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419" y="756011"/>
            <a:ext cx="6553834" cy="1120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7474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75466" y="2680271"/>
            <a:ext cx="4610100" cy="97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DEDFDE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7474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EDFDE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7474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7474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6970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1"/>
                </a:lnTo>
              </a:path>
              <a:path w="9144000">
                <a:moveTo>
                  <a:pt x="0" y="0"/>
                </a:moveTo>
                <a:lnTo>
                  <a:pt x="9143999" y="1"/>
                </a:lnTo>
              </a:path>
            </a:pathLst>
          </a:custGeom>
          <a:ln w="4156">
            <a:solidFill>
              <a:srgbClr val="3434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2767" y="4779380"/>
            <a:ext cx="704033" cy="2637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528" y="147956"/>
            <a:ext cx="180340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7474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674" y="854053"/>
            <a:ext cx="5334000" cy="310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DEDFDE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image" Target="../media/image27.jpg"/><Relationship Id="rId42" Type="http://schemas.openxmlformats.org/officeDocument/2006/relationships/image" Target="../media/image48.png"/><Relationship Id="rId47" Type="http://schemas.openxmlformats.org/officeDocument/2006/relationships/image" Target="../media/image53.png"/><Relationship Id="rId63" Type="http://schemas.openxmlformats.org/officeDocument/2006/relationships/image" Target="../media/image69.png"/><Relationship Id="rId68" Type="http://schemas.openxmlformats.org/officeDocument/2006/relationships/image" Target="../media/image74.png"/><Relationship Id="rId84" Type="http://schemas.openxmlformats.org/officeDocument/2006/relationships/image" Target="../media/image90.png"/><Relationship Id="rId16" Type="http://schemas.openxmlformats.org/officeDocument/2006/relationships/image" Target="../media/image22.png"/><Relationship Id="rId11" Type="http://schemas.openxmlformats.org/officeDocument/2006/relationships/image" Target="../media/image17.jp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3" Type="http://schemas.openxmlformats.org/officeDocument/2006/relationships/image" Target="../media/image59.png"/><Relationship Id="rId58" Type="http://schemas.openxmlformats.org/officeDocument/2006/relationships/image" Target="../media/image64.png"/><Relationship Id="rId74" Type="http://schemas.openxmlformats.org/officeDocument/2006/relationships/image" Target="../media/image80.png"/><Relationship Id="rId79" Type="http://schemas.openxmlformats.org/officeDocument/2006/relationships/image" Target="../media/image85.png"/><Relationship Id="rId5" Type="http://schemas.openxmlformats.org/officeDocument/2006/relationships/image" Target="../media/image11.png"/><Relationship Id="rId19" Type="http://schemas.openxmlformats.org/officeDocument/2006/relationships/image" Target="../media/image2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image" Target="../media/image54.png"/><Relationship Id="rId56" Type="http://schemas.openxmlformats.org/officeDocument/2006/relationships/image" Target="../media/image62.png"/><Relationship Id="rId64" Type="http://schemas.openxmlformats.org/officeDocument/2006/relationships/image" Target="../media/image70.png"/><Relationship Id="rId69" Type="http://schemas.openxmlformats.org/officeDocument/2006/relationships/image" Target="../media/image75.png"/><Relationship Id="rId77" Type="http://schemas.openxmlformats.org/officeDocument/2006/relationships/image" Target="../media/image83.png"/><Relationship Id="rId8" Type="http://schemas.openxmlformats.org/officeDocument/2006/relationships/image" Target="../media/image14.jpg"/><Relationship Id="rId51" Type="http://schemas.openxmlformats.org/officeDocument/2006/relationships/image" Target="../media/image57.png"/><Relationship Id="rId72" Type="http://schemas.openxmlformats.org/officeDocument/2006/relationships/image" Target="../media/image78.png"/><Relationship Id="rId80" Type="http://schemas.openxmlformats.org/officeDocument/2006/relationships/image" Target="../media/image86.png"/><Relationship Id="rId85" Type="http://schemas.openxmlformats.org/officeDocument/2006/relationships/image" Target="../media/image91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59" Type="http://schemas.openxmlformats.org/officeDocument/2006/relationships/image" Target="../media/image65.png"/><Relationship Id="rId67" Type="http://schemas.openxmlformats.org/officeDocument/2006/relationships/image" Target="../media/image73.png"/><Relationship Id="rId20" Type="http://schemas.openxmlformats.org/officeDocument/2006/relationships/image" Target="../media/image26.png"/><Relationship Id="rId41" Type="http://schemas.openxmlformats.org/officeDocument/2006/relationships/image" Target="../media/image47.png"/><Relationship Id="rId54" Type="http://schemas.openxmlformats.org/officeDocument/2006/relationships/image" Target="../media/image60.png"/><Relationship Id="rId62" Type="http://schemas.openxmlformats.org/officeDocument/2006/relationships/image" Target="../media/image68.png"/><Relationship Id="rId70" Type="http://schemas.openxmlformats.org/officeDocument/2006/relationships/image" Target="../media/image76.png"/><Relationship Id="rId75" Type="http://schemas.openxmlformats.org/officeDocument/2006/relationships/image" Target="../media/image81.png"/><Relationship Id="rId83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49" Type="http://schemas.openxmlformats.org/officeDocument/2006/relationships/image" Target="../media/image55.png"/><Relationship Id="rId57" Type="http://schemas.openxmlformats.org/officeDocument/2006/relationships/image" Target="../media/image63.png"/><Relationship Id="rId10" Type="http://schemas.openxmlformats.org/officeDocument/2006/relationships/image" Target="../media/image16.png"/><Relationship Id="rId31" Type="http://schemas.openxmlformats.org/officeDocument/2006/relationships/image" Target="../media/image37.png"/><Relationship Id="rId44" Type="http://schemas.openxmlformats.org/officeDocument/2006/relationships/image" Target="../media/image50.png"/><Relationship Id="rId52" Type="http://schemas.openxmlformats.org/officeDocument/2006/relationships/image" Target="../media/image58.png"/><Relationship Id="rId60" Type="http://schemas.openxmlformats.org/officeDocument/2006/relationships/image" Target="../media/image66.png"/><Relationship Id="rId65" Type="http://schemas.openxmlformats.org/officeDocument/2006/relationships/image" Target="../media/image71.png"/><Relationship Id="rId73" Type="http://schemas.openxmlformats.org/officeDocument/2006/relationships/image" Target="../media/image79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9" Type="http://schemas.openxmlformats.org/officeDocument/2006/relationships/image" Target="../media/image45.pn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png"/><Relationship Id="rId76" Type="http://schemas.openxmlformats.org/officeDocument/2006/relationships/image" Target="../media/image82.jpg"/><Relationship Id="rId7" Type="http://schemas.openxmlformats.org/officeDocument/2006/relationships/image" Target="../media/image13.png"/><Relationship Id="rId71" Type="http://schemas.openxmlformats.org/officeDocument/2006/relationships/image" Target="../media/image77.png"/><Relationship Id="rId2" Type="http://schemas.openxmlformats.org/officeDocument/2006/relationships/image" Target="../media/image8.png"/><Relationship Id="rId29" Type="http://schemas.openxmlformats.org/officeDocument/2006/relationships/image" Target="../media/image35.pn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66" Type="http://schemas.openxmlformats.org/officeDocument/2006/relationships/image" Target="../media/image72.png"/><Relationship Id="rId61" Type="http://schemas.openxmlformats.org/officeDocument/2006/relationships/image" Target="../media/image67.png"/><Relationship Id="rId82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8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7.png"/><Relationship Id="rId18" Type="http://schemas.openxmlformats.org/officeDocument/2006/relationships/image" Target="../media/image180.png"/><Relationship Id="rId26" Type="http://schemas.openxmlformats.org/officeDocument/2006/relationships/image" Target="../media/image185.png"/><Relationship Id="rId3" Type="http://schemas.openxmlformats.org/officeDocument/2006/relationships/image" Target="../media/image140.png"/><Relationship Id="rId21" Type="http://schemas.openxmlformats.org/officeDocument/2006/relationships/image" Target="../media/image181.png"/><Relationship Id="rId7" Type="http://schemas.openxmlformats.org/officeDocument/2006/relationships/image" Target="../media/image175.png"/><Relationship Id="rId12" Type="http://schemas.openxmlformats.org/officeDocument/2006/relationships/image" Target="../media/image149.png"/><Relationship Id="rId17" Type="http://schemas.openxmlformats.org/officeDocument/2006/relationships/image" Target="../media/image179.png"/><Relationship Id="rId25" Type="http://schemas.openxmlformats.org/officeDocument/2006/relationships/image" Target="../media/image169.png"/><Relationship Id="rId2" Type="http://schemas.openxmlformats.org/officeDocument/2006/relationships/image" Target="../media/image139.png"/><Relationship Id="rId16" Type="http://schemas.openxmlformats.org/officeDocument/2006/relationships/image" Target="../media/image167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48.png"/><Relationship Id="rId24" Type="http://schemas.openxmlformats.org/officeDocument/2006/relationships/image" Target="../media/image184.png"/><Relationship Id="rId5" Type="http://schemas.openxmlformats.org/officeDocument/2006/relationships/image" Target="../media/image173.png"/><Relationship Id="rId15" Type="http://schemas.openxmlformats.org/officeDocument/2006/relationships/image" Target="../media/image178.png"/><Relationship Id="rId23" Type="http://schemas.openxmlformats.org/officeDocument/2006/relationships/image" Target="../media/image183.png"/><Relationship Id="rId28" Type="http://schemas.openxmlformats.org/officeDocument/2006/relationships/image" Target="../media/image159.png"/><Relationship Id="rId10" Type="http://schemas.openxmlformats.org/officeDocument/2006/relationships/image" Target="../media/image147.png"/><Relationship Id="rId19" Type="http://schemas.openxmlformats.org/officeDocument/2006/relationships/image" Target="../media/image151.png"/><Relationship Id="rId4" Type="http://schemas.openxmlformats.org/officeDocument/2006/relationships/image" Target="../media/image172.png"/><Relationship Id="rId9" Type="http://schemas.openxmlformats.org/officeDocument/2006/relationships/image" Target="../media/image170.png"/><Relationship Id="rId14" Type="http://schemas.openxmlformats.org/officeDocument/2006/relationships/image" Target="../media/image163.png"/><Relationship Id="rId22" Type="http://schemas.openxmlformats.org/officeDocument/2006/relationships/image" Target="../media/image182.png"/><Relationship Id="rId27" Type="http://schemas.openxmlformats.org/officeDocument/2006/relationships/image" Target="../media/image1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0.png"/><Relationship Id="rId3" Type="http://schemas.openxmlformats.org/officeDocument/2006/relationships/image" Target="../media/image197.png"/><Relationship Id="rId21" Type="http://schemas.openxmlformats.org/officeDocument/2006/relationships/image" Target="../media/image215.png"/><Relationship Id="rId34" Type="http://schemas.openxmlformats.org/officeDocument/2006/relationships/image" Target="../media/image22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33" Type="http://schemas.openxmlformats.org/officeDocument/2006/relationships/image" Target="../media/image227.png"/><Relationship Id="rId2" Type="http://schemas.openxmlformats.org/officeDocument/2006/relationships/image" Target="../media/image196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32" Type="http://schemas.openxmlformats.org/officeDocument/2006/relationships/image" Target="../media/image226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31" Type="http://schemas.openxmlformats.org/officeDocument/2006/relationships/image" Target="../media/image225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Relationship Id="rId27" Type="http://schemas.openxmlformats.org/officeDocument/2006/relationships/image" Target="../media/image221.png"/><Relationship Id="rId30" Type="http://schemas.openxmlformats.org/officeDocument/2006/relationships/image" Target="../media/image224.png"/><Relationship Id="rId35" Type="http://schemas.openxmlformats.org/officeDocument/2006/relationships/hyperlink" Target="http://aws.amazon.com/" TargetMode="External"/><Relationship Id="rId8" Type="http://schemas.openxmlformats.org/officeDocument/2006/relationships/image" Target="../media/image2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7" Type="http://schemas.openxmlformats.org/officeDocument/2006/relationships/image" Target="../media/image256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jpg"/><Relationship Id="rId7" Type="http://schemas.openxmlformats.org/officeDocument/2006/relationships/image" Target="../media/image295.png"/><Relationship Id="rId2" Type="http://schemas.openxmlformats.org/officeDocument/2006/relationships/hyperlink" Target="http://sourceforge.jp/projec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jp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jpg"/><Relationship Id="rId7" Type="http://schemas.openxmlformats.org/officeDocument/2006/relationships/image" Target="../media/image306.pn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jpg"/><Relationship Id="rId10" Type="http://schemas.openxmlformats.org/officeDocument/2006/relationships/image" Target="../media/image309.png"/><Relationship Id="rId4" Type="http://schemas.openxmlformats.org/officeDocument/2006/relationships/image" Target="../media/image303.jpg"/><Relationship Id="rId9" Type="http://schemas.openxmlformats.org/officeDocument/2006/relationships/image" Target="../media/image3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63.png"/><Relationship Id="rId21" Type="http://schemas.openxmlformats.org/officeDocument/2006/relationships/image" Target="../media/image347.png"/><Relationship Id="rId34" Type="http://schemas.openxmlformats.org/officeDocument/2006/relationships/image" Target="../media/image328.png"/><Relationship Id="rId42" Type="http://schemas.openxmlformats.org/officeDocument/2006/relationships/image" Target="../media/image366.png"/><Relationship Id="rId47" Type="http://schemas.openxmlformats.org/officeDocument/2006/relationships/image" Target="../media/image37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6" Type="http://schemas.openxmlformats.org/officeDocument/2006/relationships/image" Target="../media/image342.png"/><Relationship Id="rId29" Type="http://schemas.openxmlformats.org/officeDocument/2006/relationships/image" Target="../media/image323.png"/><Relationship Id="rId11" Type="http://schemas.openxmlformats.org/officeDocument/2006/relationships/image" Target="../media/image339.png"/><Relationship Id="rId24" Type="http://schemas.openxmlformats.org/officeDocument/2006/relationships/image" Target="../media/image350.png"/><Relationship Id="rId32" Type="http://schemas.openxmlformats.org/officeDocument/2006/relationships/image" Target="../media/image357.png"/><Relationship Id="rId37" Type="http://schemas.openxmlformats.org/officeDocument/2006/relationships/image" Target="../media/image361.png"/><Relationship Id="rId40" Type="http://schemas.openxmlformats.org/officeDocument/2006/relationships/image" Target="../media/image364.png"/><Relationship Id="rId45" Type="http://schemas.openxmlformats.org/officeDocument/2006/relationships/image" Target="../media/image369.png"/><Relationship Id="rId5" Type="http://schemas.openxmlformats.org/officeDocument/2006/relationships/image" Target="../media/image333.png"/><Relationship Id="rId15" Type="http://schemas.openxmlformats.org/officeDocument/2006/relationships/image" Target="../media/image329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0.png"/><Relationship Id="rId49" Type="http://schemas.openxmlformats.org/officeDocument/2006/relationships/image" Target="../media/image373.png"/><Relationship Id="rId10" Type="http://schemas.openxmlformats.org/officeDocument/2006/relationships/image" Target="../media/image338.png"/><Relationship Id="rId19" Type="http://schemas.openxmlformats.org/officeDocument/2006/relationships/image" Target="../media/image345.png"/><Relationship Id="rId31" Type="http://schemas.openxmlformats.org/officeDocument/2006/relationships/image" Target="../media/image356.png"/><Relationship Id="rId44" Type="http://schemas.openxmlformats.org/officeDocument/2006/relationships/image" Target="../media/image36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1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55.png"/><Relationship Id="rId35" Type="http://schemas.openxmlformats.org/officeDocument/2006/relationships/image" Target="../media/image359.png"/><Relationship Id="rId43" Type="http://schemas.openxmlformats.org/officeDocument/2006/relationships/image" Target="../media/image367.png"/><Relationship Id="rId48" Type="http://schemas.openxmlformats.org/officeDocument/2006/relationships/image" Target="../media/image372.png"/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12" Type="http://schemas.openxmlformats.org/officeDocument/2006/relationships/image" Target="../media/image326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8.png"/><Relationship Id="rId38" Type="http://schemas.openxmlformats.org/officeDocument/2006/relationships/image" Target="../media/image362.png"/><Relationship Id="rId46" Type="http://schemas.openxmlformats.org/officeDocument/2006/relationships/image" Target="../media/image370.png"/><Relationship Id="rId20" Type="http://schemas.openxmlformats.org/officeDocument/2006/relationships/image" Target="../media/image346.png"/><Relationship Id="rId41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9" Type="http://schemas.openxmlformats.org/officeDocument/2006/relationships/image" Target="../media/image409.png"/><Relationship Id="rId21" Type="http://schemas.openxmlformats.org/officeDocument/2006/relationships/image" Target="../media/image391.png"/><Relationship Id="rId34" Type="http://schemas.openxmlformats.org/officeDocument/2006/relationships/image" Target="../media/image404.png"/><Relationship Id="rId42" Type="http://schemas.openxmlformats.org/officeDocument/2006/relationships/image" Target="../media/image220.png"/><Relationship Id="rId47" Type="http://schemas.openxmlformats.org/officeDocument/2006/relationships/image" Target="../media/image416.png"/><Relationship Id="rId50" Type="http://schemas.openxmlformats.org/officeDocument/2006/relationships/image" Target="../media/image419.png"/><Relationship Id="rId7" Type="http://schemas.openxmlformats.org/officeDocument/2006/relationships/image" Target="../media/image378.png"/><Relationship Id="rId2" Type="http://schemas.openxmlformats.org/officeDocument/2006/relationships/image" Target="../media/image374.png"/><Relationship Id="rId16" Type="http://schemas.openxmlformats.org/officeDocument/2006/relationships/image" Target="../media/image386.png"/><Relationship Id="rId29" Type="http://schemas.openxmlformats.org/officeDocument/2006/relationships/image" Target="../media/image399.png"/><Relationship Id="rId11" Type="http://schemas.openxmlformats.org/officeDocument/2006/relationships/image" Target="../media/image382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37" Type="http://schemas.openxmlformats.org/officeDocument/2006/relationships/image" Target="../media/image407.png"/><Relationship Id="rId40" Type="http://schemas.openxmlformats.org/officeDocument/2006/relationships/image" Target="../media/image410.png"/><Relationship Id="rId45" Type="http://schemas.openxmlformats.org/officeDocument/2006/relationships/image" Target="../media/image414.png"/><Relationship Id="rId5" Type="http://schemas.openxmlformats.org/officeDocument/2006/relationships/image" Target="../media/image376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36" Type="http://schemas.openxmlformats.org/officeDocument/2006/relationships/image" Target="../media/image406.png"/><Relationship Id="rId49" Type="http://schemas.openxmlformats.org/officeDocument/2006/relationships/image" Target="../media/image418.png"/><Relationship Id="rId10" Type="http://schemas.openxmlformats.org/officeDocument/2006/relationships/image" Target="../media/image381.png"/><Relationship Id="rId19" Type="http://schemas.openxmlformats.org/officeDocument/2006/relationships/image" Target="../media/image389.png"/><Relationship Id="rId31" Type="http://schemas.openxmlformats.org/officeDocument/2006/relationships/image" Target="../media/image401.png"/><Relationship Id="rId44" Type="http://schemas.openxmlformats.org/officeDocument/2006/relationships/image" Target="../media/image413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35" Type="http://schemas.openxmlformats.org/officeDocument/2006/relationships/image" Target="../media/image405.png"/><Relationship Id="rId43" Type="http://schemas.openxmlformats.org/officeDocument/2006/relationships/image" Target="../media/image412.png"/><Relationship Id="rId48" Type="http://schemas.openxmlformats.org/officeDocument/2006/relationships/image" Target="../media/image417.png"/><Relationship Id="rId8" Type="http://schemas.openxmlformats.org/officeDocument/2006/relationships/image" Target="../media/image379.png"/><Relationship Id="rId3" Type="http://schemas.openxmlformats.org/officeDocument/2006/relationships/image" Target="../media/image343.png"/><Relationship Id="rId12" Type="http://schemas.openxmlformats.org/officeDocument/2006/relationships/image" Target="../media/image383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image" Target="../media/image408.png"/><Relationship Id="rId46" Type="http://schemas.openxmlformats.org/officeDocument/2006/relationships/image" Target="../media/image415.png"/><Relationship Id="rId20" Type="http://schemas.openxmlformats.org/officeDocument/2006/relationships/image" Target="../media/image390.png"/><Relationship Id="rId41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5.png"/><Relationship Id="rId26" Type="http://schemas.openxmlformats.org/officeDocument/2006/relationships/image" Target="../media/image442.png"/><Relationship Id="rId39" Type="http://schemas.openxmlformats.org/officeDocument/2006/relationships/image" Target="../media/image454.png"/><Relationship Id="rId21" Type="http://schemas.openxmlformats.org/officeDocument/2006/relationships/image" Target="../media/image438.png"/><Relationship Id="rId34" Type="http://schemas.openxmlformats.org/officeDocument/2006/relationships/image" Target="../media/image449.png"/><Relationship Id="rId42" Type="http://schemas.openxmlformats.org/officeDocument/2006/relationships/image" Target="../media/image457.png"/><Relationship Id="rId47" Type="http://schemas.openxmlformats.org/officeDocument/2006/relationships/image" Target="../media/image462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6" Type="http://schemas.openxmlformats.org/officeDocument/2006/relationships/image" Target="../media/image433.png"/><Relationship Id="rId29" Type="http://schemas.openxmlformats.org/officeDocument/2006/relationships/image" Target="../media/image444.png"/><Relationship Id="rId11" Type="http://schemas.openxmlformats.org/officeDocument/2006/relationships/image" Target="../media/image429.png"/><Relationship Id="rId24" Type="http://schemas.openxmlformats.org/officeDocument/2006/relationships/image" Target="../media/image440.png"/><Relationship Id="rId32" Type="http://schemas.openxmlformats.org/officeDocument/2006/relationships/image" Target="../media/image447.png"/><Relationship Id="rId37" Type="http://schemas.openxmlformats.org/officeDocument/2006/relationships/image" Target="../media/image452.png"/><Relationship Id="rId40" Type="http://schemas.openxmlformats.org/officeDocument/2006/relationships/image" Target="../media/image455.png"/><Relationship Id="rId45" Type="http://schemas.openxmlformats.org/officeDocument/2006/relationships/image" Target="../media/image460.png"/><Relationship Id="rId5" Type="http://schemas.openxmlformats.org/officeDocument/2006/relationships/image" Target="../media/image423.png"/><Relationship Id="rId15" Type="http://schemas.openxmlformats.org/officeDocument/2006/relationships/image" Target="../media/image432.png"/><Relationship Id="rId23" Type="http://schemas.openxmlformats.org/officeDocument/2006/relationships/image" Target="../media/image439.png"/><Relationship Id="rId28" Type="http://schemas.openxmlformats.org/officeDocument/2006/relationships/image" Target="../media/image285.png"/><Relationship Id="rId36" Type="http://schemas.openxmlformats.org/officeDocument/2006/relationships/image" Target="../media/image451.png"/><Relationship Id="rId49" Type="http://schemas.openxmlformats.org/officeDocument/2006/relationships/image" Target="../media/image464.png"/><Relationship Id="rId10" Type="http://schemas.openxmlformats.org/officeDocument/2006/relationships/image" Target="../media/image428.png"/><Relationship Id="rId19" Type="http://schemas.openxmlformats.org/officeDocument/2006/relationships/image" Target="../media/image436.png"/><Relationship Id="rId31" Type="http://schemas.openxmlformats.org/officeDocument/2006/relationships/image" Target="../media/image446.png"/><Relationship Id="rId44" Type="http://schemas.openxmlformats.org/officeDocument/2006/relationships/image" Target="../media/image459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1.png"/><Relationship Id="rId22" Type="http://schemas.openxmlformats.org/officeDocument/2006/relationships/image" Target="../media/image400.png"/><Relationship Id="rId27" Type="http://schemas.openxmlformats.org/officeDocument/2006/relationships/image" Target="../media/image443.png"/><Relationship Id="rId30" Type="http://schemas.openxmlformats.org/officeDocument/2006/relationships/image" Target="../media/image445.png"/><Relationship Id="rId35" Type="http://schemas.openxmlformats.org/officeDocument/2006/relationships/image" Target="../media/image450.png"/><Relationship Id="rId43" Type="http://schemas.openxmlformats.org/officeDocument/2006/relationships/image" Target="../media/image458.png"/><Relationship Id="rId48" Type="http://schemas.openxmlformats.org/officeDocument/2006/relationships/image" Target="../media/image463.png"/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12" Type="http://schemas.openxmlformats.org/officeDocument/2006/relationships/image" Target="../media/image379.png"/><Relationship Id="rId17" Type="http://schemas.openxmlformats.org/officeDocument/2006/relationships/image" Target="../media/image434.png"/><Relationship Id="rId25" Type="http://schemas.openxmlformats.org/officeDocument/2006/relationships/image" Target="../media/image441.png"/><Relationship Id="rId33" Type="http://schemas.openxmlformats.org/officeDocument/2006/relationships/image" Target="../media/image448.png"/><Relationship Id="rId38" Type="http://schemas.openxmlformats.org/officeDocument/2006/relationships/image" Target="../media/image453.png"/><Relationship Id="rId46" Type="http://schemas.openxmlformats.org/officeDocument/2006/relationships/image" Target="../media/image461.png"/><Relationship Id="rId20" Type="http://schemas.openxmlformats.org/officeDocument/2006/relationships/image" Target="../media/image437.png"/><Relationship Id="rId41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468.png"/><Relationship Id="rId2" Type="http://schemas.openxmlformats.org/officeDocument/2006/relationships/hyperlink" Target="http://aws.amazon.com/j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70.png"/><Relationship Id="rId21" Type="http://schemas.openxmlformats.org/officeDocument/2006/relationships/image" Target="../media/image485.png"/><Relationship Id="rId7" Type="http://schemas.openxmlformats.org/officeDocument/2006/relationships/image" Target="../media/image474.png"/><Relationship Id="rId12" Type="http://schemas.openxmlformats.org/officeDocument/2006/relationships/image" Target="../media/image264.png"/><Relationship Id="rId17" Type="http://schemas.openxmlformats.org/officeDocument/2006/relationships/image" Target="../media/image482.png"/><Relationship Id="rId25" Type="http://schemas.openxmlformats.org/officeDocument/2006/relationships/image" Target="../media/image139.png"/><Relationship Id="rId2" Type="http://schemas.openxmlformats.org/officeDocument/2006/relationships/image" Target="../media/image469.png"/><Relationship Id="rId16" Type="http://schemas.openxmlformats.org/officeDocument/2006/relationships/image" Target="../media/image481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11" Type="http://schemas.openxmlformats.org/officeDocument/2006/relationships/image" Target="../media/image477.png"/><Relationship Id="rId24" Type="http://schemas.openxmlformats.org/officeDocument/2006/relationships/image" Target="../media/image488.png"/><Relationship Id="rId5" Type="http://schemas.openxmlformats.org/officeDocument/2006/relationships/image" Target="../media/image472.png"/><Relationship Id="rId15" Type="http://schemas.openxmlformats.org/officeDocument/2006/relationships/image" Target="../media/image480.png"/><Relationship Id="rId23" Type="http://schemas.openxmlformats.org/officeDocument/2006/relationships/image" Target="../media/image487.png"/><Relationship Id="rId10" Type="http://schemas.openxmlformats.org/officeDocument/2006/relationships/image" Target="../media/image476.png"/><Relationship Id="rId19" Type="http://schemas.openxmlformats.org/officeDocument/2006/relationships/image" Target="../media/image484.png"/><Relationship Id="rId4" Type="http://schemas.openxmlformats.org/officeDocument/2006/relationships/image" Target="../media/image471.png"/><Relationship Id="rId9" Type="http://schemas.openxmlformats.org/officeDocument/2006/relationships/image" Target="../media/image475.png"/><Relationship Id="rId14" Type="http://schemas.openxmlformats.org/officeDocument/2006/relationships/image" Target="../media/image479.png"/><Relationship Id="rId22" Type="http://schemas.openxmlformats.org/officeDocument/2006/relationships/image" Target="../media/image4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492.png"/><Relationship Id="rId2" Type="http://schemas.openxmlformats.org/officeDocument/2006/relationships/hyperlink" Target="http://docs.aws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499.png"/><Relationship Id="rId17" Type="http://schemas.openxmlformats.org/officeDocument/2006/relationships/image" Target="../media/image164.png"/><Relationship Id="rId2" Type="http://schemas.openxmlformats.org/officeDocument/2006/relationships/image" Target="../media/image139.png"/><Relationship Id="rId16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11" Type="http://schemas.openxmlformats.org/officeDocument/2006/relationships/image" Target="../media/image161.png"/><Relationship Id="rId5" Type="http://schemas.openxmlformats.org/officeDocument/2006/relationships/image" Target="../media/image494.png"/><Relationship Id="rId15" Type="http://schemas.openxmlformats.org/officeDocument/2006/relationships/image" Target="../media/image501.png"/><Relationship Id="rId10" Type="http://schemas.openxmlformats.org/officeDocument/2006/relationships/image" Target="../media/image498.png"/><Relationship Id="rId4" Type="http://schemas.openxmlformats.org/officeDocument/2006/relationships/image" Target="../media/image493.png"/><Relationship Id="rId9" Type="http://schemas.openxmlformats.org/officeDocument/2006/relationships/image" Target="../media/image497.png"/><Relationship Id="rId14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323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164.png"/><Relationship Id="rId2" Type="http://schemas.openxmlformats.org/officeDocument/2006/relationships/image" Target="../media/image322.png"/><Relationship Id="rId16" Type="http://schemas.openxmlformats.org/officeDocument/2006/relationships/hyperlink" Target="http://calculator.s3.amazonaws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hyperlink" Target="http://calculator.s3.amazonaws.com/" TargetMode="External"/><Relationship Id="rId18" Type="http://schemas.openxmlformats.org/officeDocument/2006/relationships/image" Target="../media/image524.png"/><Relationship Id="rId3" Type="http://schemas.openxmlformats.org/officeDocument/2006/relationships/image" Target="../media/image516.png"/><Relationship Id="rId7" Type="http://schemas.openxmlformats.org/officeDocument/2006/relationships/image" Target="../media/image519.png"/><Relationship Id="rId12" Type="http://schemas.openxmlformats.org/officeDocument/2006/relationships/image" Target="../media/image512.png"/><Relationship Id="rId17" Type="http://schemas.openxmlformats.org/officeDocument/2006/relationships/image" Target="../media/image63.png"/><Relationship Id="rId2" Type="http://schemas.openxmlformats.org/officeDocument/2006/relationships/image" Target="../media/image515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5" Type="http://schemas.openxmlformats.org/officeDocument/2006/relationships/image" Target="../media/image517.png"/><Relationship Id="rId15" Type="http://schemas.openxmlformats.org/officeDocument/2006/relationships/image" Target="../media/image181.png"/><Relationship Id="rId10" Type="http://schemas.openxmlformats.org/officeDocument/2006/relationships/image" Target="../media/image522.png"/><Relationship Id="rId19" Type="http://schemas.openxmlformats.org/officeDocument/2006/relationships/image" Target="../media/image525.png"/><Relationship Id="rId4" Type="http://schemas.openxmlformats.org/officeDocument/2006/relationships/image" Target="../media/image514.png"/><Relationship Id="rId9" Type="http://schemas.openxmlformats.org/officeDocument/2006/relationships/image" Target="../media/image521.png"/><Relationship Id="rId1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dsj-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jp/solutions/case-" TargetMode="External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dirty="0"/>
              <a:t>【初心者向け</a:t>
            </a:r>
            <a:r>
              <a:rPr sz="3600" spc="-20" dirty="0">
                <a:solidFill>
                  <a:srgbClr val="595958"/>
                </a:solidFill>
                <a:latin typeface="Arial"/>
                <a:cs typeface="Arial"/>
              </a:rPr>
              <a:t>Webinar</a:t>
            </a:r>
            <a:r>
              <a:rPr sz="3600" spc="-50" dirty="0"/>
              <a:t>】</a:t>
            </a:r>
            <a:endParaRPr sz="3600" dirty="0">
              <a:latin typeface="Arial"/>
              <a:cs typeface="Arial"/>
            </a:endParaRPr>
          </a:p>
          <a:p>
            <a:pPr marL="469265">
              <a:lnSpc>
                <a:spcPts val="4310"/>
              </a:lnSpc>
            </a:pPr>
            <a:r>
              <a:rPr sz="3600" spc="-75" dirty="0">
                <a:solidFill>
                  <a:srgbClr val="595958"/>
                </a:solidFill>
                <a:latin typeface="Arial"/>
                <a:cs typeface="Arial"/>
              </a:rPr>
              <a:t>AWS</a:t>
            </a:r>
            <a:r>
              <a:rPr sz="3600" spc="-5" dirty="0"/>
              <a:t>で開発環境を構築しよう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100"/>
              </a:spcBef>
              <a:tabLst>
                <a:tab pos="3390265" algn="l"/>
              </a:tabLst>
            </a:pPr>
            <a:r>
              <a:rPr sz="1900" dirty="0">
                <a:solidFill>
                  <a:srgbClr val="232323"/>
                </a:solidFill>
              </a:rPr>
              <a:t>アマゾンデータサービスジャパン株式会</a:t>
            </a:r>
            <a:r>
              <a:rPr sz="1900" spc="-50" dirty="0">
                <a:solidFill>
                  <a:srgbClr val="232323"/>
                </a:solidFill>
              </a:rPr>
              <a:t>社</a:t>
            </a:r>
            <a:r>
              <a:rPr sz="1900" dirty="0">
                <a:solidFill>
                  <a:srgbClr val="232323"/>
                </a:solidFill>
              </a:rPr>
              <a:t>技術本部 エマージングソリューション</a:t>
            </a:r>
            <a:r>
              <a:rPr sz="1900" spc="-50" dirty="0">
                <a:solidFill>
                  <a:srgbClr val="232323"/>
                </a:solidFill>
              </a:rPr>
              <a:t>部</a:t>
            </a:r>
            <a:r>
              <a:rPr sz="1900" dirty="0">
                <a:solidFill>
                  <a:srgbClr val="232323"/>
                </a:solidFill>
              </a:rPr>
              <a:t>ソリューションアーキテク</a:t>
            </a:r>
            <a:r>
              <a:rPr sz="1900" spc="-50" dirty="0">
                <a:solidFill>
                  <a:srgbClr val="232323"/>
                </a:solidFill>
              </a:rPr>
              <a:t>ト</a:t>
            </a:r>
            <a:r>
              <a:rPr sz="1900" dirty="0">
                <a:solidFill>
                  <a:srgbClr val="232323"/>
                </a:solidFill>
              </a:rPr>
              <a:t>	舟崎健</a:t>
            </a:r>
            <a:r>
              <a:rPr sz="1900" spc="-50" dirty="0">
                <a:solidFill>
                  <a:srgbClr val="232323"/>
                </a:solidFill>
              </a:rPr>
              <a:t>治</a:t>
            </a: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9" y="307659"/>
            <a:ext cx="479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000000"/>
                </a:solidFill>
              </a:rPr>
              <a:t>AWS</a:t>
            </a:r>
            <a:r>
              <a:rPr sz="3600" spc="-10" dirty="0">
                <a:solidFill>
                  <a:srgbClr val="000000"/>
                </a:solidFill>
              </a:rPr>
              <a:t>の様々なサービス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7452359" y="860367"/>
            <a:ext cx="407670" cy="3458210"/>
            <a:chOff x="7452359" y="860367"/>
            <a:chExt cx="407670" cy="3458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6391" y="860367"/>
              <a:ext cx="328352" cy="34580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2359" y="2348345"/>
              <a:ext cx="407323" cy="4862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632" y="888780"/>
              <a:ext cx="225884" cy="33541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6631" y="888780"/>
              <a:ext cx="226060" cy="3354704"/>
            </a:xfrm>
            <a:custGeom>
              <a:avLst/>
              <a:gdLst/>
              <a:ahLst/>
              <a:cxnLst/>
              <a:rect l="l" t="t" r="r" b="b"/>
              <a:pathLst>
                <a:path w="226059" h="3354704">
                  <a:moveTo>
                    <a:pt x="0" y="47888"/>
                  </a:moveTo>
                  <a:lnTo>
                    <a:pt x="3763" y="29247"/>
                  </a:lnTo>
                  <a:lnTo>
                    <a:pt x="14026" y="14026"/>
                  </a:lnTo>
                  <a:lnTo>
                    <a:pt x="29247" y="3763"/>
                  </a:lnTo>
                  <a:lnTo>
                    <a:pt x="47887" y="0"/>
                  </a:lnTo>
                  <a:lnTo>
                    <a:pt x="177996" y="0"/>
                  </a:lnTo>
                  <a:lnTo>
                    <a:pt x="196637" y="3763"/>
                  </a:lnTo>
                  <a:lnTo>
                    <a:pt x="211858" y="14026"/>
                  </a:lnTo>
                  <a:lnTo>
                    <a:pt x="222121" y="29247"/>
                  </a:lnTo>
                  <a:lnTo>
                    <a:pt x="225884" y="47888"/>
                  </a:lnTo>
                  <a:lnTo>
                    <a:pt x="225884" y="3306265"/>
                  </a:lnTo>
                  <a:lnTo>
                    <a:pt x="222121" y="3324905"/>
                  </a:lnTo>
                  <a:lnTo>
                    <a:pt x="211858" y="3340127"/>
                  </a:lnTo>
                  <a:lnTo>
                    <a:pt x="196637" y="3350389"/>
                  </a:lnTo>
                  <a:lnTo>
                    <a:pt x="177996" y="3354153"/>
                  </a:lnTo>
                  <a:lnTo>
                    <a:pt x="47887" y="3354153"/>
                  </a:lnTo>
                  <a:lnTo>
                    <a:pt x="29247" y="3350389"/>
                  </a:lnTo>
                  <a:lnTo>
                    <a:pt x="14026" y="3340127"/>
                  </a:lnTo>
                  <a:lnTo>
                    <a:pt x="3763" y="3324905"/>
                  </a:lnTo>
                  <a:lnTo>
                    <a:pt x="0" y="3306265"/>
                  </a:lnTo>
                  <a:lnTo>
                    <a:pt x="0" y="47888"/>
                  </a:lnTo>
                  <a:close/>
                </a:path>
              </a:pathLst>
            </a:custGeom>
            <a:ln w="9524">
              <a:solidFill>
                <a:srgbClr val="1B6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48597" y="2384407"/>
            <a:ext cx="220345" cy="3683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b="1" spc="55" dirty="0">
                <a:solidFill>
                  <a:srgbClr val="474746"/>
                </a:solidFill>
                <a:latin typeface="Microsoft YaHei"/>
                <a:cs typeface="Microsoft YaHei"/>
              </a:rPr>
              <a:t>API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89025" y="860367"/>
            <a:ext cx="1243330" cy="3458210"/>
            <a:chOff x="7789025" y="860367"/>
            <a:chExt cx="1243330" cy="34582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9025" y="860367"/>
              <a:ext cx="1242752" cy="34580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40596" y="888780"/>
              <a:ext cx="1143000" cy="3354704"/>
            </a:xfrm>
            <a:custGeom>
              <a:avLst/>
              <a:gdLst/>
              <a:ahLst/>
              <a:cxnLst/>
              <a:rect l="l" t="t" r="r" b="b"/>
              <a:pathLst>
                <a:path w="1143000" h="3354704">
                  <a:moveTo>
                    <a:pt x="1051584" y="0"/>
                  </a:moveTo>
                  <a:lnTo>
                    <a:pt x="91081" y="0"/>
                  </a:lnTo>
                  <a:lnTo>
                    <a:pt x="55628" y="7157"/>
                  </a:lnTo>
                  <a:lnTo>
                    <a:pt x="26677" y="26677"/>
                  </a:lnTo>
                  <a:lnTo>
                    <a:pt x="7157" y="55629"/>
                  </a:lnTo>
                  <a:lnTo>
                    <a:pt x="0" y="91081"/>
                  </a:lnTo>
                  <a:lnTo>
                    <a:pt x="0" y="3263071"/>
                  </a:lnTo>
                  <a:lnTo>
                    <a:pt x="7157" y="3298525"/>
                  </a:lnTo>
                  <a:lnTo>
                    <a:pt x="26677" y="3327476"/>
                  </a:lnTo>
                  <a:lnTo>
                    <a:pt x="55628" y="3346996"/>
                  </a:lnTo>
                  <a:lnTo>
                    <a:pt x="91081" y="3354153"/>
                  </a:lnTo>
                  <a:lnTo>
                    <a:pt x="1051584" y="3354153"/>
                  </a:lnTo>
                  <a:lnTo>
                    <a:pt x="1087037" y="3346996"/>
                  </a:lnTo>
                  <a:lnTo>
                    <a:pt x="1115988" y="3327476"/>
                  </a:lnTo>
                  <a:lnTo>
                    <a:pt x="1135508" y="3298525"/>
                  </a:lnTo>
                  <a:lnTo>
                    <a:pt x="1142665" y="3263071"/>
                  </a:lnTo>
                  <a:lnTo>
                    <a:pt x="1142665" y="91081"/>
                  </a:lnTo>
                  <a:lnTo>
                    <a:pt x="1135508" y="55629"/>
                  </a:lnTo>
                  <a:lnTo>
                    <a:pt x="1115988" y="26677"/>
                  </a:lnTo>
                  <a:lnTo>
                    <a:pt x="1087037" y="7157"/>
                  </a:lnTo>
                  <a:lnTo>
                    <a:pt x="1051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40596" y="888780"/>
              <a:ext cx="1143000" cy="3354704"/>
            </a:xfrm>
            <a:custGeom>
              <a:avLst/>
              <a:gdLst/>
              <a:ahLst/>
              <a:cxnLst/>
              <a:rect l="l" t="t" r="r" b="b"/>
              <a:pathLst>
                <a:path w="1143000" h="3354704">
                  <a:moveTo>
                    <a:pt x="0" y="91082"/>
                  </a:moveTo>
                  <a:lnTo>
                    <a:pt x="7157" y="55628"/>
                  </a:lnTo>
                  <a:lnTo>
                    <a:pt x="26677" y="26677"/>
                  </a:lnTo>
                  <a:lnTo>
                    <a:pt x="55628" y="7157"/>
                  </a:lnTo>
                  <a:lnTo>
                    <a:pt x="91082" y="0"/>
                  </a:lnTo>
                  <a:lnTo>
                    <a:pt x="1051584" y="0"/>
                  </a:lnTo>
                  <a:lnTo>
                    <a:pt x="1087037" y="7157"/>
                  </a:lnTo>
                  <a:lnTo>
                    <a:pt x="1115989" y="26677"/>
                  </a:lnTo>
                  <a:lnTo>
                    <a:pt x="1135508" y="55628"/>
                  </a:lnTo>
                  <a:lnTo>
                    <a:pt x="1142666" y="91082"/>
                  </a:lnTo>
                  <a:lnTo>
                    <a:pt x="1142666" y="3263071"/>
                  </a:lnTo>
                  <a:lnTo>
                    <a:pt x="1135508" y="3298524"/>
                  </a:lnTo>
                  <a:lnTo>
                    <a:pt x="1115989" y="3327475"/>
                  </a:lnTo>
                  <a:lnTo>
                    <a:pt x="1087037" y="3346995"/>
                  </a:lnTo>
                  <a:lnTo>
                    <a:pt x="1051584" y="3354153"/>
                  </a:lnTo>
                  <a:lnTo>
                    <a:pt x="91082" y="3354153"/>
                  </a:lnTo>
                  <a:lnTo>
                    <a:pt x="55628" y="3346995"/>
                  </a:lnTo>
                  <a:lnTo>
                    <a:pt x="26677" y="3327475"/>
                  </a:lnTo>
                  <a:lnTo>
                    <a:pt x="7157" y="3298524"/>
                  </a:lnTo>
                  <a:lnTo>
                    <a:pt x="0" y="3263071"/>
                  </a:lnTo>
                  <a:lnTo>
                    <a:pt x="0" y="91082"/>
                  </a:lnTo>
                  <a:close/>
                </a:path>
              </a:pathLst>
            </a:custGeom>
            <a:ln w="9524">
              <a:solidFill>
                <a:srgbClr val="B6B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7214" y="2693324"/>
              <a:ext cx="1134687" cy="1562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6966" y="2730730"/>
              <a:ext cx="926868" cy="4862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96872" y="2719801"/>
              <a:ext cx="1034415" cy="1464945"/>
            </a:xfrm>
            <a:custGeom>
              <a:avLst/>
              <a:gdLst/>
              <a:ahLst/>
              <a:cxnLst/>
              <a:rect l="l" t="t" r="r" b="b"/>
              <a:pathLst>
                <a:path w="1034415" h="1464945">
                  <a:moveTo>
                    <a:pt x="938533" y="0"/>
                  </a:moveTo>
                  <a:lnTo>
                    <a:pt x="95321" y="0"/>
                  </a:lnTo>
                  <a:lnTo>
                    <a:pt x="58217" y="7490"/>
                  </a:lnTo>
                  <a:lnTo>
                    <a:pt x="27919" y="27919"/>
                  </a:lnTo>
                  <a:lnTo>
                    <a:pt x="7490" y="58217"/>
                  </a:lnTo>
                  <a:lnTo>
                    <a:pt x="0" y="95321"/>
                  </a:lnTo>
                  <a:lnTo>
                    <a:pt x="0" y="1369120"/>
                  </a:lnTo>
                  <a:lnTo>
                    <a:pt x="7490" y="1406224"/>
                  </a:lnTo>
                  <a:lnTo>
                    <a:pt x="27919" y="1436523"/>
                  </a:lnTo>
                  <a:lnTo>
                    <a:pt x="58217" y="1456951"/>
                  </a:lnTo>
                  <a:lnTo>
                    <a:pt x="95321" y="1464442"/>
                  </a:lnTo>
                  <a:lnTo>
                    <a:pt x="938533" y="1464442"/>
                  </a:lnTo>
                  <a:lnTo>
                    <a:pt x="975637" y="1456951"/>
                  </a:lnTo>
                  <a:lnTo>
                    <a:pt x="1005936" y="1436523"/>
                  </a:lnTo>
                  <a:lnTo>
                    <a:pt x="1026364" y="1406224"/>
                  </a:lnTo>
                  <a:lnTo>
                    <a:pt x="1033854" y="1369120"/>
                  </a:lnTo>
                  <a:lnTo>
                    <a:pt x="1033854" y="95321"/>
                  </a:lnTo>
                  <a:lnTo>
                    <a:pt x="1026364" y="58217"/>
                  </a:lnTo>
                  <a:lnTo>
                    <a:pt x="1005936" y="27919"/>
                  </a:lnTo>
                  <a:lnTo>
                    <a:pt x="975637" y="7490"/>
                  </a:lnTo>
                  <a:lnTo>
                    <a:pt x="938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96872" y="2719801"/>
              <a:ext cx="1034415" cy="1464945"/>
            </a:xfrm>
            <a:custGeom>
              <a:avLst/>
              <a:gdLst/>
              <a:ahLst/>
              <a:cxnLst/>
              <a:rect l="l" t="t" r="r" b="b"/>
              <a:pathLst>
                <a:path w="1034415" h="1464945">
                  <a:moveTo>
                    <a:pt x="0" y="95321"/>
                  </a:moveTo>
                  <a:lnTo>
                    <a:pt x="7490" y="58218"/>
                  </a:lnTo>
                  <a:lnTo>
                    <a:pt x="27919" y="27919"/>
                  </a:lnTo>
                  <a:lnTo>
                    <a:pt x="58218" y="7490"/>
                  </a:lnTo>
                  <a:lnTo>
                    <a:pt x="95322" y="0"/>
                  </a:lnTo>
                  <a:lnTo>
                    <a:pt x="938534" y="0"/>
                  </a:lnTo>
                  <a:lnTo>
                    <a:pt x="975637" y="7490"/>
                  </a:lnTo>
                  <a:lnTo>
                    <a:pt x="1005936" y="27919"/>
                  </a:lnTo>
                  <a:lnTo>
                    <a:pt x="1026364" y="58218"/>
                  </a:lnTo>
                  <a:lnTo>
                    <a:pt x="1033855" y="95321"/>
                  </a:lnTo>
                  <a:lnTo>
                    <a:pt x="1033855" y="1369120"/>
                  </a:lnTo>
                  <a:lnTo>
                    <a:pt x="1026364" y="1406224"/>
                  </a:lnTo>
                  <a:lnTo>
                    <a:pt x="1005936" y="1436523"/>
                  </a:lnTo>
                  <a:lnTo>
                    <a:pt x="975637" y="1456951"/>
                  </a:lnTo>
                  <a:lnTo>
                    <a:pt x="938534" y="1464442"/>
                  </a:lnTo>
                  <a:lnTo>
                    <a:pt x="95322" y="1464442"/>
                  </a:lnTo>
                  <a:lnTo>
                    <a:pt x="58218" y="1456951"/>
                  </a:lnTo>
                  <a:lnTo>
                    <a:pt x="27919" y="1436523"/>
                  </a:lnTo>
                  <a:lnTo>
                    <a:pt x="7490" y="1406224"/>
                  </a:lnTo>
                  <a:lnTo>
                    <a:pt x="0" y="1369120"/>
                  </a:lnTo>
                  <a:lnTo>
                    <a:pt x="0" y="953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012410" y="2780739"/>
            <a:ext cx="808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595959"/>
                </a:solidFill>
                <a:latin typeface="Microsoft YaHei"/>
                <a:cs typeface="Microsoft YaHei"/>
              </a:rPr>
              <a:t>ライブラリ </a:t>
            </a:r>
            <a:r>
              <a:rPr sz="1000" b="1" spc="-60" dirty="0">
                <a:solidFill>
                  <a:srgbClr val="595959"/>
                </a:solidFill>
                <a:latin typeface="Microsoft YaHei"/>
                <a:cs typeface="Microsoft YaHei"/>
              </a:rPr>
              <a:t>&amp;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1190" y="2960226"/>
            <a:ext cx="35052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5"/>
              </a:lnSpc>
            </a:pPr>
            <a:r>
              <a:rPr sz="1000" b="1" spc="-20" dirty="0">
                <a:solidFill>
                  <a:srgbClr val="595959"/>
                </a:solidFill>
                <a:latin typeface="Microsoft YaHei"/>
                <a:cs typeface="Microsoft YaHei"/>
              </a:rPr>
              <a:t>SDKs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855526" y="1620982"/>
            <a:ext cx="1134745" cy="2561590"/>
            <a:chOff x="7855526" y="1620982"/>
            <a:chExt cx="1134745" cy="256159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7746" y="3014816"/>
              <a:ext cx="634321" cy="130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2921" y="3020894"/>
              <a:ext cx="182571" cy="1375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8587" y="3960145"/>
              <a:ext cx="374181" cy="2219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6235" y="3686949"/>
              <a:ext cx="434943" cy="1744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2820" y="3908755"/>
              <a:ext cx="322672" cy="2250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8217" y="3423592"/>
              <a:ext cx="1051782" cy="2654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5526" y="1629294"/>
              <a:ext cx="1118061" cy="11014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8817" y="1620982"/>
              <a:ext cx="407323" cy="3325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906042" y="1655671"/>
              <a:ext cx="1016000" cy="1000760"/>
            </a:xfrm>
            <a:custGeom>
              <a:avLst/>
              <a:gdLst/>
              <a:ahLst/>
              <a:cxnLst/>
              <a:rect l="l" t="t" r="r" b="b"/>
              <a:pathLst>
                <a:path w="1016000" h="1000760">
                  <a:moveTo>
                    <a:pt x="923265" y="0"/>
                  </a:moveTo>
                  <a:lnTo>
                    <a:pt x="92250" y="0"/>
                  </a:lnTo>
                  <a:lnTo>
                    <a:pt x="56342" y="7249"/>
                  </a:lnTo>
                  <a:lnTo>
                    <a:pt x="27019" y="27019"/>
                  </a:lnTo>
                  <a:lnTo>
                    <a:pt x="7249" y="56341"/>
                  </a:lnTo>
                  <a:lnTo>
                    <a:pt x="0" y="92248"/>
                  </a:lnTo>
                  <a:lnTo>
                    <a:pt x="0" y="908288"/>
                  </a:lnTo>
                  <a:lnTo>
                    <a:pt x="7249" y="944196"/>
                  </a:lnTo>
                  <a:lnTo>
                    <a:pt x="27019" y="973518"/>
                  </a:lnTo>
                  <a:lnTo>
                    <a:pt x="56342" y="993288"/>
                  </a:lnTo>
                  <a:lnTo>
                    <a:pt x="92250" y="1000537"/>
                  </a:lnTo>
                  <a:lnTo>
                    <a:pt x="923265" y="1000537"/>
                  </a:lnTo>
                  <a:lnTo>
                    <a:pt x="959173" y="993288"/>
                  </a:lnTo>
                  <a:lnTo>
                    <a:pt x="988496" y="973518"/>
                  </a:lnTo>
                  <a:lnTo>
                    <a:pt x="1008266" y="944196"/>
                  </a:lnTo>
                  <a:lnTo>
                    <a:pt x="1015516" y="908288"/>
                  </a:lnTo>
                  <a:lnTo>
                    <a:pt x="1015516" y="92248"/>
                  </a:lnTo>
                  <a:lnTo>
                    <a:pt x="1008266" y="56341"/>
                  </a:lnTo>
                  <a:lnTo>
                    <a:pt x="988496" y="27019"/>
                  </a:lnTo>
                  <a:lnTo>
                    <a:pt x="959173" y="7249"/>
                  </a:lnTo>
                  <a:lnTo>
                    <a:pt x="923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06042" y="1655671"/>
              <a:ext cx="1016000" cy="1000760"/>
            </a:xfrm>
            <a:custGeom>
              <a:avLst/>
              <a:gdLst/>
              <a:ahLst/>
              <a:cxnLst/>
              <a:rect l="l" t="t" r="r" b="b"/>
              <a:pathLst>
                <a:path w="1016000" h="1000760">
                  <a:moveTo>
                    <a:pt x="0" y="92249"/>
                  </a:moveTo>
                  <a:lnTo>
                    <a:pt x="7249" y="56342"/>
                  </a:lnTo>
                  <a:lnTo>
                    <a:pt x="27019" y="27019"/>
                  </a:lnTo>
                  <a:lnTo>
                    <a:pt x="56342" y="7249"/>
                  </a:lnTo>
                  <a:lnTo>
                    <a:pt x="92250" y="0"/>
                  </a:lnTo>
                  <a:lnTo>
                    <a:pt x="923266" y="0"/>
                  </a:lnTo>
                  <a:lnTo>
                    <a:pt x="959173" y="7249"/>
                  </a:lnTo>
                  <a:lnTo>
                    <a:pt x="988496" y="27019"/>
                  </a:lnTo>
                  <a:lnTo>
                    <a:pt x="1008266" y="56342"/>
                  </a:lnTo>
                  <a:lnTo>
                    <a:pt x="1015515" y="92249"/>
                  </a:lnTo>
                  <a:lnTo>
                    <a:pt x="1015515" y="908288"/>
                  </a:lnTo>
                  <a:lnTo>
                    <a:pt x="1008266" y="944196"/>
                  </a:lnTo>
                  <a:lnTo>
                    <a:pt x="988496" y="973519"/>
                  </a:lnTo>
                  <a:lnTo>
                    <a:pt x="959173" y="993289"/>
                  </a:lnTo>
                  <a:lnTo>
                    <a:pt x="923266" y="1000538"/>
                  </a:lnTo>
                  <a:lnTo>
                    <a:pt x="92250" y="1000538"/>
                  </a:lnTo>
                  <a:lnTo>
                    <a:pt x="56342" y="993289"/>
                  </a:lnTo>
                  <a:lnTo>
                    <a:pt x="27019" y="973519"/>
                  </a:lnTo>
                  <a:lnTo>
                    <a:pt x="7249" y="944196"/>
                  </a:lnTo>
                  <a:lnTo>
                    <a:pt x="0" y="908288"/>
                  </a:lnTo>
                  <a:lnTo>
                    <a:pt x="0" y="922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76914" y="1669989"/>
            <a:ext cx="279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25" dirty="0">
                <a:solidFill>
                  <a:srgbClr val="595959"/>
                </a:solidFill>
                <a:latin typeface="Microsoft YaHei"/>
                <a:cs typeface="Microsoft YaHei"/>
              </a:rPr>
              <a:t>管理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92070" y="1809225"/>
            <a:ext cx="443459" cy="33259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010839" y="2090247"/>
            <a:ext cx="7988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Microsoft YaHei"/>
                <a:cs typeface="Microsoft YaHei"/>
              </a:rPr>
              <a:t>Web</a:t>
            </a:r>
            <a:r>
              <a:rPr sz="900" b="1" spc="-20" dirty="0">
                <a:latin typeface="Microsoft YaHei"/>
                <a:cs typeface="Microsoft YaHei"/>
              </a:rPr>
              <a:t> </a:t>
            </a:r>
            <a:r>
              <a:rPr sz="900" b="1" spc="-10" dirty="0">
                <a:latin typeface="Microsoft YaHei"/>
                <a:cs typeface="Microsoft YaHei"/>
              </a:rPr>
              <a:t>Console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851369" y="885305"/>
            <a:ext cx="1122680" cy="773430"/>
            <a:chOff x="7851369" y="885305"/>
            <a:chExt cx="1122680" cy="773430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1369" y="901930"/>
              <a:ext cx="1122218" cy="756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9969" y="885305"/>
              <a:ext cx="665018" cy="33250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02920" y="929645"/>
              <a:ext cx="1022350" cy="655955"/>
            </a:xfrm>
            <a:custGeom>
              <a:avLst/>
              <a:gdLst/>
              <a:ahLst/>
              <a:cxnLst/>
              <a:rect l="l" t="t" r="r" b="b"/>
              <a:pathLst>
                <a:path w="1022350" h="655955">
                  <a:moveTo>
                    <a:pt x="961298" y="0"/>
                  </a:moveTo>
                  <a:lnTo>
                    <a:pt x="60462" y="0"/>
                  </a:lnTo>
                  <a:lnTo>
                    <a:pt x="36927" y="4751"/>
                  </a:lnTo>
                  <a:lnTo>
                    <a:pt x="17708" y="17708"/>
                  </a:lnTo>
                  <a:lnTo>
                    <a:pt x="4751" y="36927"/>
                  </a:lnTo>
                  <a:lnTo>
                    <a:pt x="0" y="60462"/>
                  </a:lnTo>
                  <a:lnTo>
                    <a:pt x="0" y="595309"/>
                  </a:lnTo>
                  <a:lnTo>
                    <a:pt x="4751" y="618844"/>
                  </a:lnTo>
                  <a:lnTo>
                    <a:pt x="17708" y="638063"/>
                  </a:lnTo>
                  <a:lnTo>
                    <a:pt x="36927" y="651020"/>
                  </a:lnTo>
                  <a:lnTo>
                    <a:pt x="60462" y="655772"/>
                  </a:lnTo>
                  <a:lnTo>
                    <a:pt x="961298" y="655772"/>
                  </a:lnTo>
                  <a:lnTo>
                    <a:pt x="984833" y="651020"/>
                  </a:lnTo>
                  <a:lnTo>
                    <a:pt x="1004051" y="638063"/>
                  </a:lnTo>
                  <a:lnTo>
                    <a:pt x="1017009" y="618844"/>
                  </a:lnTo>
                  <a:lnTo>
                    <a:pt x="1021760" y="595309"/>
                  </a:lnTo>
                  <a:lnTo>
                    <a:pt x="1021760" y="60462"/>
                  </a:lnTo>
                  <a:lnTo>
                    <a:pt x="1017009" y="36927"/>
                  </a:lnTo>
                  <a:lnTo>
                    <a:pt x="1004051" y="17708"/>
                  </a:lnTo>
                  <a:lnTo>
                    <a:pt x="984833" y="4751"/>
                  </a:lnTo>
                  <a:lnTo>
                    <a:pt x="961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02919" y="929645"/>
              <a:ext cx="1022350" cy="655955"/>
            </a:xfrm>
            <a:custGeom>
              <a:avLst/>
              <a:gdLst/>
              <a:ahLst/>
              <a:cxnLst/>
              <a:rect l="l" t="t" r="r" b="b"/>
              <a:pathLst>
                <a:path w="1022350" h="655955">
                  <a:moveTo>
                    <a:pt x="0" y="60461"/>
                  </a:moveTo>
                  <a:lnTo>
                    <a:pt x="4751" y="36927"/>
                  </a:lnTo>
                  <a:lnTo>
                    <a:pt x="17708" y="17708"/>
                  </a:lnTo>
                  <a:lnTo>
                    <a:pt x="36927" y="4751"/>
                  </a:lnTo>
                  <a:lnTo>
                    <a:pt x="60462" y="0"/>
                  </a:lnTo>
                  <a:lnTo>
                    <a:pt x="961298" y="0"/>
                  </a:lnTo>
                  <a:lnTo>
                    <a:pt x="984833" y="4751"/>
                  </a:lnTo>
                  <a:lnTo>
                    <a:pt x="1004052" y="17708"/>
                  </a:lnTo>
                  <a:lnTo>
                    <a:pt x="1017009" y="36927"/>
                  </a:lnTo>
                  <a:lnTo>
                    <a:pt x="1021761" y="60461"/>
                  </a:lnTo>
                  <a:lnTo>
                    <a:pt x="1021761" y="595309"/>
                  </a:lnTo>
                  <a:lnTo>
                    <a:pt x="1017009" y="618844"/>
                  </a:lnTo>
                  <a:lnTo>
                    <a:pt x="1004052" y="638063"/>
                  </a:lnTo>
                  <a:lnTo>
                    <a:pt x="984833" y="651020"/>
                  </a:lnTo>
                  <a:lnTo>
                    <a:pt x="961298" y="655771"/>
                  </a:lnTo>
                  <a:lnTo>
                    <a:pt x="60462" y="655771"/>
                  </a:lnTo>
                  <a:lnTo>
                    <a:pt x="36927" y="651020"/>
                  </a:lnTo>
                  <a:lnTo>
                    <a:pt x="17708" y="638063"/>
                  </a:lnTo>
                  <a:lnTo>
                    <a:pt x="4751" y="618844"/>
                  </a:lnTo>
                  <a:lnTo>
                    <a:pt x="0" y="595309"/>
                  </a:lnTo>
                  <a:lnTo>
                    <a:pt x="0" y="6046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50180" y="934653"/>
            <a:ext cx="533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solidFill>
                  <a:srgbClr val="595959"/>
                </a:solidFill>
                <a:latin typeface="Microsoft YaHei"/>
                <a:cs typeface="Microsoft YaHei"/>
              </a:rPr>
              <a:t>サポート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92070" y="1103669"/>
            <a:ext cx="443459" cy="33259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8156150" y="1408926"/>
            <a:ext cx="510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Microsoft YaHei"/>
                <a:cs typeface="Microsoft YaHei"/>
              </a:rPr>
              <a:t>Support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44849" y="2511757"/>
            <a:ext cx="9296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Microsoft YaHei"/>
                <a:cs typeface="Microsoft YaHei"/>
              </a:rPr>
              <a:t>Command</a:t>
            </a:r>
            <a:r>
              <a:rPr sz="900" b="1" spc="170" dirty="0">
                <a:latin typeface="Microsoft YaHei"/>
                <a:cs typeface="Microsoft YaHei"/>
              </a:rPr>
              <a:t> </a:t>
            </a:r>
            <a:r>
              <a:rPr sz="900" b="1" spc="-20" dirty="0">
                <a:latin typeface="Microsoft YaHei"/>
                <a:cs typeface="Microsoft YaHei"/>
              </a:rPr>
              <a:t>Line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98269" y="2214165"/>
            <a:ext cx="8192770" cy="2104390"/>
            <a:chOff x="698269" y="2214165"/>
            <a:chExt cx="8192770" cy="210439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3154" y="2214165"/>
              <a:ext cx="442799" cy="3320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38217" y="3158982"/>
              <a:ext cx="630640" cy="2906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0158" y="3688950"/>
              <a:ext cx="430500" cy="1733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85447" y="3203029"/>
              <a:ext cx="268440" cy="20132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269" y="2647604"/>
              <a:ext cx="6841374" cy="167085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48859" y="2675702"/>
              <a:ext cx="6740525" cy="1568450"/>
            </a:xfrm>
            <a:custGeom>
              <a:avLst/>
              <a:gdLst/>
              <a:ahLst/>
              <a:cxnLst/>
              <a:rect l="l" t="t" r="r" b="b"/>
              <a:pathLst>
                <a:path w="6740525" h="1568450">
                  <a:moveTo>
                    <a:pt x="6643511" y="0"/>
                  </a:moveTo>
                  <a:lnTo>
                    <a:pt x="97000" y="0"/>
                  </a:lnTo>
                  <a:lnTo>
                    <a:pt x="59243" y="7622"/>
                  </a:lnTo>
                  <a:lnTo>
                    <a:pt x="28410" y="28410"/>
                  </a:lnTo>
                  <a:lnTo>
                    <a:pt x="7622" y="59242"/>
                  </a:lnTo>
                  <a:lnTo>
                    <a:pt x="0" y="97000"/>
                  </a:lnTo>
                  <a:lnTo>
                    <a:pt x="0" y="1471329"/>
                  </a:lnTo>
                  <a:lnTo>
                    <a:pt x="7622" y="1509086"/>
                  </a:lnTo>
                  <a:lnTo>
                    <a:pt x="28410" y="1539919"/>
                  </a:lnTo>
                  <a:lnTo>
                    <a:pt x="59243" y="1560707"/>
                  </a:lnTo>
                  <a:lnTo>
                    <a:pt x="97000" y="1568330"/>
                  </a:lnTo>
                  <a:lnTo>
                    <a:pt x="6643511" y="1568330"/>
                  </a:lnTo>
                  <a:lnTo>
                    <a:pt x="6681268" y="1560707"/>
                  </a:lnTo>
                  <a:lnTo>
                    <a:pt x="6712101" y="1539919"/>
                  </a:lnTo>
                  <a:lnTo>
                    <a:pt x="6732890" y="1509086"/>
                  </a:lnTo>
                  <a:lnTo>
                    <a:pt x="6740512" y="1471329"/>
                  </a:lnTo>
                  <a:lnTo>
                    <a:pt x="6740512" y="97000"/>
                  </a:lnTo>
                  <a:lnTo>
                    <a:pt x="6732890" y="59242"/>
                  </a:lnTo>
                  <a:lnTo>
                    <a:pt x="6712101" y="28410"/>
                  </a:lnTo>
                  <a:lnTo>
                    <a:pt x="6681268" y="7622"/>
                  </a:lnTo>
                  <a:lnTo>
                    <a:pt x="6643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8859" y="2675702"/>
              <a:ext cx="6740525" cy="1568450"/>
            </a:xfrm>
            <a:custGeom>
              <a:avLst/>
              <a:gdLst/>
              <a:ahLst/>
              <a:cxnLst/>
              <a:rect l="l" t="t" r="r" b="b"/>
              <a:pathLst>
                <a:path w="6740525" h="1568450">
                  <a:moveTo>
                    <a:pt x="0" y="97001"/>
                  </a:moveTo>
                  <a:lnTo>
                    <a:pt x="7622" y="59243"/>
                  </a:lnTo>
                  <a:lnTo>
                    <a:pt x="28410" y="28410"/>
                  </a:lnTo>
                  <a:lnTo>
                    <a:pt x="59243" y="7622"/>
                  </a:lnTo>
                  <a:lnTo>
                    <a:pt x="97000" y="0"/>
                  </a:lnTo>
                  <a:lnTo>
                    <a:pt x="6643511" y="0"/>
                  </a:lnTo>
                  <a:lnTo>
                    <a:pt x="6681268" y="7622"/>
                  </a:lnTo>
                  <a:lnTo>
                    <a:pt x="6712101" y="28410"/>
                  </a:lnTo>
                  <a:lnTo>
                    <a:pt x="6732889" y="59243"/>
                  </a:lnTo>
                  <a:lnTo>
                    <a:pt x="6740512" y="97001"/>
                  </a:lnTo>
                  <a:lnTo>
                    <a:pt x="6740512" y="1471329"/>
                  </a:lnTo>
                  <a:lnTo>
                    <a:pt x="6732889" y="1509086"/>
                  </a:lnTo>
                  <a:lnTo>
                    <a:pt x="6712101" y="1539919"/>
                  </a:lnTo>
                  <a:lnTo>
                    <a:pt x="6681268" y="1560707"/>
                  </a:lnTo>
                  <a:lnTo>
                    <a:pt x="6643511" y="1568330"/>
                  </a:lnTo>
                  <a:lnTo>
                    <a:pt x="97000" y="1568330"/>
                  </a:lnTo>
                  <a:lnTo>
                    <a:pt x="59243" y="1560707"/>
                  </a:lnTo>
                  <a:lnTo>
                    <a:pt x="28410" y="1539919"/>
                  </a:lnTo>
                  <a:lnTo>
                    <a:pt x="7622" y="1509086"/>
                  </a:lnTo>
                  <a:lnTo>
                    <a:pt x="0" y="1471329"/>
                  </a:lnTo>
                  <a:lnTo>
                    <a:pt x="0" y="97001"/>
                  </a:lnTo>
                  <a:close/>
                </a:path>
              </a:pathLst>
            </a:custGeom>
            <a:ln w="9524">
              <a:solidFill>
                <a:srgbClr val="B6B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77934" y="3466407"/>
              <a:ext cx="2647603" cy="76477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04803" y="3449782"/>
              <a:ext cx="789709" cy="33250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226664" y="3493940"/>
              <a:ext cx="2548890" cy="662305"/>
            </a:xfrm>
            <a:custGeom>
              <a:avLst/>
              <a:gdLst/>
              <a:ahLst/>
              <a:cxnLst/>
              <a:rect l="l" t="t" r="r" b="b"/>
              <a:pathLst>
                <a:path w="2548890" h="662304">
                  <a:moveTo>
                    <a:pt x="2487778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60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2487778" y="661832"/>
                  </a:lnTo>
                  <a:lnTo>
                    <a:pt x="2511530" y="657037"/>
                  </a:lnTo>
                  <a:lnTo>
                    <a:pt x="2530927" y="643960"/>
                  </a:lnTo>
                  <a:lnTo>
                    <a:pt x="2544004" y="624563"/>
                  </a:lnTo>
                  <a:lnTo>
                    <a:pt x="2548799" y="600811"/>
                  </a:lnTo>
                  <a:lnTo>
                    <a:pt x="2548799" y="61020"/>
                  </a:lnTo>
                  <a:lnTo>
                    <a:pt x="2544004" y="37268"/>
                  </a:lnTo>
                  <a:lnTo>
                    <a:pt x="2530927" y="17872"/>
                  </a:lnTo>
                  <a:lnTo>
                    <a:pt x="2511530" y="4795"/>
                  </a:lnTo>
                  <a:lnTo>
                    <a:pt x="2487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26664" y="3493940"/>
              <a:ext cx="2548890" cy="662305"/>
            </a:xfrm>
            <a:custGeom>
              <a:avLst/>
              <a:gdLst/>
              <a:ahLst/>
              <a:cxnLst/>
              <a:rect l="l" t="t" r="r" b="b"/>
              <a:pathLst>
                <a:path w="2548890" h="662304">
                  <a:moveTo>
                    <a:pt x="0" y="61020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2487778" y="0"/>
                  </a:lnTo>
                  <a:lnTo>
                    <a:pt x="2511530" y="4795"/>
                  </a:lnTo>
                  <a:lnTo>
                    <a:pt x="2530926" y="17872"/>
                  </a:lnTo>
                  <a:lnTo>
                    <a:pt x="2544003" y="37268"/>
                  </a:lnTo>
                  <a:lnTo>
                    <a:pt x="2548799" y="61020"/>
                  </a:lnTo>
                  <a:lnTo>
                    <a:pt x="2548799" y="600811"/>
                  </a:lnTo>
                  <a:lnTo>
                    <a:pt x="2544003" y="624563"/>
                  </a:lnTo>
                  <a:lnTo>
                    <a:pt x="2530926" y="643960"/>
                  </a:lnTo>
                  <a:lnTo>
                    <a:pt x="2511530" y="657037"/>
                  </a:lnTo>
                  <a:lnTo>
                    <a:pt x="2487778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173383" y="3499111"/>
            <a:ext cx="660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ストレージ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520426" y="3937103"/>
            <a:ext cx="180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25" dirty="0">
                <a:latin typeface="Microsoft YaHei"/>
                <a:cs typeface="Microsoft YaHei"/>
              </a:rPr>
              <a:t>S3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78750" y="3937103"/>
            <a:ext cx="9359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sz="900" b="1" spc="25" dirty="0">
                <a:latin typeface="Microsoft YaHei"/>
                <a:cs typeface="Microsoft YaHei"/>
              </a:rPr>
              <a:t>EBS</a:t>
            </a:r>
            <a:r>
              <a:rPr sz="900" b="1" dirty="0">
                <a:latin typeface="Microsoft YaHei"/>
                <a:cs typeface="Microsoft YaHei"/>
              </a:rPr>
              <a:t>	</a:t>
            </a:r>
            <a:r>
              <a:rPr sz="900" b="1" spc="-10" dirty="0">
                <a:latin typeface="Microsoft YaHei"/>
                <a:cs typeface="Microsoft YaHei"/>
              </a:rPr>
              <a:t>Glacier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19736" y="3939185"/>
            <a:ext cx="547370" cy="2768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25400">
              <a:lnSpc>
                <a:spcPts val="900"/>
              </a:lnSpc>
              <a:spcBef>
                <a:spcPts val="280"/>
              </a:spcBef>
            </a:pPr>
            <a:r>
              <a:rPr sz="900" b="1" spc="-10" dirty="0">
                <a:latin typeface="Microsoft YaHei"/>
                <a:cs typeface="Microsoft YaHei"/>
              </a:rPr>
              <a:t>Storage Gateway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98269" y="860367"/>
            <a:ext cx="6841490" cy="3077210"/>
            <a:chOff x="698269" y="860367"/>
            <a:chExt cx="6841490" cy="3077210"/>
          </a:xfrm>
        </p:grpSpPr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08234" y="3634891"/>
              <a:ext cx="403144" cy="3023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7414" y="3634891"/>
              <a:ext cx="403145" cy="30235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02824" y="3634891"/>
              <a:ext cx="403144" cy="30235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92005" y="3634891"/>
              <a:ext cx="403144" cy="30235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8269" y="1758142"/>
              <a:ext cx="6841374" cy="95596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48859" y="1784047"/>
              <a:ext cx="6740525" cy="855980"/>
            </a:xfrm>
            <a:custGeom>
              <a:avLst/>
              <a:gdLst/>
              <a:ahLst/>
              <a:cxnLst/>
              <a:rect l="l" t="t" r="r" b="b"/>
              <a:pathLst>
                <a:path w="6740525" h="855980">
                  <a:moveTo>
                    <a:pt x="6672292" y="0"/>
                  </a:moveTo>
                  <a:lnTo>
                    <a:pt x="68220" y="0"/>
                  </a:lnTo>
                  <a:lnTo>
                    <a:pt x="41666" y="5361"/>
                  </a:lnTo>
                  <a:lnTo>
                    <a:pt x="19981" y="19981"/>
                  </a:lnTo>
                  <a:lnTo>
                    <a:pt x="5361" y="41666"/>
                  </a:lnTo>
                  <a:lnTo>
                    <a:pt x="0" y="68220"/>
                  </a:lnTo>
                  <a:lnTo>
                    <a:pt x="0" y="787645"/>
                  </a:lnTo>
                  <a:lnTo>
                    <a:pt x="5361" y="814199"/>
                  </a:lnTo>
                  <a:lnTo>
                    <a:pt x="19981" y="835884"/>
                  </a:lnTo>
                  <a:lnTo>
                    <a:pt x="41666" y="850504"/>
                  </a:lnTo>
                  <a:lnTo>
                    <a:pt x="68220" y="855865"/>
                  </a:lnTo>
                  <a:lnTo>
                    <a:pt x="6672292" y="855865"/>
                  </a:lnTo>
                  <a:lnTo>
                    <a:pt x="6698846" y="850504"/>
                  </a:lnTo>
                  <a:lnTo>
                    <a:pt x="6720531" y="835884"/>
                  </a:lnTo>
                  <a:lnTo>
                    <a:pt x="6735151" y="814199"/>
                  </a:lnTo>
                  <a:lnTo>
                    <a:pt x="6740512" y="787645"/>
                  </a:lnTo>
                  <a:lnTo>
                    <a:pt x="6740512" y="68220"/>
                  </a:lnTo>
                  <a:lnTo>
                    <a:pt x="6735151" y="41666"/>
                  </a:lnTo>
                  <a:lnTo>
                    <a:pt x="6720531" y="19981"/>
                  </a:lnTo>
                  <a:lnTo>
                    <a:pt x="6698846" y="5361"/>
                  </a:lnTo>
                  <a:lnTo>
                    <a:pt x="6672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8859" y="1784047"/>
              <a:ext cx="6740525" cy="855980"/>
            </a:xfrm>
            <a:custGeom>
              <a:avLst/>
              <a:gdLst/>
              <a:ahLst/>
              <a:cxnLst/>
              <a:rect l="l" t="t" r="r" b="b"/>
              <a:pathLst>
                <a:path w="6740525" h="855980">
                  <a:moveTo>
                    <a:pt x="0" y="68221"/>
                  </a:moveTo>
                  <a:lnTo>
                    <a:pt x="5361" y="41666"/>
                  </a:lnTo>
                  <a:lnTo>
                    <a:pt x="19981" y="19981"/>
                  </a:lnTo>
                  <a:lnTo>
                    <a:pt x="41666" y="5361"/>
                  </a:lnTo>
                  <a:lnTo>
                    <a:pt x="68221" y="0"/>
                  </a:lnTo>
                  <a:lnTo>
                    <a:pt x="6672291" y="0"/>
                  </a:lnTo>
                  <a:lnTo>
                    <a:pt x="6698845" y="5361"/>
                  </a:lnTo>
                  <a:lnTo>
                    <a:pt x="6720530" y="19981"/>
                  </a:lnTo>
                  <a:lnTo>
                    <a:pt x="6735151" y="41666"/>
                  </a:lnTo>
                  <a:lnTo>
                    <a:pt x="6740512" y="68221"/>
                  </a:lnTo>
                  <a:lnTo>
                    <a:pt x="6740512" y="787644"/>
                  </a:lnTo>
                  <a:lnTo>
                    <a:pt x="6735151" y="814199"/>
                  </a:lnTo>
                  <a:lnTo>
                    <a:pt x="6720530" y="835884"/>
                  </a:lnTo>
                  <a:lnTo>
                    <a:pt x="6698845" y="850504"/>
                  </a:lnTo>
                  <a:lnTo>
                    <a:pt x="6672291" y="855865"/>
                  </a:lnTo>
                  <a:lnTo>
                    <a:pt x="68221" y="855865"/>
                  </a:lnTo>
                  <a:lnTo>
                    <a:pt x="41666" y="850504"/>
                  </a:lnTo>
                  <a:lnTo>
                    <a:pt x="19981" y="835884"/>
                  </a:lnTo>
                  <a:lnTo>
                    <a:pt x="5361" y="814199"/>
                  </a:lnTo>
                  <a:lnTo>
                    <a:pt x="0" y="787644"/>
                  </a:lnTo>
                  <a:lnTo>
                    <a:pt x="0" y="68221"/>
                  </a:lnTo>
                  <a:close/>
                </a:path>
              </a:pathLst>
            </a:custGeom>
            <a:ln w="9524">
              <a:solidFill>
                <a:srgbClr val="B6B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8269" y="860367"/>
              <a:ext cx="6841374" cy="95596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48859" y="888780"/>
              <a:ext cx="6740525" cy="855980"/>
            </a:xfrm>
            <a:custGeom>
              <a:avLst/>
              <a:gdLst/>
              <a:ahLst/>
              <a:cxnLst/>
              <a:rect l="l" t="t" r="r" b="b"/>
              <a:pathLst>
                <a:path w="6740525" h="855980">
                  <a:moveTo>
                    <a:pt x="6672292" y="0"/>
                  </a:moveTo>
                  <a:lnTo>
                    <a:pt x="68220" y="0"/>
                  </a:lnTo>
                  <a:lnTo>
                    <a:pt x="41666" y="5361"/>
                  </a:lnTo>
                  <a:lnTo>
                    <a:pt x="19981" y="19981"/>
                  </a:lnTo>
                  <a:lnTo>
                    <a:pt x="5361" y="41666"/>
                  </a:lnTo>
                  <a:lnTo>
                    <a:pt x="0" y="68221"/>
                  </a:lnTo>
                  <a:lnTo>
                    <a:pt x="0" y="787645"/>
                  </a:lnTo>
                  <a:lnTo>
                    <a:pt x="5361" y="814199"/>
                  </a:lnTo>
                  <a:lnTo>
                    <a:pt x="19981" y="835884"/>
                  </a:lnTo>
                  <a:lnTo>
                    <a:pt x="41666" y="850504"/>
                  </a:lnTo>
                  <a:lnTo>
                    <a:pt x="68220" y="855865"/>
                  </a:lnTo>
                  <a:lnTo>
                    <a:pt x="6672292" y="855865"/>
                  </a:lnTo>
                  <a:lnTo>
                    <a:pt x="6698846" y="850504"/>
                  </a:lnTo>
                  <a:lnTo>
                    <a:pt x="6720531" y="835884"/>
                  </a:lnTo>
                  <a:lnTo>
                    <a:pt x="6735151" y="814199"/>
                  </a:lnTo>
                  <a:lnTo>
                    <a:pt x="6740512" y="787645"/>
                  </a:lnTo>
                  <a:lnTo>
                    <a:pt x="6740512" y="68221"/>
                  </a:lnTo>
                  <a:lnTo>
                    <a:pt x="6735151" y="41666"/>
                  </a:lnTo>
                  <a:lnTo>
                    <a:pt x="6720531" y="19981"/>
                  </a:lnTo>
                  <a:lnTo>
                    <a:pt x="6698846" y="5361"/>
                  </a:lnTo>
                  <a:lnTo>
                    <a:pt x="6672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8859" y="888780"/>
              <a:ext cx="6740525" cy="855980"/>
            </a:xfrm>
            <a:custGeom>
              <a:avLst/>
              <a:gdLst/>
              <a:ahLst/>
              <a:cxnLst/>
              <a:rect l="l" t="t" r="r" b="b"/>
              <a:pathLst>
                <a:path w="6740525" h="855980">
                  <a:moveTo>
                    <a:pt x="0" y="68221"/>
                  </a:moveTo>
                  <a:lnTo>
                    <a:pt x="5361" y="41666"/>
                  </a:lnTo>
                  <a:lnTo>
                    <a:pt x="19981" y="19981"/>
                  </a:lnTo>
                  <a:lnTo>
                    <a:pt x="41666" y="5361"/>
                  </a:lnTo>
                  <a:lnTo>
                    <a:pt x="68221" y="0"/>
                  </a:lnTo>
                  <a:lnTo>
                    <a:pt x="6672291" y="0"/>
                  </a:lnTo>
                  <a:lnTo>
                    <a:pt x="6698845" y="5361"/>
                  </a:lnTo>
                  <a:lnTo>
                    <a:pt x="6720530" y="19981"/>
                  </a:lnTo>
                  <a:lnTo>
                    <a:pt x="6735151" y="41666"/>
                  </a:lnTo>
                  <a:lnTo>
                    <a:pt x="6740512" y="68221"/>
                  </a:lnTo>
                  <a:lnTo>
                    <a:pt x="6740512" y="787644"/>
                  </a:lnTo>
                  <a:lnTo>
                    <a:pt x="6735151" y="814199"/>
                  </a:lnTo>
                  <a:lnTo>
                    <a:pt x="6720530" y="835884"/>
                  </a:lnTo>
                  <a:lnTo>
                    <a:pt x="6698845" y="850504"/>
                  </a:lnTo>
                  <a:lnTo>
                    <a:pt x="6672291" y="855865"/>
                  </a:lnTo>
                  <a:lnTo>
                    <a:pt x="68221" y="855865"/>
                  </a:lnTo>
                  <a:lnTo>
                    <a:pt x="41666" y="850504"/>
                  </a:lnTo>
                  <a:lnTo>
                    <a:pt x="19981" y="835884"/>
                  </a:lnTo>
                  <a:lnTo>
                    <a:pt x="5361" y="814199"/>
                  </a:lnTo>
                  <a:lnTo>
                    <a:pt x="0" y="787644"/>
                  </a:lnTo>
                  <a:lnTo>
                    <a:pt x="0" y="68221"/>
                  </a:lnTo>
                  <a:close/>
                </a:path>
              </a:pathLst>
            </a:custGeom>
            <a:ln w="9524">
              <a:solidFill>
                <a:srgbClr val="B6B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214910" y="1205449"/>
            <a:ext cx="253365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sz="1800" b="1" spc="-25" dirty="0">
                <a:solidFill>
                  <a:srgbClr val="474746"/>
                </a:solidFill>
                <a:latin typeface="Microsoft YaHei"/>
                <a:cs typeface="Microsoft YaHei"/>
              </a:rPr>
              <a:t>tu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06334" y="1832956"/>
            <a:ext cx="3562350" cy="777240"/>
            <a:chOff x="806334" y="1832956"/>
            <a:chExt cx="3562350" cy="777240"/>
          </a:xfrm>
        </p:grpSpPr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6334" y="1849582"/>
              <a:ext cx="3562003" cy="76061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45672" y="1832956"/>
              <a:ext cx="1679171" cy="33250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57063" y="1875882"/>
              <a:ext cx="3461385" cy="662305"/>
            </a:xfrm>
            <a:custGeom>
              <a:avLst/>
              <a:gdLst/>
              <a:ahLst/>
              <a:cxnLst/>
              <a:rect l="l" t="t" r="r" b="b"/>
              <a:pathLst>
                <a:path w="3461385" h="662305">
                  <a:moveTo>
                    <a:pt x="3399913" y="0"/>
                  </a:moveTo>
                  <a:lnTo>
                    <a:pt x="61021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1" y="661832"/>
                  </a:lnTo>
                  <a:lnTo>
                    <a:pt x="3399913" y="661832"/>
                  </a:lnTo>
                  <a:lnTo>
                    <a:pt x="3423666" y="657037"/>
                  </a:lnTo>
                  <a:lnTo>
                    <a:pt x="3443062" y="643959"/>
                  </a:lnTo>
                  <a:lnTo>
                    <a:pt x="3456139" y="624563"/>
                  </a:lnTo>
                  <a:lnTo>
                    <a:pt x="3460934" y="600811"/>
                  </a:lnTo>
                  <a:lnTo>
                    <a:pt x="3460934" y="61020"/>
                  </a:lnTo>
                  <a:lnTo>
                    <a:pt x="3456139" y="37268"/>
                  </a:lnTo>
                  <a:lnTo>
                    <a:pt x="3443062" y="17872"/>
                  </a:lnTo>
                  <a:lnTo>
                    <a:pt x="3423666" y="4795"/>
                  </a:lnTo>
                  <a:lnTo>
                    <a:pt x="3399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57063" y="1875882"/>
              <a:ext cx="3461385" cy="662305"/>
            </a:xfrm>
            <a:custGeom>
              <a:avLst/>
              <a:gdLst/>
              <a:ahLst/>
              <a:cxnLst/>
              <a:rect l="l" t="t" r="r" b="b"/>
              <a:pathLst>
                <a:path w="3461385" h="662305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0" y="0"/>
                  </a:lnTo>
                  <a:lnTo>
                    <a:pt x="3399914" y="0"/>
                  </a:lnTo>
                  <a:lnTo>
                    <a:pt x="3423666" y="4795"/>
                  </a:lnTo>
                  <a:lnTo>
                    <a:pt x="3443062" y="17872"/>
                  </a:lnTo>
                  <a:lnTo>
                    <a:pt x="3456139" y="37268"/>
                  </a:lnTo>
                  <a:lnTo>
                    <a:pt x="3460935" y="61021"/>
                  </a:lnTo>
                  <a:lnTo>
                    <a:pt x="3460935" y="600811"/>
                  </a:lnTo>
                  <a:lnTo>
                    <a:pt x="3456139" y="624563"/>
                  </a:lnTo>
                  <a:lnTo>
                    <a:pt x="3443062" y="643960"/>
                  </a:lnTo>
                  <a:lnTo>
                    <a:pt x="3423666" y="657037"/>
                  </a:lnTo>
                  <a:lnTo>
                    <a:pt x="3399914" y="661832"/>
                  </a:lnTo>
                  <a:lnTo>
                    <a:pt x="61020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815688" y="1881054"/>
            <a:ext cx="1549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595959"/>
                </a:solidFill>
                <a:latin typeface="Microsoft YaHei"/>
                <a:cs typeface="Microsoft YaHei"/>
              </a:rPr>
              <a:t>アプリケーションサービス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948017" y="2016832"/>
            <a:ext cx="6487795" cy="2214880"/>
            <a:chOff x="948017" y="2016832"/>
            <a:chExt cx="6487795" cy="2214880"/>
          </a:xfrm>
        </p:grpSpPr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14274" y="2016832"/>
              <a:ext cx="403145" cy="3023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8017" y="2016832"/>
              <a:ext cx="403145" cy="3023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03437" y="2016832"/>
              <a:ext cx="403144" cy="3023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58855" y="2016832"/>
              <a:ext cx="403145" cy="3023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69693" y="2016832"/>
              <a:ext cx="403144" cy="3023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83974" y="3466407"/>
              <a:ext cx="2651760" cy="76477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78829" y="3449782"/>
              <a:ext cx="1853737" cy="33250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834665" y="3493940"/>
              <a:ext cx="2548890" cy="662305"/>
            </a:xfrm>
            <a:custGeom>
              <a:avLst/>
              <a:gdLst/>
              <a:ahLst/>
              <a:cxnLst/>
              <a:rect l="l" t="t" r="r" b="b"/>
              <a:pathLst>
                <a:path w="2548890" h="662304">
                  <a:moveTo>
                    <a:pt x="2487777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60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2487777" y="661832"/>
                  </a:lnTo>
                  <a:lnTo>
                    <a:pt x="2511529" y="657037"/>
                  </a:lnTo>
                  <a:lnTo>
                    <a:pt x="2530925" y="643960"/>
                  </a:lnTo>
                  <a:lnTo>
                    <a:pt x="2544003" y="624563"/>
                  </a:lnTo>
                  <a:lnTo>
                    <a:pt x="2548798" y="600811"/>
                  </a:lnTo>
                  <a:lnTo>
                    <a:pt x="2548798" y="61020"/>
                  </a:lnTo>
                  <a:lnTo>
                    <a:pt x="2544003" y="37268"/>
                  </a:lnTo>
                  <a:lnTo>
                    <a:pt x="2530925" y="17872"/>
                  </a:lnTo>
                  <a:lnTo>
                    <a:pt x="2511529" y="4795"/>
                  </a:lnTo>
                  <a:lnTo>
                    <a:pt x="2487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34665" y="3493940"/>
              <a:ext cx="2548890" cy="662305"/>
            </a:xfrm>
            <a:custGeom>
              <a:avLst/>
              <a:gdLst/>
              <a:ahLst/>
              <a:cxnLst/>
              <a:rect l="l" t="t" r="r" b="b"/>
              <a:pathLst>
                <a:path w="2548890" h="662304">
                  <a:moveTo>
                    <a:pt x="0" y="61020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2487777" y="0"/>
                  </a:lnTo>
                  <a:lnTo>
                    <a:pt x="2511530" y="4795"/>
                  </a:lnTo>
                  <a:lnTo>
                    <a:pt x="2530926" y="17872"/>
                  </a:lnTo>
                  <a:lnTo>
                    <a:pt x="2544004" y="37268"/>
                  </a:lnTo>
                  <a:lnTo>
                    <a:pt x="2548799" y="61020"/>
                  </a:lnTo>
                  <a:lnTo>
                    <a:pt x="2548799" y="600811"/>
                  </a:lnTo>
                  <a:lnTo>
                    <a:pt x="2544004" y="624563"/>
                  </a:lnTo>
                  <a:lnTo>
                    <a:pt x="2530926" y="643960"/>
                  </a:lnTo>
                  <a:lnTo>
                    <a:pt x="2511530" y="657037"/>
                  </a:lnTo>
                  <a:lnTo>
                    <a:pt x="2487777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49581" y="2831158"/>
            <a:ext cx="471170" cy="128270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195"/>
              </a:spcBef>
            </a:pPr>
            <a:r>
              <a:rPr sz="11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インフラストラクチ</a:t>
            </a:r>
            <a:r>
              <a:rPr sz="11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ャ</a:t>
            </a:r>
            <a:endParaRPr sz="1100">
              <a:latin typeface="Microsoft YaHei"/>
              <a:cs typeface="Microsoft YaHei"/>
            </a:endParaRPr>
          </a:p>
          <a:p>
            <a:pPr algn="ctr">
              <a:lnSpc>
                <a:spcPts val="1200"/>
              </a:lnSpc>
            </a:pPr>
            <a:r>
              <a:rPr sz="1100" b="1" spc="-15" dirty="0">
                <a:solidFill>
                  <a:srgbClr val="474746"/>
                </a:solidFill>
                <a:latin typeface="Microsoft YaHei"/>
                <a:cs typeface="Microsoft YaHei"/>
              </a:rPr>
              <a:t>サービス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49581" y="1863787"/>
            <a:ext cx="471170" cy="72390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51765" marR="5080" indent="-139700">
              <a:lnSpc>
                <a:spcPts val="1100"/>
              </a:lnSpc>
              <a:spcBef>
                <a:spcPts val="195"/>
              </a:spcBef>
            </a:pPr>
            <a:r>
              <a:rPr sz="11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アプリケー</a:t>
            </a:r>
            <a:r>
              <a:rPr sz="11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ション</a:t>
            </a:r>
            <a:endParaRPr sz="1100">
              <a:latin typeface="Microsoft YaHei"/>
              <a:cs typeface="Microsoft YaHei"/>
            </a:endParaRPr>
          </a:p>
          <a:p>
            <a:pPr marL="81915">
              <a:lnSpc>
                <a:spcPts val="1200"/>
              </a:lnSpc>
            </a:pPr>
            <a:r>
              <a:rPr sz="1100" b="1" spc="-15" dirty="0">
                <a:solidFill>
                  <a:srgbClr val="474746"/>
                </a:solidFill>
                <a:latin typeface="Microsoft YaHei"/>
                <a:cs typeface="Microsoft YaHei"/>
              </a:rPr>
              <a:t>サービス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25755" y="1022174"/>
            <a:ext cx="318770" cy="58420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 marR="5080" indent="58419">
              <a:lnSpc>
                <a:spcPts val="1100"/>
              </a:lnSpc>
              <a:spcBef>
                <a:spcPts val="195"/>
              </a:spcBef>
            </a:pPr>
            <a:r>
              <a:rPr sz="1100" b="1" dirty="0">
                <a:solidFill>
                  <a:srgbClr val="474746"/>
                </a:solidFill>
                <a:latin typeface="Microsoft YaHei"/>
                <a:cs typeface="Microsoft YaHei"/>
              </a:rPr>
              <a:t>開発 </a:t>
            </a:r>
            <a:r>
              <a:rPr sz="1100" b="1" spc="-50" dirty="0">
                <a:solidFill>
                  <a:srgbClr val="595958"/>
                </a:solidFill>
                <a:latin typeface="Microsoft YaHei"/>
                <a:cs typeface="Microsoft YaHei"/>
              </a:rPr>
              <a:t>&amp;</a:t>
            </a:r>
            <a:r>
              <a:rPr sz="1100" b="1" spc="85" dirty="0">
                <a:solidFill>
                  <a:srgbClr val="474746"/>
                </a:solidFill>
                <a:latin typeface="Microsoft YaHei"/>
                <a:cs typeface="Microsoft YaHei"/>
              </a:rPr>
              <a:t>運用管</a:t>
            </a:r>
            <a:r>
              <a:rPr sz="1100" b="1" spc="-370" dirty="0">
                <a:solidFill>
                  <a:srgbClr val="474746"/>
                </a:solidFill>
                <a:latin typeface="Microsoft YaHei"/>
                <a:cs typeface="Microsoft YaHei"/>
              </a:rPr>
              <a:t>理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42128" y="3499111"/>
            <a:ext cx="173926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474746"/>
                </a:solidFill>
                <a:latin typeface="Microsoft YaHei"/>
                <a:cs typeface="Microsoft YaHei"/>
              </a:rPr>
              <a:t>ネットワーク </a:t>
            </a:r>
            <a:r>
              <a:rPr sz="1000" b="1" dirty="0">
                <a:solidFill>
                  <a:srgbClr val="474746"/>
                </a:solidFill>
                <a:latin typeface="Microsoft YaHei"/>
                <a:cs typeface="Microsoft YaHei"/>
              </a:rPr>
              <a:t>&amp;</a:t>
            </a:r>
            <a:r>
              <a:rPr sz="10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 ルーティング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015215" y="3634891"/>
            <a:ext cx="2182495" cy="302895"/>
            <a:chOff x="5015215" y="3634891"/>
            <a:chExt cx="2182495" cy="302895"/>
          </a:xfrm>
        </p:grpSpPr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08191" y="3634891"/>
              <a:ext cx="403144" cy="30235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94144" y="3634891"/>
              <a:ext cx="403145" cy="30235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15215" y="3634891"/>
              <a:ext cx="403144" cy="30235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01167" y="3634891"/>
              <a:ext cx="403146" cy="302358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5079925" y="3937103"/>
            <a:ext cx="266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Microsoft YaHei"/>
                <a:cs typeface="Microsoft YaHei"/>
              </a:rPr>
              <a:t>VPC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547701" y="3939185"/>
            <a:ext cx="516255" cy="2768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63500">
              <a:lnSpc>
                <a:spcPts val="900"/>
              </a:lnSpc>
              <a:spcBef>
                <a:spcPts val="280"/>
              </a:spcBef>
            </a:pPr>
            <a:r>
              <a:rPr sz="900" b="1" spc="-10" dirty="0">
                <a:latin typeface="Microsoft YaHei"/>
                <a:cs typeface="Microsoft YaHei"/>
              </a:rPr>
              <a:t>Direct Connect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272460" y="3937104"/>
            <a:ext cx="2527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25" dirty="0">
                <a:latin typeface="Microsoft YaHei"/>
                <a:cs typeface="Microsoft YaHei"/>
              </a:rPr>
              <a:t>ELB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4168" y="3937104"/>
            <a:ext cx="535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Microsoft YaHei"/>
                <a:cs typeface="Microsoft YaHei"/>
              </a:rPr>
              <a:t>Route53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10490" y="2726574"/>
            <a:ext cx="2822575" cy="777240"/>
            <a:chOff x="810490" y="2726574"/>
            <a:chExt cx="2822575" cy="777240"/>
          </a:xfrm>
        </p:grpSpPr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10490" y="2739043"/>
              <a:ext cx="2822171" cy="76477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62297" y="2726574"/>
              <a:ext cx="918556" cy="33250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60689" y="2767535"/>
              <a:ext cx="2722245" cy="662305"/>
            </a:xfrm>
            <a:custGeom>
              <a:avLst/>
              <a:gdLst/>
              <a:ahLst/>
              <a:cxnLst/>
              <a:rect l="l" t="t" r="r" b="b"/>
              <a:pathLst>
                <a:path w="2722245" h="662304">
                  <a:moveTo>
                    <a:pt x="2661102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2661102" y="661832"/>
                  </a:lnTo>
                  <a:lnTo>
                    <a:pt x="2684854" y="657037"/>
                  </a:lnTo>
                  <a:lnTo>
                    <a:pt x="2704250" y="643959"/>
                  </a:lnTo>
                  <a:lnTo>
                    <a:pt x="2717328" y="624563"/>
                  </a:lnTo>
                  <a:lnTo>
                    <a:pt x="2722123" y="600811"/>
                  </a:lnTo>
                  <a:lnTo>
                    <a:pt x="2722123" y="61020"/>
                  </a:lnTo>
                  <a:lnTo>
                    <a:pt x="2717328" y="37268"/>
                  </a:lnTo>
                  <a:lnTo>
                    <a:pt x="2704250" y="17872"/>
                  </a:lnTo>
                  <a:lnTo>
                    <a:pt x="2684854" y="4795"/>
                  </a:lnTo>
                  <a:lnTo>
                    <a:pt x="26611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0689" y="2767535"/>
              <a:ext cx="2722245" cy="662305"/>
            </a:xfrm>
            <a:custGeom>
              <a:avLst/>
              <a:gdLst/>
              <a:ahLst/>
              <a:cxnLst/>
              <a:rect l="l" t="t" r="r" b="b"/>
              <a:pathLst>
                <a:path w="2722245" h="662304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0" y="0"/>
                  </a:lnTo>
                  <a:lnTo>
                    <a:pt x="2661102" y="0"/>
                  </a:lnTo>
                  <a:lnTo>
                    <a:pt x="2684854" y="4795"/>
                  </a:lnTo>
                  <a:lnTo>
                    <a:pt x="2704250" y="17872"/>
                  </a:lnTo>
                  <a:lnTo>
                    <a:pt x="2717327" y="37268"/>
                  </a:lnTo>
                  <a:lnTo>
                    <a:pt x="2722123" y="61021"/>
                  </a:lnTo>
                  <a:lnTo>
                    <a:pt x="2722123" y="600811"/>
                  </a:lnTo>
                  <a:lnTo>
                    <a:pt x="2717327" y="624563"/>
                  </a:lnTo>
                  <a:lnTo>
                    <a:pt x="2704250" y="643960"/>
                  </a:lnTo>
                  <a:lnTo>
                    <a:pt x="2684854" y="657037"/>
                  </a:lnTo>
                  <a:lnTo>
                    <a:pt x="2661102" y="661832"/>
                  </a:lnTo>
                  <a:lnTo>
                    <a:pt x="61020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831220" y="2772707"/>
            <a:ext cx="787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データベース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1013432" y="2913585"/>
            <a:ext cx="2420620" cy="302895"/>
            <a:chOff x="1013432" y="2913585"/>
            <a:chExt cx="2420620" cy="302895"/>
          </a:xfrm>
        </p:grpSpPr>
        <p:pic>
          <p:nvPicPr>
            <p:cNvPr id="106" name="object 10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10794" y="2913585"/>
              <a:ext cx="403145" cy="30235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13432" y="2913585"/>
              <a:ext cx="403145" cy="30235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39985" y="2913585"/>
              <a:ext cx="403144" cy="30235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30557" y="2913585"/>
              <a:ext cx="403146" cy="302358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2180736" y="3220319"/>
            <a:ext cx="1319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Microsoft YaHei"/>
                <a:cs typeface="Microsoft YaHei"/>
              </a:rPr>
              <a:t>ElastiCache</a:t>
            </a:r>
            <a:r>
              <a:rPr sz="900" b="1" spc="240" dirty="0">
                <a:latin typeface="Microsoft YaHei"/>
                <a:cs typeface="Microsoft YaHei"/>
              </a:rPr>
              <a:t>  </a:t>
            </a:r>
            <a:r>
              <a:rPr sz="900" b="1" spc="-10" dirty="0">
                <a:latin typeface="Microsoft YaHei"/>
                <a:cs typeface="Microsoft YaHei"/>
              </a:rPr>
              <a:t>RedShift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375860" y="2726574"/>
            <a:ext cx="1060450" cy="777240"/>
            <a:chOff x="6375860" y="2726574"/>
            <a:chExt cx="1060450" cy="777240"/>
          </a:xfrm>
        </p:grpSpPr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75860" y="2739043"/>
              <a:ext cx="1059872" cy="76477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84174" y="2726574"/>
              <a:ext cx="1043247" cy="33250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425853" y="2767535"/>
              <a:ext cx="960119" cy="662305"/>
            </a:xfrm>
            <a:custGeom>
              <a:avLst/>
              <a:gdLst/>
              <a:ahLst/>
              <a:cxnLst/>
              <a:rect l="l" t="t" r="r" b="b"/>
              <a:pathLst>
                <a:path w="960120" h="662304">
                  <a:moveTo>
                    <a:pt x="898624" y="0"/>
                  </a:moveTo>
                  <a:lnTo>
                    <a:pt x="61022" y="0"/>
                  </a:lnTo>
                  <a:lnTo>
                    <a:pt x="37269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9" y="657037"/>
                  </a:lnTo>
                  <a:lnTo>
                    <a:pt x="61022" y="661832"/>
                  </a:lnTo>
                  <a:lnTo>
                    <a:pt x="898624" y="661832"/>
                  </a:lnTo>
                  <a:lnTo>
                    <a:pt x="922376" y="657037"/>
                  </a:lnTo>
                  <a:lnTo>
                    <a:pt x="941772" y="643959"/>
                  </a:lnTo>
                  <a:lnTo>
                    <a:pt x="954849" y="624563"/>
                  </a:lnTo>
                  <a:lnTo>
                    <a:pt x="959645" y="600811"/>
                  </a:lnTo>
                  <a:lnTo>
                    <a:pt x="959645" y="61020"/>
                  </a:lnTo>
                  <a:lnTo>
                    <a:pt x="954849" y="37268"/>
                  </a:lnTo>
                  <a:lnTo>
                    <a:pt x="941772" y="17872"/>
                  </a:lnTo>
                  <a:lnTo>
                    <a:pt x="922376" y="4795"/>
                  </a:lnTo>
                  <a:lnTo>
                    <a:pt x="898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25852" y="2767535"/>
              <a:ext cx="960119" cy="662305"/>
            </a:xfrm>
            <a:custGeom>
              <a:avLst/>
              <a:gdLst/>
              <a:ahLst/>
              <a:cxnLst/>
              <a:rect l="l" t="t" r="r" b="b"/>
              <a:pathLst>
                <a:path w="960120" h="662304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898623" y="0"/>
                  </a:lnTo>
                  <a:lnTo>
                    <a:pt x="922375" y="4795"/>
                  </a:lnTo>
                  <a:lnTo>
                    <a:pt x="941772" y="17872"/>
                  </a:lnTo>
                  <a:lnTo>
                    <a:pt x="954849" y="37268"/>
                  </a:lnTo>
                  <a:lnTo>
                    <a:pt x="959644" y="61021"/>
                  </a:lnTo>
                  <a:lnTo>
                    <a:pt x="959644" y="600811"/>
                  </a:lnTo>
                  <a:lnTo>
                    <a:pt x="954849" y="624563"/>
                  </a:lnTo>
                  <a:lnTo>
                    <a:pt x="941772" y="643960"/>
                  </a:lnTo>
                  <a:lnTo>
                    <a:pt x="922375" y="657037"/>
                  </a:lnTo>
                  <a:lnTo>
                    <a:pt x="898623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450869" y="2772707"/>
            <a:ext cx="914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95959"/>
                </a:solidFill>
                <a:latin typeface="Microsoft YaHei"/>
                <a:cs typeface="Microsoft YaHei"/>
              </a:rPr>
              <a:t>コンテンツ配信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117" name="object 11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704102" y="2934312"/>
            <a:ext cx="403145" cy="302358"/>
          </a:xfrm>
          <a:prstGeom prst="rect">
            <a:avLst/>
          </a:prstGeom>
        </p:spPr>
      </p:pic>
      <p:sp>
        <p:nvSpPr>
          <p:cNvPr id="118" name="object 118"/>
          <p:cNvSpPr txBox="1"/>
          <p:nvPr/>
        </p:nvSpPr>
        <p:spPr>
          <a:xfrm>
            <a:off x="6553140" y="3251776"/>
            <a:ext cx="6915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Microsoft YaHei"/>
                <a:cs typeface="Microsoft YaHei"/>
              </a:rPr>
              <a:t>CloudFront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018657" y="2334298"/>
            <a:ext cx="254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30" dirty="0">
                <a:latin typeface="Microsoft YaHei"/>
                <a:cs typeface="Microsoft YaHei"/>
              </a:rPr>
              <a:t>SES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501749" y="2334298"/>
            <a:ext cx="2014220" cy="27051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27025" marR="30480" indent="-289560">
              <a:lnSpc>
                <a:spcPct val="78400"/>
              </a:lnSpc>
              <a:spcBef>
                <a:spcPts val="330"/>
              </a:spcBef>
              <a:tabLst>
                <a:tab pos="466725" algn="l"/>
              </a:tabLst>
            </a:pPr>
            <a:r>
              <a:rPr sz="900" b="1" spc="-25" dirty="0">
                <a:latin typeface="Microsoft YaHei"/>
                <a:cs typeface="Microsoft YaHei"/>
              </a:rPr>
              <a:t>SQS</a:t>
            </a:r>
            <a:r>
              <a:rPr sz="900" b="1" dirty="0">
                <a:latin typeface="Microsoft YaHei"/>
                <a:cs typeface="Microsoft YaHei"/>
              </a:rPr>
              <a:t>		</a:t>
            </a:r>
            <a:r>
              <a:rPr sz="1350" b="1" baseline="3086" dirty="0">
                <a:latin typeface="Microsoft YaHei"/>
                <a:cs typeface="Microsoft YaHei"/>
              </a:rPr>
              <a:t>Elastic</a:t>
            </a:r>
            <a:r>
              <a:rPr sz="1350" b="1" spc="202" baseline="3086" dirty="0">
                <a:latin typeface="Microsoft YaHei"/>
                <a:cs typeface="Microsoft YaHei"/>
              </a:rPr>
              <a:t> </a:t>
            </a:r>
            <a:r>
              <a:rPr sz="900" b="1" dirty="0">
                <a:latin typeface="Microsoft YaHei"/>
                <a:cs typeface="Microsoft YaHei"/>
              </a:rPr>
              <a:t>CloudSearch</a:t>
            </a:r>
            <a:r>
              <a:rPr sz="900" b="1" spc="130" dirty="0">
                <a:latin typeface="Microsoft YaHei"/>
                <a:cs typeface="Microsoft YaHei"/>
              </a:rPr>
              <a:t>  </a:t>
            </a:r>
            <a:r>
              <a:rPr sz="1350" b="1" spc="-37" baseline="6172" dirty="0">
                <a:latin typeface="Microsoft YaHei"/>
                <a:cs typeface="Microsoft YaHei"/>
              </a:rPr>
              <a:t>SWF </a:t>
            </a:r>
            <a:r>
              <a:rPr sz="900" b="1" spc="-10" dirty="0">
                <a:latin typeface="Microsoft YaHei"/>
                <a:cs typeface="Microsoft YaHei"/>
              </a:rPr>
              <a:t>Transcoder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5802283" y="947650"/>
            <a:ext cx="1633855" cy="777240"/>
            <a:chOff x="5802283" y="947650"/>
            <a:chExt cx="1633855" cy="777240"/>
          </a:xfrm>
        </p:grpSpPr>
        <p:pic>
          <p:nvPicPr>
            <p:cNvPr id="122" name="object 12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02283" y="964276"/>
              <a:ext cx="1633451" cy="76061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3269" y="947650"/>
              <a:ext cx="407323" cy="332509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852952" y="990605"/>
              <a:ext cx="1530985" cy="662305"/>
            </a:xfrm>
            <a:custGeom>
              <a:avLst/>
              <a:gdLst/>
              <a:ahLst/>
              <a:cxnLst/>
              <a:rect l="l" t="t" r="r" b="b"/>
              <a:pathLst>
                <a:path w="1530984" h="662305">
                  <a:moveTo>
                    <a:pt x="1469490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1469490" y="661832"/>
                  </a:lnTo>
                  <a:lnTo>
                    <a:pt x="1493242" y="657037"/>
                  </a:lnTo>
                  <a:lnTo>
                    <a:pt x="1512638" y="643959"/>
                  </a:lnTo>
                  <a:lnTo>
                    <a:pt x="1525715" y="624563"/>
                  </a:lnTo>
                  <a:lnTo>
                    <a:pt x="1530511" y="600811"/>
                  </a:lnTo>
                  <a:lnTo>
                    <a:pt x="1530511" y="61020"/>
                  </a:lnTo>
                  <a:lnTo>
                    <a:pt x="1525715" y="37268"/>
                  </a:lnTo>
                  <a:lnTo>
                    <a:pt x="1512638" y="17872"/>
                  </a:lnTo>
                  <a:lnTo>
                    <a:pt x="1493242" y="4795"/>
                  </a:lnTo>
                  <a:lnTo>
                    <a:pt x="1469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852952" y="990605"/>
              <a:ext cx="1530985" cy="662305"/>
            </a:xfrm>
            <a:custGeom>
              <a:avLst/>
              <a:gdLst/>
              <a:ahLst/>
              <a:cxnLst/>
              <a:rect l="l" t="t" r="r" b="b"/>
              <a:pathLst>
                <a:path w="1530984" h="662305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1469490" y="0"/>
                  </a:lnTo>
                  <a:lnTo>
                    <a:pt x="1493242" y="4795"/>
                  </a:lnTo>
                  <a:lnTo>
                    <a:pt x="1512639" y="17872"/>
                  </a:lnTo>
                  <a:lnTo>
                    <a:pt x="1525716" y="37268"/>
                  </a:lnTo>
                  <a:lnTo>
                    <a:pt x="1530511" y="61021"/>
                  </a:lnTo>
                  <a:lnTo>
                    <a:pt x="1530511" y="600811"/>
                  </a:lnTo>
                  <a:lnTo>
                    <a:pt x="1525716" y="624563"/>
                  </a:lnTo>
                  <a:lnTo>
                    <a:pt x="1512639" y="643960"/>
                  </a:lnTo>
                  <a:lnTo>
                    <a:pt x="1493242" y="657037"/>
                  </a:lnTo>
                  <a:lnTo>
                    <a:pt x="1469490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6481376" y="995776"/>
            <a:ext cx="279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595959"/>
                </a:solidFill>
                <a:latin typeface="Microsoft YaHei"/>
                <a:cs typeface="Microsoft YaHei"/>
              </a:rPr>
              <a:t>認証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018388" y="1087576"/>
            <a:ext cx="1126490" cy="402590"/>
            <a:chOff x="6018388" y="1087576"/>
            <a:chExt cx="1126490" cy="402590"/>
          </a:xfrm>
        </p:grpSpPr>
        <p:pic>
          <p:nvPicPr>
            <p:cNvPr id="128" name="object 12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18388" y="1137616"/>
              <a:ext cx="403144" cy="3023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7823" y="1087576"/>
              <a:ext cx="536585" cy="40244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82077" y="1295429"/>
              <a:ext cx="336299" cy="173225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6081224" y="1446041"/>
            <a:ext cx="1130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</a:tabLst>
            </a:pPr>
            <a:r>
              <a:rPr sz="900" b="1" spc="-25" dirty="0">
                <a:latin typeface="Microsoft YaHei"/>
                <a:cs typeface="Microsoft YaHei"/>
              </a:rPr>
              <a:t>IAM</a:t>
            </a:r>
            <a:r>
              <a:rPr sz="900" b="1" dirty="0">
                <a:latin typeface="Microsoft YaHei"/>
                <a:cs typeface="Microsoft YaHei"/>
              </a:rPr>
              <a:t>	</a:t>
            </a:r>
            <a:r>
              <a:rPr sz="900" b="1" spc="-10" dirty="0">
                <a:latin typeface="Microsoft YaHei"/>
                <a:cs typeface="Microsoft YaHei"/>
              </a:rPr>
              <a:t>Federation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698269" y="4251960"/>
            <a:ext cx="6841490" cy="523875"/>
            <a:chOff x="698269" y="4251960"/>
            <a:chExt cx="6841490" cy="523875"/>
          </a:xfrm>
        </p:grpSpPr>
        <p:pic>
          <p:nvPicPr>
            <p:cNvPr id="133" name="object 13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8269" y="4251960"/>
              <a:ext cx="6841374" cy="52370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8860" y="4280611"/>
              <a:ext cx="6740513" cy="425755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48860" y="4280611"/>
              <a:ext cx="6740525" cy="426084"/>
            </a:xfrm>
            <a:custGeom>
              <a:avLst/>
              <a:gdLst/>
              <a:ahLst/>
              <a:cxnLst/>
              <a:rect l="l" t="t" r="r" b="b"/>
              <a:pathLst>
                <a:path w="6740525" h="426085">
                  <a:moveTo>
                    <a:pt x="0" y="70960"/>
                  </a:moveTo>
                  <a:lnTo>
                    <a:pt x="5576" y="43339"/>
                  </a:lnTo>
                  <a:lnTo>
                    <a:pt x="20783" y="20784"/>
                  </a:lnTo>
                  <a:lnTo>
                    <a:pt x="43339" y="5576"/>
                  </a:lnTo>
                  <a:lnTo>
                    <a:pt x="70960" y="0"/>
                  </a:lnTo>
                  <a:lnTo>
                    <a:pt x="6669551" y="0"/>
                  </a:lnTo>
                  <a:lnTo>
                    <a:pt x="6697172" y="5576"/>
                  </a:lnTo>
                  <a:lnTo>
                    <a:pt x="6719727" y="20784"/>
                  </a:lnTo>
                  <a:lnTo>
                    <a:pt x="6734935" y="43339"/>
                  </a:lnTo>
                  <a:lnTo>
                    <a:pt x="6740512" y="70960"/>
                  </a:lnTo>
                  <a:lnTo>
                    <a:pt x="6740512" y="354794"/>
                  </a:lnTo>
                  <a:lnTo>
                    <a:pt x="6734935" y="382416"/>
                  </a:lnTo>
                  <a:lnTo>
                    <a:pt x="6719727" y="404971"/>
                  </a:lnTo>
                  <a:lnTo>
                    <a:pt x="6697172" y="420179"/>
                  </a:lnTo>
                  <a:lnTo>
                    <a:pt x="6669551" y="425755"/>
                  </a:lnTo>
                  <a:lnTo>
                    <a:pt x="70960" y="425755"/>
                  </a:lnTo>
                  <a:lnTo>
                    <a:pt x="43339" y="420179"/>
                  </a:lnTo>
                  <a:lnTo>
                    <a:pt x="20783" y="404971"/>
                  </a:lnTo>
                  <a:lnTo>
                    <a:pt x="5576" y="382416"/>
                  </a:lnTo>
                  <a:lnTo>
                    <a:pt x="0" y="354794"/>
                  </a:lnTo>
                  <a:lnTo>
                    <a:pt x="0" y="7096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6041222" y="4420961"/>
            <a:ext cx="1329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Edge</a:t>
            </a:r>
            <a:r>
              <a:rPr sz="1400" spc="204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spc="-10" dirty="0">
                <a:solidFill>
                  <a:srgbClr val="474746"/>
                </a:solidFill>
                <a:latin typeface="Yu Gothic"/>
                <a:cs typeface="Yu Gothic"/>
              </a:rPr>
              <a:t>Locations</a:t>
            </a:r>
            <a:endParaRPr sz="1400">
              <a:latin typeface="Yu Gothic"/>
              <a:cs typeface="Yu Gothic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3607723" y="2726574"/>
            <a:ext cx="2801620" cy="2002789"/>
            <a:chOff x="3607723" y="2726574"/>
            <a:chExt cx="2801620" cy="2002789"/>
          </a:xfrm>
        </p:grpSpPr>
        <p:pic>
          <p:nvPicPr>
            <p:cNvPr id="138" name="object 13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538647" y="4309531"/>
              <a:ext cx="559518" cy="41963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607723" y="2739043"/>
              <a:ext cx="2801388" cy="76477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09406" y="2726574"/>
              <a:ext cx="789709" cy="33250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657091" y="2767535"/>
              <a:ext cx="2700020" cy="662305"/>
            </a:xfrm>
            <a:custGeom>
              <a:avLst/>
              <a:gdLst/>
              <a:ahLst/>
              <a:cxnLst/>
              <a:rect l="l" t="t" r="r" b="b"/>
              <a:pathLst>
                <a:path w="2700020" h="662304">
                  <a:moveTo>
                    <a:pt x="2638978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2638978" y="661832"/>
                  </a:lnTo>
                  <a:lnTo>
                    <a:pt x="2662730" y="657037"/>
                  </a:lnTo>
                  <a:lnTo>
                    <a:pt x="2682126" y="643959"/>
                  </a:lnTo>
                  <a:lnTo>
                    <a:pt x="2695204" y="624563"/>
                  </a:lnTo>
                  <a:lnTo>
                    <a:pt x="2699999" y="600811"/>
                  </a:lnTo>
                  <a:lnTo>
                    <a:pt x="2699999" y="61020"/>
                  </a:lnTo>
                  <a:lnTo>
                    <a:pt x="2695204" y="37268"/>
                  </a:lnTo>
                  <a:lnTo>
                    <a:pt x="2682126" y="17872"/>
                  </a:lnTo>
                  <a:lnTo>
                    <a:pt x="2662730" y="4795"/>
                  </a:lnTo>
                  <a:lnTo>
                    <a:pt x="26389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657091" y="2767535"/>
              <a:ext cx="2700020" cy="662305"/>
            </a:xfrm>
            <a:custGeom>
              <a:avLst/>
              <a:gdLst/>
              <a:ahLst/>
              <a:cxnLst/>
              <a:rect l="l" t="t" r="r" b="b"/>
              <a:pathLst>
                <a:path w="2700020" h="662304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2638978" y="0"/>
                  </a:lnTo>
                  <a:lnTo>
                    <a:pt x="2662730" y="4795"/>
                  </a:lnTo>
                  <a:lnTo>
                    <a:pt x="2682126" y="17872"/>
                  </a:lnTo>
                  <a:lnTo>
                    <a:pt x="2695204" y="37268"/>
                  </a:lnTo>
                  <a:lnTo>
                    <a:pt x="2699999" y="61021"/>
                  </a:lnTo>
                  <a:lnTo>
                    <a:pt x="2699999" y="600811"/>
                  </a:lnTo>
                  <a:lnTo>
                    <a:pt x="2695204" y="624563"/>
                  </a:lnTo>
                  <a:lnTo>
                    <a:pt x="2682126" y="643960"/>
                  </a:lnTo>
                  <a:lnTo>
                    <a:pt x="2662730" y="657037"/>
                  </a:lnTo>
                  <a:lnTo>
                    <a:pt x="2638978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4680010" y="2772707"/>
            <a:ext cx="660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95959"/>
                </a:solidFill>
                <a:latin typeface="Microsoft YaHei"/>
                <a:cs typeface="Microsoft YaHei"/>
              </a:rPr>
              <a:t>データ分析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3928887" y="2903964"/>
            <a:ext cx="1269365" cy="302895"/>
            <a:chOff x="3928887" y="2903964"/>
            <a:chExt cx="1269365" cy="302895"/>
          </a:xfrm>
        </p:grpSpPr>
        <p:pic>
          <p:nvPicPr>
            <p:cNvPr id="145" name="object 14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928887" y="2903965"/>
              <a:ext cx="403144" cy="30235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94619" y="2903964"/>
              <a:ext cx="403144" cy="302359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3971133" y="3210699"/>
            <a:ext cx="289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Microsoft YaHei"/>
                <a:cs typeface="Microsoft YaHei"/>
              </a:rPr>
              <a:t>EMR</a:t>
            </a:r>
            <a:endParaRPr sz="900">
              <a:latin typeface="Microsoft YaHei"/>
              <a:cs typeface="Microsoft YaHei"/>
            </a:endParaRPr>
          </a:p>
        </p:txBody>
      </p:sp>
      <p:pic>
        <p:nvPicPr>
          <p:cNvPr id="148" name="object 14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701008" y="2903943"/>
            <a:ext cx="336000" cy="302400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4584514" y="3210699"/>
            <a:ext cx="1493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1560" algn="l"/>
              </a:tabLst>
            </a:pPr>
            <a:r>
              <a:rPr sz="900" b="1" spc="-10" dirty="0">
                <a:latin typeface="Microsoft YaHei"/>
                <a:cs typeface="Microsoft YaHei"/>
              </a:rPr>
              <a:t>DataPipeline</a:t>
            </a:r>
            <a:r>
              <a:rPr sz="900" b="1" dirty="0">
                <a:latin typeface="Microsoft YaHei"/>
                <a:cs typeface="Microsoft YaHei"/>
              </a:rPr>
              <a:t>	</a:t>
            </a:r>
            <a:r>
              <a:rPr sz="900" b="1" spc="-10" dirty="0">
                <a:latin typeface="Microsoft YaHei"/>
                <a:cs typeface="Microsoft YaHei"/>
              </a:rPr>
              <a:t>Kinesis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806334" y="3449782"/>
            <a:ext cx="1413510" cy="781685"/>
            <a:chOff x="806334" y="3449782"/>
            <a:chExt cx="1413510" cy="781685"/>
          </a:xfrm>
        </p:grpSpPr>
        <p:pic>
          <p:nvPicPr>
            <p:cNvPr id="151" name="object 15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6334" y="3466407"/>
              <a:ext cx="1413163" cy="76477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35181" y="3449782"/>
              <a:ext cx="1155468" cy="33250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857064" y="3493940"/>
              <a:ext cx="1310640" cy="662305"/>
            </a:xfrm>
            <a:custGeom>
              <a:avLst/>
              <a:gdLst/>
              <a:ahLst/>
              <a:cxnLst/>
              <a:rect l="l" t="t" r="r" b="b"/>
              <a:pathLst>
                <a:path w="1310639" h="662304">
                  <a:moveTo>
                    <a:pt x="1249378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60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1249378" y="661832"/>
                  </a:lnTo>
                  <a:lnTo>
                    <a:pt x="1273130" y="657037"/>
                  </a:lnTo>
                  <a:lnTo>
                    <a:pt x="1292526" y="643960"/>
                  </a:lnTo>
                  <a:lnTo>
                    <a:pt x="1305604" y="624563"/>
                  </a:lnTo>
                  <a:lnTo>
                    <a:pt x="1310399" y="600811"/>
                  </a:lnTo>
                  <a:lnTo>
                    <a:pt x="1310399" y="61020"/>
                  </a:lnTo>
                  <a:lnTo>
                    <a:pt x="1305604" y="37268"/>
                  </a:lnTo>
                  <a:lnTo>
                    <a:pt x="1292526" y="17872"/>
                  </a:lnTo>
                  <a:lnTo>
                    <a:pt x="1273130" y="4795"/>
                  </a:lnTo>
                  <a:lnTo>
                    <a:pt x="1249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57064" y="3493940"/>
              <a:ext cx="1310640" cy="662305"/>
            </a:xfrm>
            <a:custGeom>
              <a:avLst/>
              <a:gdLst/>
              <a:ahLst/>
              <a:cxnLst/>
              <a:rect l="l" t="t" r="r" b="b"/>
              <a:pathLst>
                <a:path w="1310639" h="662304">
                  <a:moveTo>
                    <a:pt x="0" y="61020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0" y="0"/>
                  </a:lnTo>
                  <a:lnTo>
                    <a:pt x="1249378" y="0"/>
                  </a:lnTo>
                  <a:lnTo>
                    <a:pt x="1273130" y="4795"/>
                  </a:lnTo>
                  <a:lnTo>
                    <a:pt x="1292527" y="17872"/>
                  </a:lnTo>
                  <a:lnTo>
                    <a:pt x="1305604" y="37268"/>
                  </a:lnTo>
                  <a:lnTo>
                    <a:pt x="1310399" y="61020"/>
                  </a:lnTo>
                  <a:lnTo>
                    <a:pt x="1310399" y="600811"/>
                  </a:lnTo>
                  <a:lnTo>
                    <a:pt x="1305604" y="624563"/>
                  </a:lnTo>
                  <a:lnTo>
                    <a:pt x="1292527" y="643960"/>
                  </a:lnTo>
                  <a:lnTo>
                    <a:pt x="1273130" y="657037"/>
                  </a:lnTo>
                  <a:lnTo>
                    <a:pt x="1249378" y="661832"/>
                  </a:lnTo>
                  <a:lnTo>
                    <a:pt x="61020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994157" y="3220319"/>
            <a:ext cx="1080135" cy="45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  <a:tabLst>
                <a:tab pos="565785" algn="l"/>
              </a:tabLst>
            </a:pPr>
            <a:r>
              <a:rPr sz="900" b="1" spc="-25" dirty="0">
                <a:latin typeface="Microsoft YaHei"/>
                <a:cs typeface="Microsoft YaHei"/>
              </a:rPr>
              <a:t>RDS</a:t>
            </a:r>
            <a:r>
              <a:rPr sz="900" b="1" dirty="0">
                <a:latin typeface="Microsoft YaHei"/>
                <a:cs typeface="Microsoft YaHei"/>
              </a:rPr>
              <a:t>	</a:t>
            </a:r>
            <a:r>
              <a:rPr sz="900" b="1" spc="-10" dirty="0">
                <a:latin typeface="Microsoft YaHei"/>
                <a:cs typeface="Microsoft YaHei"/>
              </a:rPr>
              <a:t>Dynamo</a:t>
            </a:r>
            <a:endParaRPr sz="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solidFill>
                  <a:srgbClr val="595959"/>
                </a:solidFill>
                <a:latin typeface="Microsoft YaHei"/>
                <a:cs typeface="Microsoft YaHei"/>
              </a:rPr>
              <a:t>コンピュータ処</a:t>
            </a:r>
            <a:r>
              <a:rPr sz="1000" b="1" spc="-50" dirty="0">
                <a:solidFill>
                  <a:srgbClr val="595959"/>
                </a:solidFill>
                <a:latin typeface="Microsoft YaHei"/>
                <a:cs typeface="Microsoft YaHei"/>
              </a:rPr>
              <a:t>理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156" name="object 15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258067" y="3643981"/>
            <a:ext cx="403145" cy="302358"/>
          </a:xfrm>
          <a:prstGeom prst="rect">
            <a:avLst/>
          </a:prstGeom>
        </p:spPr>
      </p:pic>
      <p:sp>
        <p:nvSpPr>
          <p:cNvPr id="157" name="object 157"/>
          <p:cNvSpPr txBox="1"/>
          <p:nvPr/>
        </p:nvSpPr>
        <p:spPr>
          <a:xfrm>
            <a:off x="1327349" y="3936344"/>
            <a:ext cx="256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Microsoft YaHei"/>
                <a:cs typeface="Microsoft YaHei"/>
              </a:rPr>
              <a:t>EC2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581275" y="2346996"/>
            <a:ext cx="701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Microsoft YaHei"/>
                <a:cs typeface="Microsoft YaHei"/>
              </a:rPr>
              <a:t>AppStream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806334" y="947650"/>
            <a:ext cx="1060450" cy="777240"/>
            <a:chOff x="806334" y="947650"/>
            <a:chExt cx="1060450" cy="777240"/>
          </a:xfrm>
        </p:grpSpPr>
        <p:pic>
          <p:nvPicPr>
            <p:cNvPr id="160" name="object 16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06334" y="964276"/>
              <a:ext cx="1059872" cy="76061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6992" y="947650"/>
              <a:ext cx="918556" cy="332509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856206" y="990605"/>
              <a:ext cx="960119" cy="662305"/>
            </a:xfrm>
            <a:custGeom>
              <a:avLst/>
              <a:gdLst/>
              <a:ahLst/>
              <a:cxnLst/>
              <a:rect l="l" t="t" r="r" b="b"/>
              <a:pathLst>
                <a:path w="960119" h="662305">
                  <a:moveTo>
                    <a:pt x="898623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898623" y="661832"/>
                  </a:lnTo>
                  <a:lnTo>
                    <a:pt x="922376" y="657037"/>
                  </a:lnTo>
                  <a:lnTo>
                    <a:pt x="941772" y="643959"/>
                  </a:lnTo>
                  <a:lnTo>
                    <a:pt x="954850" y="624563"/>
                  </a:lnTo>
                  <a:lnTo>
                    <a:pt x="959645" y="600811"/>
                  </a:lnTo>
                  <a:lnTo>
                    <a:pt x="959645" y="61020"/>
                  </a:lnTo>
                  <a:lnTo>
                    <a:pt x="954850" y="37268"/>
                  </a:lnTo>
                  <a:lnTo>
                    <a:pt x="941772" y="17872"/>
                  </a:lnTo>
                  <a:lnTo>
                    <a:pt x="922376" y="4795"/>
                  </a:lnTo>
                  <a:lnTo>
                    <a:pt x="8986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56206" y="990605"/>
              <a:ext cx="960119" cy="662305"/>
            </a:xfrm>
            <a:custGeom>
              <a:avLst/>
              <a:gdLst/>
              <a:ahLst/>
              <a:cxnLst/>
              <a:rect l="l" t="t" r="r" b="b"/>
              <a:pathLst>
                <a:path w="960119" h="662305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0" y="0"/>
                  </a:lnTo>
                  <a:lnTo>
                    <a:pt x="898623" y="0"/>
                  </a:lnTo>
                  <a:lnTo>
                    <a:pt x="922375" y="4795"/>
                  </a:lnTo>
                  <a:lnTo>
                    <a:pt x="941772" y="17872"/>
                  </a:lnTo>
                  <a:lnTo>
                    <a:pt x="954849" y="37268"/>
                  </a:lnTo>
                  <a:lnTo>
                    <a:pt x="959644" y="61021"/>
                  </a:lnTo>
                  <a:lnTo>
                    <a:pt x="959644" y="600811"/>
                  </a:lnTo>
                  <a:lnTo>
                    <a:pt x="954849" y="624563"/>
                  </a:lnTo>
                  <a:lnTo>
                    <a:pt x="941772" y="643960"/>
                  </a:lnTo>
                  <a:lnTo>
                    <a:pt x="922375" y="657037"/>
                  </a:lnTo>
                  <a:lnTo>
                    <a:pt x="898623" y="661832"/>
                  </a:lnTo>
                  <a:lnTo>
                    <a:pt x="61020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945003" y="995776"/>
            <a:ext cx="787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95959"/>
                </a:solidFill>
                <a:latin typeface="Microsoft YaHei"/>
                <a:cs typeface="Microsoft YaHei"/>
              </a:rPr>
              <a:t>モニタリング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961500" y="1474776"/>
            <a:ext cx="742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Microsoft YaHei"/>
                <a:cs typeface="Microsoft YaHei"/>
              </a:rPr>
              <a:t>CloudWatch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66" name="object 166"/>
          <p:cNvGrpSpPr/>
          <p:nvPr/>
        </p:nvGrpSpPr>
        <p:grpSpPr>
          <a:xfrm>
            <a:off x="1138261" y="947650"/>
            <a:ext cx="4705985" cy="777240"/>
            <a:chOff x="1138261" y="947650"/>
            <a:chExt cx="4705985" cy="777240"/>
          </a:xfrm>
        </p:grpSpPr>
        <p:pic>
          <p:nvPicPr>
            <p:cNvPr id="167" name="object 16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38261" y="1167698"/>
              <a:ext cx="403145" cy="30235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41268" y="964276"/>
              <a:ext cx="4002577" cy="76061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262745" y="947650"/>
              <a:ext cx="1159625" cy="332509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891878" y="990605"/>
              <a:ext cx="3900804" cy="662305"/>
            </a:xfrm>
            <a:custGeom>
              <a:avLst/>
              <a:gdLst/>
              <a:ahLst/>
              <a:cxnLst/>
              <a:rect l="l" t="t" r="r" b="b"/>
              <a:pathLst>
                <a:path w="3900804" h="662305">
                  <a:moveTo>
                    <a:pt x="3839397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3839397" y="661832"/>
                  </a:lnTo>
                  <a:lnTo>
                    <a:pt x="3863149" y="657037"/>
                  </a:lnTo>
                  <a:lnTo>
                    <a:pt x="3882546" y="643959"/>
                  </a:lnTo>
                  <a:lnTo>
                    <a:pt x="3895623" y="624563"/>
                  </a:lnTo>
                  <a:lnTo>
                    <a:pt x="3900418" y="600811"/>
                  </a:lnTo>
                  <a:lnTo>
                    <a:pt x="3900418" y="61020"/>
                  </a:lnTo>
                  <a:lnTo>
                    <a:pt x="3895623" y="37268"/>
                  </a:lnTo>
                  <a:lnTo>
                    <a:pt x="3882546" y="17872"/>
                  </a:lnTo>
                  <a:lnTo>
                    <a:pt x="3863149" y="4795"/>
                  </a:lnTo>
                  <a:lnTo>
                    <a:pt x="3839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891878" y="990605"/>
              <a:ext cx="3900804" cy="662305"/>
            </a:xfrm>
            <a:custGeom>
              <a:avLst/>
              <a:gdLst/>
              <a:ahLst/>
              <a:cxnLst/>
              <a:rect l="l" t="t" r="r" b="b"/>
              <a:pathLst>
                <a:path w="3900804" h="662305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3839396" y="0"/>
                  </a:lnTo>
                  <a:lnTo>
                    <a:pt x="3863149" y="4795"/>
                  </a:lnTo>
                  <a:lnTo>
                    <a:pt x="3882545" y="17872"/>
                  </a:lnTo>
                  <a:lnTo>
                    <a:pt x="3895622" y="37268"/>
                  </a:lnTo>
                  <a:lnTo>
                    <a:pt x="3900417" y="61021"/>
                  </a:lnTo>
                  <a:lnTo>
                    <a:pt x="3900417" y="600811"/>
                  </a:lnTo>
                  <a:lnTo>
                    <a:pt x="3895622" y="624563"/>
                  </a:lnTo>
                  <a:lnTo>
                    <a:pt x="3882545" y="643960"/>
                  </a:lnTo>
                  <a:lnTo>
                    <a:pt x="3863149" y="657037"/>
                  </a:lnTo>
                  <a:lnTo>
                    <a:pt x="3839396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2514034" y="985400"/>
            <a:ext cx="3215640" cy="4813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22960">
              <a:lnSpc>
                <a:spcPct val="100000"/>
              </a:lnSpc>
              <a:spcBef>
                <a:spcPts val="180"/>
              </a:spcBef>
            </a:pPr>
            <a:r>
              <a:rPr sz="1000" b="1" dirty="0">
                <a:solidFill>
                  <a:srgbClr val="595959"/>
                </a:solidFill>
                <a:latin typeface="Microsoft YaHei"/>
                <a:cs typeface="Microsoft YaHei"/>
              </a:rPr>
              <a:t>デプロイと自動</a:t>
            </a:r>
            <a:r>
              <a:rPr sz="1000" b="1" spc="-50" dirty="0">
                <a:solidFill>
                  <a:srgbClr val="595959"/>
                </a:solidFill>
                <a:latin typeface="Microsoft YaHei"/>
                <a:cs typeface="Microsoft YaHei"/>
              </a:rPr>
              <a:t>化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53385" algn="l"/>
              </a:tabLst>
            </a:pPr>
            <a:r>
              <a:rPr sz="1800" b="1" dirty="0">
                <a:solidFill>
                  <a:srgbClr val="474746"/>
                </a:solidFill>
                <a:latin typeface="Microsoft YaHei"/>
                <a:cs typeface="Microsoft YaHei"/>
              </a:rPr>
              <a:t>AWS</a:t>
            </a:r>
            <a:r>
              <a:rPr sz="1800" b="1" spc="105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474746"/>
                </a:solidFill>
                <a:latin typeface="Microsoft YaHei"/>
                <a:cs typeface="Microsoft YaHei"/>
              </a:rPr>
              <a:t>Global</a:t>
            </a:r>
            <a:r>
              <a:rPr sz="1800" b="1" spc="105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1800" b="1" spc="60" dirty="0">
                <a:solidFill>
                  <a:srgbClr val="474746"/>
                </a:solidFill>
                <a:latin typeface="Microsoft YaHei"/>
                <a:cs typeface="Microsoft YaHei"/>
              </a:rPr>
              <a:t>Infrastruc</a:t>
            </a:r>
            <a:r>
              <a:rPr sz="1800" b="1" dirty="0">
                <a:solidFill>
                  <a:srgbClr val="474746"/>
                </a:solidFill>
                <a:latin typeface="Microsoft YaHei"/>
                <a:cs typeface="Microsoft YaHei"/>
              </a:rPr>
              <a:t>	</a:t>
            </a:r>
            <a:r>
              <a:rPr sz="1800" b="1" spc="40" dirty="0">
                <a:solidFill>
                  <a:srgbClr val="474746"/>
                </a:solidFill>
                <a:latin typeface="Microsoft YaHei"/>
                <a:cs typeface="Microsoft YaHei"/>
              </a:rPr>
              <a:t>re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999160" y="1453009"/>
            <a:ext cx="16306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150" algn="l"/>
              </a:tabLst>
            </a:pPr>
            <a:r>
              <a:rPr sz="900" b="1" spc="-10" dirty="0">
                <a:latin typeface="Microsoft YaHei"/>
                <a:cs typeface="Microsoft YaHei"/>
              </a:rPr>
              <a:t>BeanStalk</a:t>
            </a:r>
            <a:r>
              <a:rPr sz="900" b="1" dirty="0">
                <a:latin typeface="Microsoft YaHei"/>
                <a:cs typeface="Microsoft YaHei"/>
              </a:rPr>
              <a:t>	</a:t>
            </a:r>
            <a:r>
              <a:rPr sz="900" b="1" spc="-10" dirty="0">
                <a:latin typeface="Microsoft YaHei"/>
                <a:cs typeface="Microsoft YaHei"/>
              </a:rPr>
              <a:t>OpsWork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4037607" y="1453009"/>
            <a:ext cx="1642110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39700">
              <a:lnSpc>
                <a:spcPts val="1000"/>
              </a:lnSpc>
              <a:spcBef>
                <a:spcPts val="200"/>
              </a:spcBef>
              <a:tabLst>
                <a:tab pos="1028700" algn="l"/>
              </a:tabLst>
            </a:pPr>
            <a:r>
              <a:rPr sz="900" b="1" spc="-10" dirty="0">
                <a:latin typeface="Microsoft YaHei"/>
                <a:cs typeface="Microsoft YaHei"/>
              </a:rPr>
              <a:t>Cloud</a:t>
            </a:r>
            <a:r>
              <a:rPr sz="900" b="1" dirty="0">
                <a:latin typeface="Microsoft YaHei"/>
                <a:cs typeface="Microsoft YaHei"/>
              </a:rPr>
              <a:t>	</a:t>
            </a:r>
            <a:r>
              <a:rPr sz="900" b="1" spc="-10" dirty="0">
                <a:latin typeface="Microsoft YaHei"/>
                <a:cs typeface="Microsoft YaHei"/>
              </a:rPr>
              <a:t>CloudTrail Formation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850350" y="1149022"/>
            <a:ext cx="4671695" cy="3535679"/>
            <a:chOff x="850350" y="1149022"/>
            <a:chExt cx="4671695" cy="3535679"/>
          </a:xfrm>
        </p:grpSpPr>
        <p:pic>
          <p:nvPicPr>
            <p:cNvPr id="176" name="object 17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15802" y="1149042"/>
              <a:ext cx="403144" cy="302358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64195" y="1149042"/>
              <a:ext cx="403143" cy="30235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39998" y="1149042"/>
              <a:ext cx="403144" cy="302358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188391" y="1149022"/>
              <a:ext cx="333222" cy="30239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725110" y="2007562"/>
              <a:ext cx="392233" cy="329476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859875" y="4368999"/>
              <a:ext cx="2282825" cy="306070"/>
            </a:xfrm>
            <a:custGeom>
              <a:avLst/>
              <a:gdLst/>
              <a:ahLst/>
              <a:cxnLst/>
              <a:rect l="l" t="t" r="r" b="b"/>
              <a:pathLst>
                <a:path w="2282825" h="306070">
                  <a:moveTo>
                    <a:pt x="2231282" y="0"/>
                  </a:moveTo>
                  <a:lnTo>
                    <a:pt x="50986" y="0"/>
                  </a:lnTo>
                  <a:lnTo>
                    <a:pt x="31139" y="4006"/>
                  </a:lnTo>
                  <a:lnTo>
                    <a:pt x="14933" y="14933"/>
                  </a:lnTo>
                  <a:lnTo>
                    <a:pt x="4006" y="31139"/>
                  </a:lnTo>
                  <a:lnTo>
                    <a:pt x="0" y="50985"/>
                  </a:lnTo>
                  <a:lnTo>
                    <a:pt x="0" y="254924"/>
                  </a:lnTo>
                  <a:lnTo>
                    <a:pt x="4006" y="274770"/>
                  </a:lnTo>
                  <a:lnTo>
                    <a:pt x="14933" y="290977"/>
                  </a:lnTo>
                  <a:lnTo>
                    <a:pt x="31139" y="301904"/>
                  </a:lnTo>
                  <a:lnTo>
                    <a:pt x="50986" y="305910"/>
                  </a:lnTo>
                  <a:lnTo>
                    <a:pt x="2231282" y="305910"/>
                  </a:lnTo>
                  <a:lnTo>
                    <a:pt x="2251128" y="301904"/>
                  </a:lnTo>
                  <a:lnTo>
                    <a:pt x="2267334" y="290977"/>
                  </a:lnTo>
                  <a:lnTo>
                    <a:pt x="2278261" y="274770"/>
                  </a:lnTo>
                  <a:lnTo>
                    <a:pt x="2282267" y="254924"/>
                  </a:lnTo>
                  <a:lnTo>
                    <a:pt x="2282267" y="50985"/>
                  </a:lnTo>
                  <a:lnTo>
                    <a:pt x="2278261" y="31139"/>
                  </a:lnTo>
                  <a:lnTo>
                    <a:pt x="2267334" y="14933"/>
                  </a:lnTo>
                  <a:lnTo>
                    <a:pt x="2251128" y="4006"/>
                  </a:lnTo>
                  <a:lnTo>
                    <a:pt x="2231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59875" y="4368999"/>
              <a:ext cx="2282825" cy="306070"/>
            </a:xfrm>
            <a:custGeom>
              <a:avLst/>
              <a:gdLst/>
              <a:ahLst/>
              <a:cxnLst/>
              <a:rect l="l" t="t" r="r" b="b"/>
              <a:pathLst>
                <a:path w="2282825" h="306070">
                  <a:moveTo>
                    <a:pt x="0" y="50985"/>
                  </a:moveTo>
                  <a:lnTo>
                    <a:pt x="4006" y="31139"/>
                  </a:lnTo>
                  <a:lnTo>
                    <a:pt x="14933" y="14933"/>
                  </a:lnTo>
                  <a:lnTo>
                    <a:pt x="31139" y="4006"/>
                  </a:lnTo>
                  <a:lnTo>
                    <a:pt x="50986" y="0"/>
                  </a:lnTo>
                  <a:lnTo>
                    <a:pt x="2231282" y="0"/>
                  </a:lnTo>
                  <a:lnTo>
                    <a:pt x="2251128" y="4006"/>
                  </a:lnTo>
                  <a:lnTo>
                    <a:pt x="2267335" y="14933"/>
                  </a:lnTo>
                  <a:lnTo>
                    <a:pt x="2278261" y="31139"/>
                  </a:lnTo>
                  <a:lnTo>
                    <a:pt x="2282268" y="50985"/>
                  </a:lnTo>
                  <a:lnTo>
                    <a:pt x="2282268" y="254924"/>
                  </a:lnTo>
                  <a:lnTo>
                    <a:pt x="2278261" y="274770"/>
                  </a:lnTo>
                  <a:lnTo>
                    <a:pt x="2267335" y="290977"/>
                  </a:lnTo>
                  <a:lnTo>
                    <a:pt x="2251128" y="301904"/>
                  </a:lnTo>
                  <a:lnTo>
                    <a:pt x="2231282" y="305910"/>
                  </a:lnTo>
                  <a:lnTo>
                    <a:pt x="50986" y="305910"/>
                  </a:lnTo>
                  <a:lnTo>
                    <a:pt x="31139" y="301904"/>
                  </a:lnTo>
                  <a:lnTo>
                    <a:pt x="14933" y="290977"/>
                  </a:lnTo>
                  <a:lnTo>
                    <a:pt x="4006" y="274770"/>
                  </a:lnTo>
                  <a:lnTo>
                    <a:pt x="0" y="254924"/>
                  </a:lnTo>
                  <a:lnTo>
                    <a:pt x="0" y="50985"/>
                  </a:lnTo>
                  <a:close/>
                </a:path>
              </a:pathLst>
            </a:custGeom>
            <a:ln w="190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1546479" y="4402575"/>
            <a:ext cx="914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Yu Gothic"/>
                <a:cs typeface="Yu Gothic"/>
              </a:rPr>
              <a:t>リージョン</a:t>
            </a:r>
            <a:endParaRPr sz="1400">
              <a:latin typeface="Yu Gothic"/>
              <a:cs typeface="Yu Gothic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910776" y="4295419"/>
            <a:ext cx="4633595" cy="386080"/>
            <a:chOff x="910776" y="4295419"/>
            <a:chExt cx="4633595" cy="386080"/>
          </a:xfrm>
        </p:grpSpPr>
        <p:sp>
          <p:nvSpPr>
            <p:cNvPr id="185" name="object 185"/>
            <p:cNvSpPr/>
            <p:nvPr/>
          </p:nvSpPr>
          <p:spPr>
            <a:xfrm>
              <a:off x="910767" y="4295419"/>
              <a:ext cx="299085" cy="129539"/>
            </a:xfrm>
            <a:custGeom>
              <a:avLst/>
              <a:gdLst/>
              <a:ahLst/>
              <a:cxnLst/>
              <a:rect l="l" t="t" r="r" b="b"/>
              <a:pathLst>
                <a:path w="299084" h="129539">
                  <a:moveTo>
                    <a:pt x="97396" y="88646"/>
                  </a:moveTo>
                  <a:lnTo>
                    <a:pt x="89331" y="64655"/>
                  </a:lnTo>
                  <a:lnTo>
                    <a:pt x="89141" y="64655"/>
                  </a:lnTo>
                  <a:lnTo>
                    <a:pt x="80784" y="88646"/>
                  </a:lnTo>
                  <a:lnTo>
                    <a:pt x="97396" y="88646"/>
                  </a:lnTo>
                  <a:close/>
                </a:path>
                <a:path w="299084" h="129539">
                  <a:moveTo>
                    <a:pt x="298805" y="90766"/>
                  </a:moveTo>
                  <a:lnTo>
                    <a:pt x="266573" y="57162"/>
                  </a:lnTo>
                  <a:lnTo>
                    <a:pt x="245262" y="52590"/>
                  </a:lnTo>
                  <a:lnTo>
                    <a:pt x="241884" y="42443"/>
                  </a:lnTo>
                  <a:lnTo>
                    <a:pt x="236016" y="36652"/>
                  </a:lnTo>
                  <a:lnTo>
                    <a:pt x="236016" y="86410"/>
                  </a:lnTo>
                  <a:lnTo>
                    <a:pt x="236016" y="93078"/>
                  </a:lnTo>
                  <a:lnTo>
                    <a:pt x="234378" y="99745"/>
                  </a:lnTo>
                  <a:lnTo>
                    <a:pt x="229730" y="104292"/>
                  </a:lnTo>
                  <a:lnTo>
                    <a:pt x="222415" y="106895"/>
                  </a:lnTo>
                  <a:lnTo>
                    <a:pt x="212813" y="107734"/>
                  </a:lnTo>
                  <a:lnTo>
                    <a:pt x="205346" y="106781"/>
                  </a:lnTo>
                  <a:lnTo>
                    <a:pt x="191490" y="91719"/>
                  </a:lnTo>
                  <a:lnTo>
                    <a:pt x="202692" y="91719"/>
                  </a:lnTo>
                  <a:lnTo>
                    <a:pt x="202692" y="98882"/>
                  </a:lnTo>
                  <a:lnTo>
                    <a:pt x="206425" y="101879"/>
                  </a:lnTo>
                  <a:lnTo>
                    <a:pt x="221272" y="101879"/>
                  </a:lnTo>
                  <a:lnTo>
                    <a:pt x="224815" y="98399"/>
                  </a:lnTo>
                  <a:lnTo>
                    <a:pt x="224815" y="91719"/>
                  </a:lnTo>
                  <a:lnTo>
                    <a:pt x="224815" y="89674"/>
                  </a:lnTo>
                  <a:lnTo>
                    <a:pt x="221081" y="87414"/>
                  </a:lnTo>
                  <a:lnTo>
                    <a:pt x="214795" y="86131"/>
                  </a:lnTo>
                  <a:lnTo>
                    <a:pt x="207111" y="84289"/>
                  </a:lnTo>
                  <a:lnTo>
                    <a:pt x="196900" y="81559"/>
                  </a:lnTo>
                  <a:lnTo>
                    <a:pt x="192481" y="77889"/>
                  </a:lnTo>
                  <a:lnTo>
                    <a:pt x="192481" y="70929"/>
                  </a:lnTo>
                  <a:lnTo>
                    <a:pt x="214299" y="57162"/>
                  </a:lnTo>
                  <a:lnTo>
                    <a:pt x="232283" y="57162"/>
                  </a:lnTo>
                  <a:lnTo>
                    <a:pt x="234137" y="64858"/>
                  </a:lnTo>
                  <a:lnTo>
                    <a:pt x="234149" y="71069"/>
                  </a:lnTo>
                  <a:lnTo>
                    <a:pt x="222948" y="71069"/>
                  </a:lnTo>
                  <a:lnTo>
                    <a:pt x="222948" y="65608"/>
                  </a:lnTo>
                  <a:lnTo>
                    <a:pt x="220091" y="63017"/>
                  </a:lnTo>
                  <a:lnTo>
                    <a:pt x="208292" y="63017"/>
                  </a:lnTo>
                  <a:lnTo>
                    <a:pt x="203682" y="64858"/>
                  </a:lnTo>
                  <a:lnTo>
                    <a:pt x="203682" y="74206"/>
                  </a:lnTo>
                  <a:lnTo>
                    <a:pt x="206730" y="76314"/>
                  </a:lnTo>
                  <a:lnTo>
                    <a:pt x="214198" y="78282"/>
                  </a:lnTo>
                  <a:lnTo>
                    <a:pt x="231686" y="82651"/>
                  </a:lnTo>
                  <a:lnTo>
                    <a:pt x="236016" y="86410"/>
                  </a:lnTo>
                  <a:lnTo>
                    <a:pt x="236016" y="36652"/>
                  </a:lnTo>
                  <a:lnTo>
                    <a:pt x="233527" y="34188"/>
                  </a:lnTo>
                  <a:lnTo>
                    <a:pt x="227279" y="31330"/>
                  </a:lnTo>
                  <a:lnTo>
                    <a:pt x="221386" y="28638"/>
                  </a:lnTo>
                  <a:lnTo>
                    <a:pt x="206590" y="26619"/>
                  </a:lnTo>
                  <a:lnTo>
                    <a:pt x="198462" y="26619"/>
                  </a:lnTo>
                  <a:lnTo>
                    <a:pt x="190919" y="28359"/>
                  </a:lnTo>
                  <a:lnTo>
                    <a:pt x="185686" y="30848"/>
                  </a:lnTo>
                  <a:lnTo>
                    <a:pt x="185686" y="58115"/>
                  </a:lnTo>
                  <a:lnTo>
                    <a:pt x="171729" y="106781"/>
                  </a:lnTo>
                  <a:lnTo>
                    <a:pt x="158762" y="106781"/>
                  </a:lnTo>
                  <a:lnTo>
                    <a:pt x="149707" y="70116"/>
                  </a:lnTo>
                  <a:lnTo>
                    <a:pt x="149517" y="70116"/>
                  </a:lnTo>
                  <a:lnTo>
                    <a:pt x="140563" y="106781"/>
                  </a:lnTo>
                  <a:lnTo>
                    <a:pt x="127596" y="106781"/>
                  </a:lnTo>
                  <a:lnTo>
                    <a:pt x="115290" y="62636"/>
                  </a:lnTo>
                  <a:lnTo>
                    <a:pt x="115290" y="106781"/>
                  </a:lnTo>
                  <a:lnTo>
                    <a:pt x="103593" y="106781"/>
                  </a:lnTo>
                  <a:lnTo>
                    <a:pt x="99263" y="94856"/>
                  </a:lnTo>
                  <a:lnTo>
                    <a:pt x="78727" y="94856"/>
                  </a:lnTo>
                  <a:lnTo>
                    <a:pt x="74193" y="106781"/>
                  </a:lnTo>
                  <a:lnTo>
                    <a:pt x="62496" y="106781"/>
                  </a:lnTo>
                  <a:lnTo>
                    <a:pt x="82448" y="58115"/>
                  </a:lnTo>
                  <a:lnTo>
                    <a:pt x="96799" y="58115"/>
                  </a:lnTo>
                  <a:lnTo>
                    <a:pt x="115290" y="106781"/>
                  </a:lnTo>
                  <a:lnTo>
                    <a:pt x="115290" y="62636"/>
                  </a:lnTo>
                  <a:lnTo>
                    <a:pt x="114033" y="58115"/>
                  </a:lnTo>
                  <a:lnTo>
                    <a:pt x="125336" y="58115"/>
                  </a:lnTo>
                  <a:lnTo>
                    <a:pt x="134569" y="95935"/>
                  </a:lnTo>
                  <a:lnTo>
                    <a:pt x="134772" y="95935"/>
                  </a:lnTo>
                  <a:lnTo>
                    <a:pt x="144005" y="58115"/>
                  </a:lnTo>
                  <a:lnTo>
                    <a:pt x="155803" y="58115"/>
                  </a:lnTo>
                  <a:lnTo>
                    <a:pt x="165239" y="96139"/>
                  </a:lnTo>
                  <a:lnTo>
                    <a:pt x="165442" y="96139"/>
                  </a:lnTo>
                  <a:lnTo>
                    <a:pt x="174586" y="58115"/>
                  </a:lnTo>
                  <a:lnTo>
                    <a:pt x="185686" y="58115"/>
                  </a:lnTo>
                  <a:lnTo>
                    <a:pt x="185686" y="30848"/>
                  </a:lnTo>
                  <a:lnTo>
                    <a:pt x="184670" y="31330"/>
                  </a:lnTo>
                  <a:lnTo>
                    <a:pt x="173113" y="18656"/>
                  </a:lnTo>
                  <a:lnTo>
                    <a:pt x="156997" y="8750"/>
                  </a:lnTo>
                  <a:lnTo>
                    <a:pt x="137299" y="2311"/>
                  </a:lnTo>
                  <a:lnTo>
                    <a:pt x="114985" y="0"/>
                  </a:lnTo>
                  <a:lnTo>
                    <a:pt x="85255" y="4165"/>
                  </a:lnTo>
                  <a:lnTo>
                    <a:pt x="60985" y="15519"/>
                  </a:lnTo>
                  <a:lnTo>
                    <a:pt x="44615" y="32346"/>
                  </a:lnTo>
                  <a:lnTo>
                    <a:pt x="38722" y="52590"/>
                  </a:lnTo>
                  <a:lnTo>
                    <a:pt x="38735" y="54495"/>
                  </a:lnTo>
                  <a:lnTo>
                    <a:pt x="23126" y="60198"/>
                  </a:lnTo>
                  <a:lnTo>
                    <a:pt x="10871" y="69329"/>
                  </a:lnTo>
                  <a:lnTo>
                    <a:pt x="2870" y="80098"/>
                  </a:lnTo>
                  <a:lnTo>
                    <a:pt x="0" y="90766"/>
                  </a:lnTo>
                  <a:lnTo>
                    <a:pt x="0" y="94259"/>
                  </a:lnTo>
                  <a:lnTo>
                    <a:pt x="4749" y="107035"/>
                  </a:lnTo>
                  <a:lnTo>
                    <a:pt x="17703" y="118224"/>
                  </a:lnTo>
                  <a:lnTo>
                    <a:pt x="36918" y="126149"/>
                  </a:lnTo>
                  <a:lnTo>
                    <a:pt x="60439" y="129171"/>
                  </a:lnTo>
                  <a:lnTo>
                    <a:pt x="238379" y="129171"/>
                  </a:lnTo>
                  <a:lnTo>
                    <a:pt x="261886" y="126149"/>
                  </a:lnTo>
                  <a:lnTo>
                    <a:pt x="281101" y="118224"/>
                  </a:lnTo>
                  <a:lnTo>
                    <a:pt x="293243" y="107734"/>
                  </a:lnTo>
                  <a:lnTo>
                    <a:pt x="294055" y="107035"/>
                  </a:lnTo>
                  <a:lnTo>
                    <a:pt x="298805" y="94259"/>
                  </a:lnTo>
                  <a:lnTo>
                    <a:pt x="298805" y="90766"/>
                  </a:lnTo>
                  <a:close/>
                </a:path>
              </a:pathLst>
            </a:custGeom>
            <a:solidFill>
              <a:srgbClr val="F79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73264" y="4352581"/>
              <a:ext cx="4561205" cy="319405"/>
            </a:xfrm>
            <a:custGeom>
              <a:avLst/>
              <a:gdLst/>
              <a:ahLst/>
              <a:cxnLst/>
              <a:rect l="l" t="t" r="r" b="b"/>
              <a:pathLst>
                <a:path w="4561205" h="319404">
                  <a:moveTo>
                    <a:pt x="52793" y="49618"/>
                  </a:moveTo>
                  <a:lnTo>
                    <a:pt x="48260" y="37693"/>
                  </a:lnTo>
                  <a:lnTo>
                    <a:pt x="45897" y="31483"/>
                  </a:lnTo>
                  <a:lnTo>
                    <a:pt x="36791" y="7493"/>
                  </a:lnTo>
                  <a:lnTo>
                    <a:pt x="34899" y="2527"/>
                  </a:lnTo>
                  <a:lnTo>
                    <a:pt x="34899" y="31483"/>
                  </a:lnTo>
                  <a:lnTo>
                    <a:pt x="18288" y="31483"/>
                  </a:lnTo>
                  <a:lnTo>
                    <a:pt x="26644" y="7493"/>
                  </a:lnTo>
                  <a:lnTo>
                    <a:pt x="26835" y="7493"/>
                  </a:lnTo>
                  <a:lnTo>
                    <a:pt x="34899" y="31483"/>
                  </a:lnTo>
                  <a:lnTo>
                    <a:pt x="34899" y="2527"/>
                  </a:lnTo>
                  <a:lnTo>
                    <a:pt x="34302" y="952"/>
                  </a:lnTo>
                  <a:lnTo>
                    <a:pt x="19951" y="952"/>
                  </a:lnTo>
                  <a:lnTo>
                    <a:pt x="0" y="49618"/>
                  </a:lnTo>
                  <a:lnTo>
                    <a:pt x="11696" y="49618"/>
                  </a:lnTo>
                  <a:lnTo>
                    <a:pt x="16230" y="37693"/>
                  </a:lnTo>
                  <a:lnTo>
                    <a:pt x="36766" y="37693"/>
                  </a:lnTo>
                  <a:lnTo>
                    <a:pt x="41097" y="49618"/>
                  </a:lnTo>
                  <a:lnTo>
                    <a:pt x="52793" y="49618"/>
                  </a:lnTo>
                  <a:close/>
                </a:path>
                <a:path w="4561205" h="319404">
                  <a:moveTo>
                    <a:pt x="123190" y="952"/>
                  </a:moveTo>
                  <a:lnTo>
                    <a:pt x="112090" y="952"/>
                  </a:lnTo>
                  <a:lnTo>
                    <a:pt x="102946" y="38976"/>
                  </a:lnTo>
                  <a:lnTo>
                    <a:pt x="102743" y="38976"/>
                  </a:lnTo>
                  <a:lnTo>
                    <a:pt x="93306" y="952"/>
                  </a:lnTo>
                  <a:lnTo>
                    <a:pt x="81508" y="952"/>
                  </a:lnTo>
                  <a:lnTo>
                    <a:pt x="72275" y="38773"/>
                  </a:lnTo>
                  <a:lnTo>
                    <a:pt x="72072" y="38773"/>
                  </a:lnTo>
                  <a:lnTo>
                    <a:pt x="62839" y="952"/>
                  </a:lnTo>
                  <a:lnTo>
                    <a:pt x="51523" y="952"/>
                  </a:lnTo>
                  <a:lnTo>
                    <a:pt x="65100" y="49618"/>
                  </a:lnTo>
                  <a:lnTo>
                    <a:pt x="78079" y="49618"/>
                  </a:lnTo>
                  <a:lnTo>
                    <a:pt x="87020" y="12954"/>
                  </a:lnTo>
                  <a:lnTo>
                    <a:pt x="87223" y="12954"/>
                  </a:lnTo>
                  <a:lnTo>
                    <a:pt x="96266" y="49618"/>
                  </a:lnTo>
                  <a:lnTo>
                    <a:pt x="109232" y="49618"/>
                  </a:lnTo>
                  <a:lnTo>
                    <a:pt x="123190" y="952"/>
                  </a:lnTo>
                  <a:close/>
                </a:path>
                <a:path w="4561205" h="319404">
                  <a:moveTo>
                    <a:pt x="173520" y="29248"/>
                  </a:moveTo>
                  <a:lnTo>
                    <a:pt x="169189" y="25488"/>
                  </a:lnTo>
                  <a:lnTo>
                    <a:pt x="159258" y="23037"/>
                  </a:lnTo>
                  <a:lnTo>
                    <a:pt x="144233" y="19151"/>
                  </a:lnTo>
                  <a:lnTo>
                    <a:pt x="141173" y="17030"/>
                  </a:lnTo>
                  <a:lnTo>
                    <a:pt x="141173" y="7696"/>
                  </a:lnTo>
                  <a:lnTo>
                    <a:pt x="145808" y="5854"/>
                  </a:lnTo>
                  <a:lnTo>
                    <a:pt x="157594" y="5854"/>
                  </a:lnTo>
                  <a:lnTo>
                    <a:pt x="160439" y="8445"/>
                  </a:lnTo>
                  <a:lnTo>
                    <a:pt x="160439" y="13906"/>
                  </a:lnTo>
                  <a:lnTo>
                    <a:pt x="171653" y="13906"/>
                  </a:lnTo>
                  <a:lnTo>
                    <a:pt x="171653" y="7772"/>
                  </a:lnTo>
                  <a:lnTo>
                    <a:pt x="169786" y="0"/>
                  </a:lnTo>
                  <a:lnTo>
                    <a:pt x="151803" y="0"/>
                  </a:lnTo>
                  <a:lnTo>
                    <a:pt x="142836" y="901"/>
                  </a:lnTo>
                  <a:lnTo>
                    <a:pt x="135953" y="3556"/>
                  </a:lnTo>
                  <a:lnTo>
                    <a:pt x="131533" y="7874"/>
                  </a:lnTo>
                  <a:lnTo>
                    <a:pt x="129984" y="13766"/>
                  </a:lnTo>
                  <a:lnTo>
                    <a:pt x="129984" y="20726"/>
                  </a:lnTo>
                  <a:lnTo>
                    <a:pt x="134391" y="24396"/>
                  </a:lnTo>
                  <a:lnTo>
                    <a:pt x="144614" y="27127"/>
                  </a:lnTo>
                  <a:lnTo>
                    <a:pt x="152298" y="28968"/>
                  </a:lnTo>
                  <a:lnTo>
                    <a:pt x="158584" y="30251"/>
                  </a:lnTo>
                  <a:lnTo>
                    <a:pt x="162306" y="32512"/>
                  </a:lnTo>
                  <a:lnTo>
                    <a:pt x="162306" y="41236"/>
                  </a:lnTo>
                  <a:lnTo>
                    <a:pt x="158775" y="44716"/>
                  </a:lnTo>
                  <a:lnTo>
                    <a:pt x="143941" y="44716"/>
                  </a:lnTo>
                  <a:lnTo>
                    <a:pt x="140208" y="41719"/>
                  </a:lnTo>
                  <a:lnTo>
                    <a:pt x="140208" y="34556"/>
                  </a:lnTo>
                  <a:lnTo>
                    <a:pt x="128993" y="34556"/>
                  </a:lnTo>
                  <a:lnTo>
                    <a:pt x="128993" y="35712"/>
                  </a:lnTo>
                  <a:lnTo>
                    <a:pt x="129870" y="40906"/>
                  </a:lnTo>
                  <a:lnTo>
                    <a:pt x="133134" y="45694"/>
                  </a:lnTo>
                  <a:lnTo>
                    <a:pt x="139649" y="49199"/>
                  </a:lnTo>
                  <a:lnTo>
                    <a:pt x="150317" y="50571"/>
                  </a:lnTo>
                  <a:lnTo>
                    <a:pt x="159918" y="49733"/>
                  </a:lnTo>
                  <a:lnTo>
                    <a:pt x="167233" y="47129"/>
                  </a:lnTo>
                  <a:lnTo>
                    <a:pt x="171894" y="42583"/>
                  </a:lnTo>
                  <a:lnTo>
                    <a:pt x="173520" y="35915"/>
                  </a:lnTo>
                  <a:lnTo>
                    <a:pt x="173520" y="29248"/>
                  </a:lnTo>
                  <a:close/>
                </a:path>
                <a:path w="4561205" h="319404">
                  <a:moveTo>
                    <a:pt x="4561014" y="64427"/>
                  </a:moveTo>
                  <a:lnTo>
                    <a:pt x="4557014" y="44577"/>
                  </a:lnTo>
                  <a:lnTo>
                    <a:pt x="4546092" y="28371"/>
                  </a:lnTo>
                  <a:lnTo>
                    <a:pt x="4529874" y="17437"/>
                  </a:lnTo>
                  <a:lnTo>
                    <a:pt x="4510036" y="13436"/>
                  </a:lnTo>
                  <a:lnTo>
                    <a:pt x="2329738" y="13436"/>
                  </a:lnTo>
                  <a:lnTo>
                    <a:pt x="2309888" y="17437"/>
                  </a:lnTo>
                  <a:lnTo>
                    <a:pt x="2293683" y="28371"/>
                  </a:lnTo>
                  <a:lnTo>
                    <a:pt x="2282761" y="44577"/>
                  </a:lnTo>
                  <a:lnTo>
                    <a:pt x="2278748" y="64427"/>
                  </a:lnTo>
                  <a:lnTo>
                    <a:pt x="2278748" y="268363"/>
                  </a:lnTo>
                  <a:lnTo>
                    <a:pt x="2282761" y="288201"/>
                  </a:lnTo>
                  <a:lnTo>
                    <a:pt x="2293683" y="304419"/>
                  </a:lnTo>
                  <a:lnTo>
                    <a:pt x="2309888" y="315341"/>
                  </a:lnTo>
                  <a:lnTo>
                    <a:pt x="2329738" y="319341"/>
                  </a:lnTo>
                  <a:lnTo>
                    <a:pt x="4510036" y="319341"/>
                  </a:lnTo>
                  <a:lnTo>
                    <a:pt x="4529874" y="315341"/>
                  </a:lnTo>
                  <a:lnTo>
                    <a:pt x="4546092" y="304419"/>
                  </a:lnTo>
                  <a:lnTo>
                    <a:pt x="4557014" y="288201"/>
                  </a:lnTo>
                  <a:lnTo>
                    <a:pt x="4561014" y="268363"/>
                  </a:lnTo>
                  <a:lnTo>
                    <a:pt x="4561014" y="64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252022" y="4366012"/>
              <a:ext cx="2282825" cy="306070"/>
            </a:xfrm>
            <a:custGeom>
              <a:avLst/>
              <a:gdLst/>
              <a:ahLst/>
              <a:cxnLst/>
              <a:rect l="l" t="t" r="r" b="b"/>
              <a:pathLst>
                <a:path w="2282825" h="306070">
                  <a:moveTo>
                    <a:pt x="0" y="50985"/>
                  </a:moveTo>
                  <a:lnTo>
                    <a:pt x="4006" y="31139"/>
                  </a:lnTo>
                  <a:lnTo>
                    <a:pt x="14933" y="14933"/>
                  </a:lnTo>
                  <a:lnTo>
                    <a:pt x="31139" y="4006"/>
                  </a:lnTo>
                  <a:lnTo>
                    <a:pt x="50986" y="0"/>
                  </a:lnTo>
                  <a:lnTo>
                    <a:pt x="2231282" y="0"/>
                  </a:lnTo>
                  <a:lnTo>
                    <a:pt x="2251128" y="4006"/>
                  </a:lnTo>
                  <a:lnTo>
                    <a:pt x="2267335" y="14933"/>
                  </a:lnTo>
                  <a:lnTo>
                    <a:pt x="2278261" y="31139"/>
                  </a:lnTo>
                  <a:lnTo>
                    <a:pt x="2282268" y="50985"/>
                  </a:lnTo>
                  <a:lnTo>
                    <a:pt x="2282268" y="254924"/>
                  </a:lnTo>
                  <a:lnTo>
                    <a:pt x="2278261" y="274770"/>
                  </a:lnTo>
                  <a:lnTo>
                    <a:pt x="2267335" y="290977"/>
                  </a:lnTo>
                  <a:lnTo>
                    <a:pt x="2251128" y="301904"/>
                  </a:lnTo>
                  <a:lnTo>
                    <a:pt x="2231282" y="305910"/>
                  </a:lnTo>
                  <a:lnTo>
                    <a:pt x="50986" y="305910"/>
                  </a:lnTo>
                  <a:lnTo>
                    <a:pt x="31139" y="301904"/>
                  </a:lnTo>
                  <a:lnTo>
                    <a:pt x="14933" y="290977"/>
                  </a:lnTo>
                  <a:lnTo>
                    <a:pt x="4006" y="274770"/>
                  </a:lnTo>
                  <a:lnTo>
                    <a:pt x="0" y="254924"/>
                  </a:lnTo>
                  <a:lnTo>
                    <a:pt x="0" y="50985"/>
                  </a:lnTo>
                  <a:close/>
                </a:path>
              </a:pathLst>
            </a:custGeom>
            <a:ln w="19049">
              <a:solidFill>
                <a:srgbClr val="FAA8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 txBox="1"/>
          <p:nvPr/>
        </p:nvSpPr>
        <p:spPr>
          <a:xfrm>
            <a:off x="3405226" y="4399587"/>
            <a:ext cx="1981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74746"/>
                </a:solidFill>
                <a:latin typeface="Yu Gothic"/>
                <a:cs typeface="Yu Gothic"/>
              </a:rPr>
              <a:t>アベイラビリティゾーン</a:t>
            </a:r>
            <a:endParaRPr sz="1400">
              <a:latin typeface="Yu Gothic"/>
              <a:cs typeface="Yu Gothic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3320482" y="1832956"/>
            <a:ext cx="2710815" cy="2591435"/>
            <a:chOff x="3320482" y="1832956"/>
            <a:chExt cx="2710815" cy="2591435"/>
          </a:xfrm>
        </p:grpSpPr>
        <p:sp>
          <p:nvSpPr>
            <p:cNvPr id="190" name="object 190"/>
            <p:cNvSpPr/>
            <p:nvPr/>
          </p:nvSpPr>
          <p:spPr>
            <a:xfrm>
              <a:off x="3320478" y="4294720"/>
              <a:ext cx="299085" cy="129539"/>
            </a:xfrm>
            <a:custGeom>
              <a:avLst/>
              <a:gdLst/>
              <a:ahLst/>
              <a:cxnLst/>
              <a:rect l="l" t="t" r="r" b="b"/>
              <a:pathLst>
                <a:path w="299085" h="129539">
                  <a:moveTo>
                    <a:pt x="97396" y="88646"/>
                  </a:moveTo>
                  <a:lnTo>
                    <a:pt x="89331" y="64655"/>
                  </a:lnTo>
                  <a:lnTo>
                    <a:pt x="89141" y="64655"/>
                  </a:lnTo>
                  <a:lnTo>
                    <a:pt x="80784" y="88646"/>
                  </a:lnTo>
                  <a:lnTo>
                    <a:pt x="97396" y="88646"/>
                  </a:lnTo>
                  <a:close/>
                </a:path>
                <a:path w="299085" h="129539">
                  <a:moveTo>
                    <a:pt x="298792" y="90766"/>
                  </a:moveTo>
                  <a:lnTo>
                    <a:pt x="294665" y="78244"/>
                  </a:lnTo>
                  <a:lnTo>
                    <a:pt x="287845" y="71069"/>
                  </a:lnTo>
                  <a:lnTo>
                    <a:pt x="283324" y="66294"/>
                  </a:lnTo>
                  <a:lnTo>
                    <a:pt x="266573" y="57162"/>
                  </a:lnTo>
                  <a:lnTo>
                    <a:pt x="266319" y="57035"/>
                  </a:lnTo>
                  <a:lnTo>
                    <a:pt x="245249" y="52590"/>
                  </a:lnTo>
                  <a:lnTo>
                    <a:pt x="241871" y="42443"/>
                  </a:lnTo>
                  <a:lnTo>
                    <a:pt x="236016" y="36652"/>
                  </a:lnTo>
                  <a:lnTo>
                    <a:pt x="236016" y="86410"/>
                  </a:lnTo>
                  <a:lnTo>
                    <a:pt x="236016" y="93078"/>
                  </a:lnTo>
                  <a:lnTo>
                    <a:pt x="234378" y="99745"/>
                  </a:lnTo>
                  <a:lnTo>
                    <a:pt x="229717" y="104292"/>
                  </a:lnTo>
                  <a:lnTo>
                    <a:pt x="222415" y="106895"/>
                  </a:lnTo>
                  <a:lnTo>
                    <a:pt x="212813" y="107734"/>
                  </a:lnTo>
                  <a:lnTo>
                    <a:pt x="205333" y="106781"/>
                  </a:lnTo>
                  <a:lnTo>
                    <a:pt x="191477" y="91719"/>
                  </a:lnTo>
                  <a:lnTo>
                    <a:pt x="202692" y="91719"/>
                  </a:lnTo>
                  <a:lnTo>
                    <a:pt x="202692" y="98882"/>
                  </a:lnTo>
                  <a:lnTo>
                    <a:pt x="206425" y="101879"/>
                  </a:lnTo>
                  <a:lnTo>
                    <a:pt x="221272" y="101879"/>
                  </a:lnTo>
                  <a:lnTo>
                    <a:pt x="224802" y="98399"/>
                  </a:lnTo>
                  <a:lnTo>
                    <a:pt x="224802" y="91719"/>
                  </a:lnTo>
                  <a:lnTo>
                    <a:pt x="224802" y="89674"/>
                  </a:lnTo>
                  <a:lnTo>
                    <a:pt x="221081" y="87414"/>
                  </a:lnTo>
                  <a:lnTo>
                    <a:pt x="214782" y="86131"/>
                  </a:lnTo>
                  <a:lnTo>
                    <a:pt x="207111" y="84277"/>
                  </a:lnTo>
                  <a:lnTo>
                    <a:pt x="196888" y="81559"/>
                  </a:lnTo>
                  <a:lnTo>
                    <a:pt x="192468" y="77889"/>
                  </a:lnTo>
                  <a:lnTo>
                    <a:pt x="192468" y="70929"/>
                  </a:lnTo>
                  <a:lnTo>
                    <a:pt x="214287" y="57162"/>
                  </a:lnTo>
                  <a:lnTo>
                    <a:pt x="232283" y="57162"/>
                  </a:lnTo>
                  <a:lnTo>
                    <a:pt x="234124" y="64858"/>
                  </a:lnTo>
                  <a:lnTo>
                    <a:pt x="234149" y="71069"/>
                  </a:lnTo>
                  <a:lnTo>
                    <a:pt x="222935" y="71069"/>
                  </a:lnTo>
                  <a:lnTo>
                    <a:pt x="222935" y="65608"/>
                  </a:lnTo>
                  <a:lnTo>
                    <a:pt x="220091" y="63017"/>
                  </a:lnTo>
                  <a:lnTo>
                    <a:pt x="208292" y="63017"/>
                  </a:lnTo>
                  <a:lnTo>
                    <a:pt x="203669" y="64858"/>
                  </a:lnTo>
                  <a:lnTo>
                    <a:pt x="203669" y="74206"/>
                  </a:lnTo>
                  <a:lnTo>
                    <a:pt x="206717" y="76314"/>
                  </a:lnTo>
                  <a:lnTo>
                    <a:pt x="214198" y="78282"/>
                  </a:lnTo>
                  <a:lnTo>
                    <a:pt x="231686" y="82651"/>
                  </a:lnTo>
                  <a:lnTo>
                    <a:pt x="236016" y="86410"/>
                  </a:lnTo>
                  <a:lnTo>
                    <a:pt x="236016" y="36652"/>
                  </a:lnTo>
                  <a:lnTo>
                    <a:pt x="233527" y="34188"/>
                  </a:lnTo>
                  <a:lnTo>
                    <a:pt x="227266" y="31330"/>
                  </a:lnTo>
                  <a:lnTo>
                    <a:pt x="221373" y="28638"/>
                  </a:lnTo>
                  <a:lnTo>
                    <a:pt x="206590" y="26619"/>
                  </a:lnTo>
                  <a:lnTo>
                    <a:pt x="198450" y="26619"/>
                  </a:lnTo>
                  <a:lnTo>
                    <a:pt x="190906" y="28359"/>
                  </a:lnTo>
                  <a:lnTo>
                    <a:pt x="185686" y="30848"/>
                  </a:lnTo>
                  <a:lnTo>
                    <a:pt x="185686" y="58115"/>
                  </a:lnTo>
                  <a:lnTo>
                    <a:pt x="171729" y="106781"/>
                  </a:lnTo>
                  <a:lnTo>
                    <a:pt x="158762" y="106781"/>
                  </a:lnTo>
                  <a:lnTo>
                    <a:pt x="149707" y="70116"/>
                  </a:lnTo>
                  <a:lnTo>
                    <a:pt x="149504" y="70116"/>
                  </a:lnTo>
                  <a:lnTo>
                    <a:pt x="140563" y="106781"/>
                  </a:lnTo>
                  <a:lnTo>
                    <a:pt x="127584" y="106781"/>
                  </a:lnTo>
                  <a:lnTo>
                    <a:pt x="115290" y="62674"/>
                  </a:lnTo>
                  <a:lnTo>
                    <a:pt x="115290" y="106781"/>
                  </a:lnTo>
                  <a:lnTo>
                    <a:pt x="103593" y="106781"/>
                  </a:lnTo>
                  <a:lnTo>
                    <a:pt x="99263" y="94856"/>
                  </a:lnTo>
                  <a:lnTo>
                    <a:pt x="78714" y="94856"/>
                  </a:lnTo>
                  <a:lnTo>
                    <a:pt x="74193" y="106781"/>
                  </a:lnTo>
                  <a:lnTo>
                    <a:pt x="62496" y="106781"/>
                  </a:lnTo>
                  <a:lnTo>
                    <a:pt x="82448" y="58115"/>
                  </a:lnTo>
                  <a:lnTo>
                    <a:pt x="96799" y="58115"/>
                  </a:lnTo>
                  <a:lnTo>
                    <a:pt x="115290" y="106781"/>
                  </a:lnTo>
                  <a:lnTo>
                    <a:pt x="115290" y="62674"/>
                  </a:lnTo>
                  <a:lnTo>
                    <a:pt x="114020" y="58115"/>
                  </a:lnTo>
                  <a:lnTo>
                    <a:pt x="125336" y="58115"/>
                  </a:lnTo>
                  <a:lnTo>
                    <a:pt x="134556" y="95935"/>
                  </a:lnTo>
                  <a:lnTo>
                    <a:pt x="134772" y="95935"/>
                  </a:lnTo>
                  <a:lnTo>
                    <a:pt x="143992" y="58115"/>
                  </a:lnTo>
                  <a:lnTo>
                    <a:pt x="155803" y="58115"/>
                  </a:lnTo>
                  <a:lnTo>
                    <a:pt x="165239" y="96139"/>
                  </a:lnTo>
                  <a:lnTo>
                    <a:pt x="165430" y="96139"/>
                  </a:lnTo>
                  <a:lnTo>
                    <a:pt x="174574" y="58115"/>
                  </a:lnTo>
                  <a:lnTo>
                    <a:pt x="185686" y="58115"/>
                  </a:lnTo>
                  <a:lnTo>
                    <a:pt x="185686" y="30848"/>
                  </a:lnTo>
                  <a:lnTo>
                    <a:pt x="184670" y="31330"/>
                  </a:lnTo>
                  <a:lnTo>
                    <a:pt x="173113" y="18656"/>
                  </a:lnTo>
                  <a:lnTo>
                    <a:pt x="156997" y="8750"/>
                  </a:lnTo>
                  <a:lnTo>
                    <a:pt x="137299" y="2311"/>
                  </a:lnTo>
                  <a:lnTo>
                    <a:pt x="114985" y="0"/>
                  </a:lnTo>
                  <a:lnTo>
                    <a:pt x="85255" y="4165"/>
                  </a:lnTo>
                  <a:lnTo>
                    <a:pt x="60985" y="15519"/>
                  </a:lnTo>
                  <a:lnTo>
                    <a:pt x="44615" y="32346"/>
                  </a:lnTo>
                  <a:lnTo>
                    <a:pt x="38722" y="52590"/>
                  </a:lnTo>
                  <a:lnTo>
                    <a:pt x="38722" y="54495"/>
                  </a:lnTo>
                  <a:lnTo>
                    <a:pt x="23126" y="60198"/>
                  </a:lnTo>
                  <a:lnTo>
                    <a:pt x="10871" y="69329"/>
                  </a:lnTo>
                  <a:lnTo>
                    <a:pt x="2870" y="80098"/>
                  </a:lnTo>
                  <a:lnTo>
                    <a:pt x="0" y="90766"/>
                  </a:lnTo>
                  <a:lnTo>
                    <a:pt x="0" y="94259"/>
                  </a:lnTo>
                  <a:lnTo>
                    <a:pt x="4749" y="107035"/>
                  </a:lnTo>
                  <a:lnTo>
                    <a:pt x="17703" y="118224"/>
                  </a:lnTo>
                  <a:lnTo>
                    <a:pt x="36906" y="126149"/>
                  </a:lnTo>
                  <a:lnTo>
                    <a:pt x="60426" y="129171"/>
                  </a:lnTo>
                  <a:lnTo>
                    <a:pt x="238366" y="129171"/>
                  </a:lnTo>
                  <a:lnTo>
                    <a:pt x="281089" y="118224"/>
                  </a:lnTo>
                  <a:lnTo>
                    <a:pt x="298792" y="94259"/>
                  </a:lnTo>
                  <a:lnTo>
                    <a:pt x="298792" y="90766"/>
                  </a:lnTo>
                  <a:close/>
                </a:path>
              </a:pathLst>
            </a:custGeom>
            <a:solidFill>
              <a:srgbClr val="F79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382975" y="4351883"/>
              <a:ext cx="173990" cy="50800"/>
            </a:xfrm>
            <a:custGeom>
              <a:avLst/>
              <a:gdLst/>
              <a:ahLst/>
              <a:cxnLst/>
              <a:rect l="l" t="t" r="r" b="b"/>
              <a:pathLst>
                <a:path w="173989" h="50800">
                  <a:moveTo>
                    <a:pt x="52781" y="49618"/>
                  </a:moveTo>
                  <a:lnTo>
                    <a:pt x="48260" y="37693"/>
                  </a:lnTo>
                  <a:lnTo>
                    <a:pt x="45897" y="31483"/>
                  </a:lnTo>
                  <a:lnTo>
                    <a:pt x="36791" y="7493"/>
                  </a:lnTo>
                  <a:lnTo>
                    <a:pt x="34899" y="2527"/>
                  </a:lnTo>
                  <a:lnTo>
                    <a:pt x="34899" y="31483"/>
                  </a:lnTo>
                  <a:lnTo>
                    <a:pt x="18275" y="31483"/>
                  </a:lnTo>
                  <a:lnTo>
                    <a:pt x="26631" y="7493"/>
                  </a:lnTo>
                  <a:lnTo>
                    <a:pt x="26835" y="7493"/>
                  </a:lnTo>
                  <a:lnTo>
                    <a:pt x="34899" y="31483"/>
                  </a:lnTo>
                  <a:lnTo>
                    <a:pt x="34899" y="2527"/>
                  </a:lnTo>
                  <a:lnTo>
                    <a:pt x="34302" y="952"/>
                  </a:lnTo>
                  <a:lnTo>
                    <a:pt x="19951" y="952"/>
                  </a:lnTo>
                  <a:lnTo>
                    <a:pt x="0" y="49618"/>
                  </a:lnTo>
                  <a:lnTo>
                    <a:pt x="11696" y="49618"/>
                  </a:lnTo>
                  <a:lnTo>
                    <a:pt x="16217" y="37693"/>
                  </a:lnTo>
                  <a:lnTo>
                    <a:pt x="36766" y="37693"/>
                  </a:lnTo>
                  <a:lnTo>
                    <a:pt x="41097" y="49618"/>
                  </a:lnTo>
                  <a:lnTo>
                    <a:pt x="52781" y="49618"/>
                  </a:lnTo>
                  <a:close/>
                </a:path>
                <a:path w="173989" h="50800">
                  <a:moveTo>
                    <a:pt x="123190" y="952"/>
                  </a:moveTo>
                  <a:lnTo>
                    <a:pt x="112077" y="952"/>
                  </a:lnTo>
                  <a:lnTo>
                    <a:pt x="102946" y="38976"/>
                  </a:lnTo>
                  <a:lnTo>
                    <a:pt x="102743" y="38976"/>
                  </a:lnTo>
                  <a:lnTo>
                    <a:pt x="93306" y="952"/>
                  </a:lnTo>
                  <a:lnTo>
                    <a:pt x="81508" y="952"/>
                  </a:lnTo>
                  <a:lnTo>
                    <a:pt x="72275" y="38773"/>
                  </a:lnTo>
                  <a:lnTo>
                    <a:pt x="72072" y="38773"/>
                  </a:lnTo>
                  <a:lnTo>
                    <a:pt x="62839" y="952"/>
                  </a:lnTo>
                  <a:lnTo>
                    <a:pt x="51523" y="952"/>
                  </a:lnTo>
                  <a:lnTo>
                    <a:pt x="65100" y="49618"/>
                  </a:lnTo>
                  <a:lnTo>
                    <a:pt x="78066" y="49618"/>
                  </a:lnTo>
                  <a:lnTo>
                    <a:pt x="87020" y="12954"/>
                  </a:lnTo>
                  <a:lnTo>
                    <a:pt x="87210" y="12954"/>
                  </a:lnTo>
                  <a:lnTo>
                    <a:pt x="96253" y="49618"/>
                  </a:lnTo>
                  <a:lnTo>
                    <a:pt x="109232" y="49618"/>
                  </a:lnTo>
                  <a:lnTo>
                    <a:pt x="123190" y="952"/>
                  </a:lnTo>
                  <a:close/>
                </a:path>
                <a:path w="173989" h="50800">
                  <a:moveTo>
                    <a:pt x="173520" y="29248"/>
                  </a:moveTo>
                  <a:lnTo>
                    <a:pt x="169189" y="25488"/>
                  </a:lnTo>
                  <a:lnTo>
                    <a:pt x="159258" y="23037"/>
                  </a:lnTo>
                  <a:lnTo>
                    <a:pt x="144233" y="19151"/>
                  </a:lnTo>
                  <a:lnTo>
                    <a:pt x="141173" y="17030"/>
                  </a:lnTo>
                  <a:lnTo>
                    <a:pt x="141173" y="7696"/>
                  </a:lnTo>
                  <a:lnTo>
                    <a:pt x="145796" y="5854"/>
                  </a:lnTo>
                  <a:lnTo>
                    <a:pt x="157594" y="5854"/>
                  </a:lnTo>
                  <a:lnTo>
                    <a:pt x="160439" y="8445"/>
                  </a:lnTo>
                  <a:lnTo>
                    <a:pt x="160439" y="13906"/>
                  </a:lnTo>
                  <a:lnTo>
                    <a:pt x="171653" y="13906"/>
                  </a:lnTo>
                  <a:lnTo>
                    <a:pt x="171653" y="7772"/>
                  </a:lnTo>
                  <a:lnTo>
                    <a:pt x="169786" y="0"/>
                  </a:lnTo>
                  <a:lnTo>
                    <a:pt x="151803" y="0"/>
                  </a:lnTo>
                  <a:lnTo>
                    <a:pt x="142824" y="901"/>
                  </a:lnTo>
                  <a:lnTo>
                    <a:pt x="135940" y="3556"/>
                  </a:lnTo>
                  <a:lnTo>
                    <a:pt x="131533" y="7874"/>
                  </a:lnTo>
                  <a:lnTo>
                    <a:pt x="129971" y="13766"/>
                  </a:lnTo>
                  <a:lnTo>
                    <a:pt x="129971" y="20726"/>
                  </a:lnTo>
                  <a:lnTo>
                    <a:pt x="134391" y="24396"/>
                  </a:lnTo>
                  <a:lnTo>
                    <a:pt x="144614" y="27114"/>
                  </a:lnTo>
                  <a:lnTo>
                    <a:pt x="152285" y="28968"/>
                  </a:lnTo>
                  <a:lnTo>
                    <a:pt x="158584" y="30251"/>
                  </a:lnTo>
                  <a:lnTo>
                    <a:pt x="162306" y="32512"/>
                  </a:lnTo>
                  <a:lnTo>
                    <a:pt x="162306" y="41236"/>
                  </a:lnTo>
                  <a:lnTo>
                    <a:pt x="158775" y="44716"/>
                  </a:lnTo>
                  <a:lnTo>
                    <a:pt x="143929" y="44716"/>
                  </a:lnTo>
                  <a:lnTo>
                    <a:pt x="140195" y="41719"/>
                  </a:lnTo>
                  <a:lnTo>
                    <a:pt x="140195" y="34556"/>
                  </a:lnTo>
                  <a:lnTo>
                    <a:pt x="128981" y="34556"/>
                  </a:lnTo>
                  <a:lnTo>
                    <a:pt x="128981" y="35712"/>
                  </a:lnTo>
                  <a:lnTo>
                    <a:pt x="129870" y="40906"/>
                  </a:lnTo>
                  <a:lnTo>
                    <a:pt x="133121" y="45694"/>
                  </a:lnTo>
                  <a:lnTo>
                    <a:pt x="139649" y="49199"/>
                  </a:lnTo>
                  <a:lnTo>
                    <a:pt x="150317" y="50571"/>
                  </a:lnTo>
                  <a:lnTo>
                    <a:pt x="159905" y="49733"/>
                  </a:lnTo>
                  <a:lnTo>
                    <a:pt x="167220" y="47129"/>
                  </a:lnTo>
                  <a:lnTo>
                    <a:pt x="171881" y="42583"/>
                  </a:lnTo>
                  <a:lnTo>
                    <a:pt x="173520" y="35915"/>
                  </a:lnTo>
                  <a:lnTo>
                    <a:pt x="173520" y="29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343399" y="1849582"/>
              <a:ext cx="1687483" cy="76061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862945" y="1832956"/>
              <a:ext cx="652549" cy="332509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4394198" y="1875882"/>
              <a:ext cx="1587500" cy="662305"/>
            </a:xfrm>
            <a:custGeom>
              <a:avLst/>
              <a:gdLst/>
              <a:ahLst/>
              <a:cxnLst/>
              <a:rect l="l" t="t" r="r" b="b"/>
              <a:pathLst>
                <a:path w="1587500" h="662305">
                  <a:moveTo>
                    <a:pt x="1526479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1526479" y="661832"/>
                  </a:lnTo>
                  <a:lnTo>
                    <a:pt x="1550231" y="657037"/>
                  </a:lnTo>
                  <a:lnTo>
                    <a:pt x="1569627" y="643959"/>
                  </a:lnTo>
                  <a:lnTo>
                    <a:pt x="1582704" y="624563"/>
                  </a:lnTo>
                  <a:lnTo>
                    <a:pt x="1587500" y="600811"/>
                  </a:lnTo>
                  <a:lnTo>
                    <a:pt x="1587500" y="61020"/>
                  </a:lnTo>
                  <a:lnTo>
                    <a:pt x="1582704" y="37268"/>
                  </a:lnTo>
                  <a:lnTo>
                    <a:pt x="1569627" y="17872"/>
                  </a:lnTo>
                  <a:lnTo>
                    <a:pt x="1550231" y="4795"/>
                  </a:lnTo>
                  <a:lnTo>
                    <a:pt x="1526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394198" y="1875882"/>
              <a:ext cx="1587500" cy="662305"/>
            </a:xfrm>
            <a:custGeom>
              <a:avLst/>
              <a:gdLst/>
              <a:ahLst/>
              <a:cxnLst/>
              <a:rect l="l" t="t" r="r" b="b"/>
              <a:pathLst>
                <a:path w="1587500" h="662305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1526478" y="0"/>
                  </a:lnTo>
                  <a:lnTo>
                    <a:pt x="1550230" y="4795"/>
                  </a:lnTo>
                  <a:lnTo>
                    <a:pt x="1569627" y="17872"/>
                  </a:lnTo>
                  <a:lnTo>
                    <a:pt x="1582704" y="37268"/>
                  </a:lnTo>
                  <a:lnTo>
                    <a:pt x="1587499" y="61021"/>
                  </a:lnTo>
                  <a:lnTo>
                    <a:pt x="1587499" y="600811"/>
                  </a:lnTo>
                  <a:lnTo>
                    <a:pt x="1582704" y="624563"/>
                  </a:lnTo>
                  <a:lnTo>
                    <a:pt x="1569627" y="643960"/>
                  </a:lnTo>
                  <a:lnTo>
                    <a:pt x="1550230" y="657037"/>
                  </a:lnTo>
                  <a:lnTo>
                    <a:pt x="1526478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4924199" y="1881054"/>
            <a:ext cx="533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solidFill>
                  <a:srgbClr val="595959"/>
                </a:solidFill>
                <a:latin typeface="Microsoft YaHei"/>
                <a:cs typeface="Microsoft YaHei"/>
              </a:rPr>
              <a:t>モバイル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97" name="object 197"/>
          <p:cNvGrpSpPr/>
          <p:nvPr/>
        </p:nvGrpSpPr>
        <p:grpSpPr>
          <a:xfrm>
            <a:off x="4496752" y="2005955"/>
            <a:ext cx="1407160" cy="365760"/>
            <a:chOff x="4496752" y="2005955"/>
            <a:chExt cx="1407160" cy="365760"/>
          </a:xfrm>
        </p:grpSpPr>
        <p:pic>
          <p:nvPicPr>
            <p:cNvPr id="198" name="object 19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496752" y="2014289"/>
              <a:ext cx="357180" cy="35718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086246" y="2016699"/>
              <a:ext cx="287291" cy="295266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605849" y="2005955"/>
              <a:ext cx="297477" cy="317989"/>
            </a:xfrm>
            <a:prstGeom prst="rect">
              <a:avLst/>
            </a:prstGeom>
          </p:spPr>
        </p:pic>
      </p:grpSp>
      <p:sp>
        <p:nvSpPr>
          <p:cNvPr id="201" name="object 201"/>
          <p:cNvSpPr txBox="1"/>
          <p:nvPr/>
        </p:nvSpPr>
        <p:spPr>
          <a:xfrm>
            <a:off x="4475053" y="2346996"/>
            <a:ext cx="4895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Microsoft YaHei"/>
                <a:cs typeface="Microsoft YaHei"/>
              </a:rPr>
              <a:t>Cognito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4966665" y="2308896"/>
            <a:ext cx="572770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0">
              <a:lnSpc>
                <a:spcPts val="1000"/>
              </a:lnSpc>
              <a:spcBef>
                <a:spcPts val="200"/>
              </a:spcBef>
            </a:pPr>
            <a:r>
              <a:rPr sz="900" b="1" spc="-10" dirty="0">
                <a:latin typeface="Microsoft YaHei"/>
                <a:cs typeface="Microsoft YaHei"/>
              </a:rPr>
              <a:t>Mobile Analytics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5683162" y="2346996"/>
            <a:ext cx="272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Microsoft YaHei"/>
                <a:cs typeface="Microsoft YaHei"/>
              </a:rPr>
              <a:t>SNS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5981006" y="1832956"/>
            <a:ext cx="1459230" cy="777240"/>
            <a:chOff x="5981006" y="1832956"/>
            <a:chExt cx="1459230" cy="777240"/>
          </a:xfrm>
        </p:grpSpPr>
        <p:pic>
          <p:nvPicPr>
            <p:cNvPr id="205" name="object 2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81006" y="1849582"/>
              <a:ext cx="1458883" cy="760614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134792" y="1832956"/>
              <a:ext cx="1159625" cy="33250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6032498" y="1875882"/>
              <a:ext cx="1358900" cy="662305"/>
            </a:xfrm>
            <a:custGeom>
              <a:avLst/>
              <a:gdLst/>
              <a:ahLst/>
              <a:cxnLst/>
              <a:rect l="l" t="t" r="r" b="b"/>
              <a:pathLst>
                <a:path w="1358900" h="662305">
                  <a:moveTo>
                    <a:pt x="1297879" y="0"/>
                  </a:moveTo>
                  <a:lnTo>
                    <a:pt x="61020" y="0"/>
                  </a:lnTo>
                  <a:lnTo>
                    <a:pt x="37268" y="4795"/>
                  </a:lnTo>
                  <a:lnTo>
                    <a:pt x="17872" y="17872"/>
                  </a:lnTo>
                  <a:lnTo>
                    <a:pt x="4795" y="37268"/>
                  </a:lnTo>
                  <a:lnTo>
                    <a:pt x="0" y="61020"/>
                  </a:lnTo>
                  <a:lnTo>
                    <a:pt x="0" y="600811"/>
                  </a:lnTo>
                  <a:lnTo>
                    <a:pt x="4795" y="624563"/>
                  </a:lnTo>
                  <a:lnTo>
                    <a:pt x="17872" y="643959"/>
                  </a:lnTo>
                  <a:lnTo>
                    <a:pt x="37268" y="657037"/>
                  </a:lnTo>
                  <a:lnTo>
                    <a:pt x="61020" y="661832"/>
                  </a:lnTo>
                  <a:lnTo>
                    <a:pt x="1297879" y="661832"/>
                  </a:lnTo>
                  <a:lnTo>
                    <a:pt x="1321631" y="657037"/>
                  </a:lnTo>
                  <a:lnTo>
                    <a:pt x="1341027" y="643959"/>
                  </a:lnTo>
                  <a:lnTo>
                    <a:pt x="1354104" y="624563"/>
                  </a:lnTo>
                  <a:lnTo>
                    <a:pt x="1358900" y="600811"/>
                  </a:lnTo>
                  <a:lnTo>
                    <a:pt x="1358900" y="61020"/>
                  </a:lnTo>
                  <a:lnTo>
                    <a:pt x="1354104" y="37268"/>
                  </a:lnTo>
                  <a:lnTo>
                    <a:pt x="1341027" y="17872"/>
                  </a:lnTo>
                  <a:lnTo>
                    <a:pt x="1321631" y="4795"/>
                  </a:lnTo>
                  <a:lnTo>
                    <a:pt x="1297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032498" y="1875882"/>
              <a:ext cx="1358900" cy="662305"/>
            </a:xfrm>
            <a:custGeom>
              <a:avLst/>
              <a:gdLst/>
              <a:ahLst/>
              <a:cxnLst/>
              <a:rect l="l" t="t" r="r" b="b"/>
              <a:pathLst>
                <a:path w="1358900" h="662305">
                  <a:moveTo>
                    <a:pt x="0" y="61021"/>
                  </a:moveTo>
                  <a:lnTo>
                    <a:pt x="4795" y="37268"/>
                  </a:lnTo>
                  <a:lnTo>
                    <a:pt x="17872" y="17872"/>
                  </a:lnTo>
                  <a:lnTo>
                    <a:pt x="37268" y="4795"/>
                  </a:lnTo>
                  <a:lnTo>
                    <a:pt x="61021" y="0"/>
                  </a:lnTo>
                  <a:lnTo>
                    <a:pt x="1297879" y="0"/>
                  </a:lnTo>
                  <a:lnTo>
                    <a:pt x="1321631" y="4795"/>
                  </a:lnTo>
                  <a:lnTo>
                    <a:pt x="1341027" y="17872"/>
                  </a:lnTo>
                  <a:lnTo>
                    <a:pt x="1354104" y="37268"/>
                  </a:lnTo>
                  <a:lnTo>
                    <a:pt x="1358899" y="61021"/>
                  </a:lnTo>
                  <a:lnTo>
                    <a:pt x="1358899" y="600811"/>
                  </a:lnTo>
                  <a:lnTo>
                    <a:pt x="1354104" y="624563"/>
                  </a:lnTo>
                  <a:lnTo>
                    <a:pt x="1341027" y="643960"/>
                  </a:lnTo>
                  <a:lnTo>
                    <a:pt x="1321631" y="657037"/>
                  </a:lnTo>
                  <a:lnTo>
                    <a:pt x="1297879" y="661832"/>
                  </a:lnTo>
                  <a:lnTo>
                    <a:pt x="61021" y="661832"/>
                  </a:lnTo>
                  <a:lnTo>
                    <a:pt x="37268" y="657037"/>
                  </a:lnTo>
                  <a:lnTo>
                    <a:pt x="17872" y="643960"/>
                  </a:lnTo>
                  <a:lnTo>
                    <a:pt x="4795" y="624563"/>
                  </a:lnTo>
                  <a:lnTo>
                    <a:pt x="0" y="600811"/>
                  </a:lnTo>
                  <a:lnTo>
                    <a:pt x="0" y="61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6194199" y="1881054"/>
            <a:ext cx="1041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95959"/>
                </a:solidFill>
                <a:latin typeface="Microsoft YaHei"/>
                <a:cs typeface="Microsoft YaHei"/>
              </a:rPr>
              <a:t>アプリケーション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6293116" y="1993900"/>
            <a:ext cx="1010919" cy="342900"/>
            <a:chOff x="6293116" y="1993900"/>
            <a:chExt cx="1010919" cy="342900"/>
          </a:xfrm>
        </p:grpSpPr>
        <p:pic>
          <p:nvPicPr>
            <p:cNvPr id="211" name="object 21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845299" y="1993900"/>
              <a:ext cx="458468" cy="342645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293116" y="2009496"/>
              <a:ext cx="278130" cy="323850"/>
            </a:xfrm>
            <a:prstGeom prst="rect">
              <a:avLst/>
            </a:prstGeom>
          </p:spPr>
        </p:pic>
      </p:grpSp>
      <p:sp>
        <p:nvSpPr>
          <p:cNvPr id="213" name="object 213"/>
          <p:cNvSpPr txBox="1"/>
          <p:nvPr/>
        </p:nvSpPr>
        <p:spPr>
          <a:xfrm>
            <a:off x="6024623" y="2336144"/>
            <a:ext cx="1289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Microsoft YaHei"/>
                <a:cs typeface="Microsoft YaHei"/>
              </a:rPr>
              <a:t>WorkSpaces</a:t>
            </a:r>
            <a:r>
              <a:rPr sz="900" b="1" spc="155" dirty="0">
                <a:latin typeface="Microsoft YaHei"/>
                <a:cs typeface="Microsoft YaHei"/>
              </a:rPr>
              <a:t>  </a:t>
            </a:r>
            <a:r>
              <a:rPr sz="1350" b="1" spc="-15" baseline="-6172" dirty="0">
                <a:latin typeface="Microsoft YaHei"/>
                <a:cs typeface="Microsoft YaHei"/>
              </a:rPr>
              <a:t>Zocalo</a:t>
            </a:r>
            <a:endParaRPr sz="1350" baseline="-6172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0074" y="252463"/>
            <a:ext cx="6285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Amazon</a:t>
            </a:r>
            <a:r>
              <a:rPr spc="185" dirty="0"/>
              <a:t> </a:t>
            </a:r>
            <a:r>
              <a:rPr spc="110" dirty="0"/>
              <a:t>EC2</a:t>
            </a:r>
            <a:r>
              <a:rPr sz="2400" spc="110" dirty="0">
                <a:solidFill>
                  <a:srgbClr val="595958"/>
                </a:solidFill>
              </a:rPr>
              <a:t>(Elastic</a:t>
            </a:r>
            <a:r>
              <a:rPr sz="2400" spc="165" dirty="0">
                <a:solidFill>
                  <a:srgbClr val="595958"/>
                </a:solidFill>
              </a:rPr>
              <a:t> </a:t>
            </a:r>
            <a:r>
              <a:rPr sz="2400" dirty="0">
                <a:solidFill>
                  <a:srgbClr val="595958"/>
                </a:solidFill>
              </a:rPr>
              <a:t>Compute</a:t>
            </a:r>
            <a:r>
              <a:rPr sz="2400" spc="160" dirty="0">
                <a:solidFill>
                  <a:srgbClr val="595958"/>
                </a:solidFill>
              </a:rPr>
              <a:t> </a:t>
            </a:r>
            <a:r>
              <a:rPr sz="2400" spc="40" dirty="0">
                <a:solidFill>
                  <a:srgbClr val="595958"/>
                </a:solidFill>
              </a:rPr>
              <a:t>Cloud)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56705" y="976746"/>
            <a:ext cx="8329930" cy="1866264"/>
            <a:chOff x="656705" y="976746"/>
            <a:chExt cx="8329930" cy="186626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05" y="976746"/>
              <a:ext cx="8329352" cy="18662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8882" y="1019917"/>
              <a:ext cx="8190230" cy="1723389"/>
            </a:xfrm>
            <a:custGeom>
              <a:avLst/>
              <a:gdLst/>
              <a:ahLst/>
              <a:cxnLst/>
              <a:rect l="l" t="t" r="r" b="b"/>
              <a:pathLst>
                <a:path w="8190230" h="1723389">
                  <a:moveTo>
                    <a:pt x="7902918" y="0"/>
                  </a:moveTo>
                  <a:lnTo>
                    <a:pt x="287220" y="0"/>
                  </a:lnTo>
                  <a:lnTo>
                    <a:pt x="240631" y="3759"/>
                  </a:lnTo>
                  <a:lnTo>
                    <a:pt x="196436" y="14642"/>
                  </a:lnTo>
                  <a:lnTo>
                    <a:pt x="155225" y="32058"/>
                  </a:lnTo>
                  <a:lnTo>
                    <a:pt x="117591" y="55416"/>
                  </a:lnTo>
                  <a:lnTo>
                    <a:pt x="84124" y="84124"/>
                  </a:lnTo>
                  <a:lnTo>
                    <a:pt x="55416" y="117591"/>
                  </a:lnTo>
                  <a:lnTo>
                    <a:pt x="32058" y="155225"/>
                  </a:lnTo>
                  <a:lnTo>
                    <a:pt x="14642" y="196435"/>
                  </a:lnTo>
                  <a:lnTo>
                    <a:pt x="3759" y="240630"/>
                  </a:lnTo>
                  <a:lnTo>
                    <a:pt x="0" y="287219"/>
                  </a:lnTo>
                  <a:lnTo>
                    <a:pt x="0" y="1436062"/>
                  </a:lnTo>
                  <a:lnTo>
                    <a:pt x="3759" y="1482651"/>
                  </a:lnTo>
                  <a:lnTo>
                    <a:pt x="14642" y="1526846"/>
                  </a:lnTo>
                  <a:lnTo>
                    <a:pt x="32058" y="1568056"/>
                  </a:lnTo>
                  <a:lnTo>
                    <a:pt x="55416" y="1605690"/>
                  </a:lnTo>
                  <a:lnTo>
                    <a:pt x="84124" y="1639157"/>
                  </a:lnTo>
                  <a:lnTo>
                    <a:pt x="117591" y="1667865"/>
                  </a:lnTo>
                  <a:lnTo>
                    <a:pt x="155225" y="1691223"/>
                  </a:lnTo>
                  <a:lnTo>
                    <a:pt x="196436" y="1708639"/>
                  </a:lnTo>
                  <a:lnTo>
                    <a:pt x="240631" y="1719522"/>
                  </a:lnTo>
                  <a:lnTo>
                    <a:pt x="287220" y="1723282"/>
                  </a:lnTo>
                  <a:lnTo>
                    <a:pt x="7902918" y="1723282"/>
                  </a:lnTo>
                  <a:lnTo>
                    <a:pt x="7949507" y="1719522"/>
                  </a:lnTo>
                  <a:lnTo>
                    <a:pt x="7993702" y="1708639"/>
                  </a:lnTo>
                  <a:lnTo>
                    <a:pt x="8034912" y="1691223"/>
                  </a:lnTo>
                  <a:lnTo>
                    <a:pt x="8072546" y="1667865"/>
                  </a:lnTo>
                  <a:lnTo>
                    <a:pt x="8106013" y="1639157"/>
                  </a:lnTo>
                  <a:lnTo>
                    <a:pt x="8134722" y="1605690"/>
                  </a:lnTo>
                  <a:lnTo>
                    <a:pt x="8158079" y="1568056"/>
                  </a:lnTo>
                  <a:lnTo>
                    <a:pt x="8175496" y="1526846"/>
                  </a:lnTo>
                  <a:lnTo>
                    <a:pt x="8186379" y="1482651"/>
                  </a:lnTo>
                  <a:lnTo>
                    <a:pt x="8190139" y="1436062"/>
                  </a:lnTo>
                  <a:lnTo>
                    <a:pt x="8190139" y="287219"/>
                  </a:lnTo>
                  <a:lnTo>
                    <a:pt x="8186379" y="240630"/>
                  </a:lnTo>
                  <a:lnTo>
                    <a:pt x="8175496" y="196435"/>
                  </a:lnTo>
                  <a:lnTo>
                    <a:pt x="8158079" y="155225"/>
                  </a:lnTo>
                  <a:lnTo>
                    <a:pt x="8134722" y="117591"/>
                  </a:lnTo>
                  <a:lnTo>
                    <a:pt x="8106013" y="84124"/>
                  </a:lnTo>
                  <a:lnTo>
                    <a:pt x="8072546" y="55416"/>
                  </a:lnTo>
                  <a:lnTo>
                    <a:pt x="8034912" y="32058"/>
                  </a:lnTo>
                  <a:lnTo>
                    <a:pt x="7993702" y="14642"/>
                  </a:lnTo>
                  <a:lnTo>
                    <a:pt x="7949507" y="3759"/>
                  </a:lnTo>
                  <a:lnTo>
                    <a:pt x="790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8882" y="1019917"/>
              <a:ext cx="8190230" cy="1723389"/>
            </a:xfrm>
            <a:custGeom>
              <a:avLst/>
              <a:gdLst/>
              <a:ahLst/>
              <a:cxnLst/>
              <a:rect l="l" t="t" r="r" b="b"/>
              <a:pathLst>
                <a:path w="8190230" h="1723389">
                  <a:moveTo>
                    <a:pt x="0" y="287220"/>
                  </a:moveTo>
                  <a:lnTo>
                    <a:pt x="3759" y="240631"/>
                  </a:lnTo>
                  <a:lnTo>
                    <a:pt x="14642" y="196436"/>
                  </a:lnTo>
                  <a:lnTo>
                    <a:pt x="32058" y="155225"/>
                  </a:lnTo>
                  <a:lnTo>
                    <a:pt x="55416" y="117591"/>
                  </a:lnTo>
                  <a:lnTo>
                    <a:pt x="84124" y="84124"/>
                  </a:lnTo>
                  <a:lnTo>
                    <a:pt x="117591" y="55416"/>
                  </a:lnTo>
                  <a:lnTo>
                    <a:pt x="155225" y="32059"/>
                  </a:lnTo>
                  <a:lnTo>
                    <a:pt x="196436" y="14642"/>
                  </a:lnTo>
                  <a:lnTo>
                    <a:pt x="240631" y="3759"/>
                  </a:lnTo>
                  <a:lnTo>
                    <a:pt x="287219" y="0"/>
                  </a:lnTo>
                  <a:lnTo>
                    <a:pt x="7902917" y="0"/>
                  </a:lnTo>
                  <a:lnTo>
                    <a:pt x="7949506" y="3759"/>
                  </a:lnTo>
                  <a:lnTo>
                    <a:pt x="7993701" y="14642"/>
                  </a:lnTo>
                  <a:lnTo>
                    <a:pt x="8034911" y="32059"/>
                  </a:lnTo>
                  <a:lnTo>
                    <a:pt x="8072546" y="55416"/>
                  </a:lnTo>
                  <a:lnTo>
                    <a:pt x="8106013" y="84124"/>
                  </a:lnTo>
                  <a:lnTo>
                    <a:pt x="8134721" y="117591"/>
                  </a:lnTo>
                  <a:lnTo>
                    <a:pt x="8158078" y="155225"/>
                  </a:lnTo>
                  <a:lnTo>
                    <a:pt x="8175495" y="196436"/>
                  </a:lnTo>
                  <a:lnTo>
                    <a:pt x="8186378" y="240631"/>
                  </a:lnTo>
                  <a:lnTo>
                    <a:pt x="8190137" y="287220"/>
                  </a:lnTo>
                  <a:lnTo>
                    <a:pt x="8190137" y="1436062"/>
                  </a:lnTo>
                  <a:lnTo>
                    <a:pt x="8186378" y="1482651"/>
                  </a:lnTo>
                  <a:lnTo>
                    <a:pt x="8175495" y="1526846"/>
                  </a:lnTo>
                  <a:lnTo>
                    <a:pt x="8158078" y="1568056"/>
                  </a:lnTo>
                  <a:lnTo>
                    <a:pt x="8134721" y="1605690"/>
                  </a:lnTo>
                  <a:lnTo>
                    <a:pt x="8106013" y="1639157"/>
                  </a:lnTo>
                  <a:lnTo>
                    <a:pt x="8072546" y="1667865"/>
                  </a:lnTo>
                  <a:lnTo>
                    <a:pt x="8034911" y="1691223"/>
                  </a:lnTo>
                  <a:lnTo>
                    <a:pt x="7993701" y="1708639"/>
                  </a:lnTo>
                  <a:lnTo>
                    <a:pt x="7949506" y="1719523"/>
                  </a:lnTo>
                  <a:lnTo>
                    <a:pt x="7902917" y="1723282"/>
                  </a:lnTo>
                  <a:lnTo>
                    <a:pt x="287219" y="1723282"/>
                  </a:lnTo>
                  <a:lnTo>
                    <a:pt x="240631" y="1719523"/>
                  </a:lnTo>
                  <a:lnTo>
                    <a:pt x="196436" y="1708639"/>
                  </a:lnTo>
                  <a:lnTo>
                    <a:pt x="155225" y="1691223"/>
                  </a:lnTo>
                  <a:lnTo>
                    <a:pt x="117591" y="1667865"/>
                  </a:lnTo>
                  <a:lnTo>
                    <a:pt x="84124" y="1639157"/>
                  </a:lnTo>
                  <a:lnTo>
                    <a:pt x="55416" y="1605690"/>
                  </a:lnTo>
                  <a:lnTo>
                    <a:pt x="32058" y="1568056"/>
                  </a:lnTo>
                  <a:lnTo>
                    <a:pt x="14642" y="1526846"/>
                  </a:lnTo>
                  <a:lnTo>
                    <a:pt x="3759" y="1482651"/>
                  </a:lnTo>
                  <a:lnTo>
                    <a:pt x="0" y="1436062"/>
                  </a:lnTo>
                  <a:lnTo>
                    <a:pt x="0" y="28722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24079" y="1372845"/>
              <a:ext cx="3887470" cy="1285875"/>
            </a:xfrm>
            <a:custGeom>
              <a:avLst/>
              <a:gdLst/>
              <a:ahLst/>
              <a:cxnLst/>
              <a:rect l="l" t="t" r="r" b="b"/>
              <a:pathLst>
                <a:path w="3887470" h="1285875">
                  <a:moveTo>
                    <a:pt x="0" y="642623"/>
                  </a:moveTo>
                  <a:lnTo>
                    <a:pt x="4880" y="596730"/>
                  </a:lnTo>
                  <a:lnTo>
                    <a:pt x="19301" y="551707"/>
                  </a:lnTo>
                  <a:lnTo>
                    <a:pt x="42934" y="507664"/>
                  </a:lnTo>
                  <a:lnTo>
                    <a:pt x="75450" y="464710"/>
                  </a:lnTo>
                  <a:lnTo>
                    <a:pt x="116521" y="422952"/>
                  </a:lnTo>
                  <a:lnTo>
                    <a:pt x="165817" y="382501"/>
                  </a:lnTo>
                  <a:lnTo>
                    <a:pt x="223009" y="343464"/>
                  </a:lnTo>
                  <a:lnTo>
                    <a:pt x="287769" y="305950"/>
                  </a:lnTo>
                  <a:lnTo>
                    <a:pt x="322884" y="287799"/>
                  </a:lnTo>
                  <a:lnTo>
                    <a:pt x="359768" y="270069"/>
                  </a:lnTo>
                  <a:lnTo>
                    <a:pt x="398379" y="252774"/>
                  </a:lnTo>
                  <a:lnTo>
                    <a:pt x="438677" y="235928"/>
                  </a:lnTo>
                  <a:lnTo>
                    <a:pt x="480619" y="219545"/>
                  </a:lnTo>
                  <a:lnTo>
                    <a:pt x="524166" y="203638"/>
                  </a:lnTo>
                  <a:lnTo>
                    <a:pt x="569276" y="188220"/>
                  </a:lnTo>
                  <a:lnTo>
                    <a:pt x="615908" y="173305"/>
                  </a:lnTo>
                  <a:lnTo>
                    <a:pt x="664020" y="158907"/>
                  </a:lnTo>
                  <a:lnTo>
                    <a:pt x="713572" y="145040"/>
                  </a:lnTo>
                  <a:lnTo>
                    <a:pt x="764523" y="131716"/>
                  </a:lnTo>
                  <a:lnTo>
                    <a:pt x="816831" y="118950"/>
                  </a:lnTo>
                  <a:lnTo>
                    <a:pt x="870455" y="106755"/>
                  </a:lnTo>
                  <a:lnTo>
                    <a:pt x="925355" y="95145"/>
                  </a:lnTo>
                  <a:lnTo>
                    <a:pt x="981489" y="84133"/>
                  </a:lnTo>
                  <a:lnTo>
                    <a:pt x="1038815" y="73733"/>
                  </a:lnTo>
                  <a:lnTo>
                    <a:pt x="1097294" y="63959"/>
                  </a:lnTo>
                  <a:lnTo>
                    <a:pt x="1156883" y="54824"/>
                  </a:lnTo>
                  <a:lnTo>
                    <a:pt x="1217542" y="46341"/>
                  </a:lnTo>
                  <a:lnTo>
                    <a:pt x="1279230" y="38525"/>
                  </a:lnTo>
                  <a:lnTo>
                    <a:pt x="1341905" y="31389"/>
                  </a:lnTo>
                  <a:lnTo>
                    <a:pt x="1405526" y="24946"/>
                  </a:lnTo>
                  <a:lnTo>
                    <a:pt x="1470053" y="19210"/>
                  </a:lnTo>
                  <a:lnTo>
                    <a:pt x="1535444" y="14195"/>
                  </a:lnTo>
                  <a:lnTo>
                    <a:pt x="1601657" y="9914"/>
                  </a:lnTo>
                  <a:lnTo>
                    <a:pt x="1668653" y="6381"/>
                  </a:lnTo>
                  <a:lnTo>
                    <a:pt x="1736389" y="3610"/>
                  </a:lnTo>
                  <a:lnTo>
                    <a:pt x="1804825" y="1613"/>
                  </a:lnTo>
                  <a:lnTo>
                    <a:pt x="1873919" y="405"/>
                  </a:lnTo>
                  <a:lnTo>
                    <a:pt x="1943631" y="0"/>
                  </a:lnTo>
                  <a:lnTo>
                    <a:pt x="2013343" y="405"/>
                  </a:lnTo>
                  <a:lnTo>
                    <a:pt x="2082437" y="1613"/>
                  </a:lnTo>
                  <a:lnTo>
                    <a:pt x="2150873" y="3610"/>
                  </a:lnTo>
                  <a:lnTo>
                    <a:pt x="2218609" y="6381"/>
                  </a:lnTo>
                  <a:lnTo>
                    <a:pt x="2285605" y="9914"/>
                  </a:lnTo>
                  <a:lnTo>
                    <a:pt x="2351818" y="14195"/>
                  </a:lnTo>
                  <a:lnTo>
                    <a:pt x="2417209" y="19210"/>
                  </a:lnTo>
                  <a:lnTo>
                    <a:pt x="2481735" y="24946"/>
                  </a:lnTo>
                  <a:lnTo>
                    <a:pt x="2545357" y="31389"/>
                  </a:lnTo>
                  <a:lnTo>
                    <a:pt x="2608032" y="38525"/>
                  </a:lnTo>
                  <a:lnTo>
                    <a:pt x="2669719" y="46341"/>
                  </a:lnTo>
                  <a:lnTo>
                    <a:pt x="2730378" y="54824"/>
                  </a:lnTo>
                  <a:lnTo>
                    <a:pt x="2789968" y="63959"/>
                  </a:lnTo>
                  <a:lnTo>
                    <a:pt x="2848446" y="73733"/>
                  </a:lnTo>
                  <a:lnTo>
                    <a:pt x="2905773" y="84133"/>
                  </a:lnTo>
                  <a:lnTo>
                    <a:pt x="2961907" y="95145"/>
                  </a:lnTo>
                  <a:lnTo>
                    <a:pt x="3016806" y="106755"/>
                  </a:lnTo>
                  <a:lnTo>
                    <a:pt x="3070431" y="118950"/>
                  </a:lnTo>
                  <a:lnTo>
                    <a:pt x="3122739" y="131716"/>
                  </a:lnTo>
                  <a:lnTo>
                    <a:pt x="3173690" y="145040"/>
                  </a:lnTo>
                  <a:lnTo>
                    <a:pt x="3223242" y="158907"/>
                  </a:lnTo>
                  <a:lnTo>
                    <a:pt x="3271354" y="173305"/>
                  </a:lnTo>
                  <a:lnTo>
                    <a:pt x="3317986" y="188220"/>
                  </a:lnTo>
                  <a:lnTo>
                    <a:pt x="3363096" y="203638"/>
                  </a:lnTo>
                  <a:lnTo>
                    <a:pt x="3406642" y="219545"/>
                  </a:lnTo>
                  <a:lnTo>
                    <a:pt x="3448585" y="235928"/>
                  </a:lnTo>
                  <a:lnTo>
                    <a:pt x="3488883" y="252774"/>
                  </a:lnTo>
                  <a:lnTo>
                    <a:pt x="3527494" y="270069"/>
                  </a:lnTo>
                  <a:lnTo>
                    <a:pt x="3564377" y="287799"/>
                  </a:lnTo>
                  <a:lnTo>
                    <a:pt x="3599492" y="305950"/>
                  </a:lnTo>
                  <a:lnTo>
                    <a:pt x="3632798" y="324510"/>
                  </a:lnTo>
                  <a:lnTo>
                    <a:pt x="3693815" y="362799"/>
                  </a:lnTo>
                  <a:lnTo>
                    <a:pt x="3747101" y="402556"/>
                  </a:lnTo>
                  <a:lnTo>
                    <a:pt x="3792325" y="443675"/>
                  </a:lnTo>
                  <a:lnTo>
                    <a:pt x="3829160" y="486044"/>
                  </a:lnTo>
                  <a:lnTo>
                    <a:pt x="3857276" y="529556"/>
                  </a:lnTo>
                  <a:lnTo>
                    <a:pt x="3876344" y="574103"/>
                  </a:lnTo>
                  <a:lnTo>
                    <a:pt x="3886036" y="619575"/>
                  </a:lnTo>
                  <a:lnTo>
                    <a:pt x="3887262" y="642623"/>
                  </a:lnTo>
                  <a:lnTo>
                    <a:pt x="3886036" y="665672"/>
                  </a:lnTo>
                  <a:lnTo>
                    <a:pt x="3876344" y="711144"/>
                  </a:lnTo>
                  <a:lnTo>
                    <a:pt x="3857276" y="755690"/>
                  </a:lnTo>
                  <a:lnTo>
                    <a:pt x="3829160" y="799203"/>
                  </a:lnTo>
                  <a:lnTo>
                    <a:pt x="3792325" y="841572"/>
                  </a:lnTo>
                  <a:lnTo>
                    <a:pt x="3747101" y="882690"/>
                  </a:lnTo>
                  <a:lnTo>
                    <a:pt x="3693815" y="922448"/>
                  </a:lnTo>
                  <a:lnTo>
                    <a:pt x="3632798" y="960737"/>
                  </a:lnTo>
                  <a:lnTo>
                    <a:pt x="3599492" y="979296"/>
                  </a:lnTo>
                  <a:lnTo>
                    <a:pt x="3564377" y="997448"/>
                  </a:lnTo>
                  <a:lnTo>
                    <a:pt x="3527494" y="1015178"/>
                  </a:lnTo>
                  <a:lnTo>
                    <a:pt x="3488883" y="1032472"/>
                  </a:lnTo>
                  <a:lnTo>
                    <a:pt x="3448585" y="1049318"/>
                  </a:lnTo>
                  <a:lnTo>
                    <a:pt x="3406642" y="1065702"/>
                  </a:lnTo>
                  <a:lnTo>
                    <a:pt x="3363096" y="1081609"/>
                  </a:lnTo>
                  <a:lnTo>
                    <a:pt x="3317986" y="1097027"/>
                  </a:lnTo>
                  <a:lnTo>
                    <a:pt x="3271354" y="1111942"/>
                  </a:lnTo>
                  <a:lnTo>
                    <a:pt x="3223242" y="1126340"/>
                  </a:lnTo>
                  <a:lnTo>
                    <a:pt x="3173690" y="1140207"/>
                  </a:lnTo>
                  <a:lnTo>
                    <a:pt x="3122739" y="1153531"/>
                  </a:lnTo>
                  <a:lnTo>
                    <a:pt x="3070431" y="1166297"/>
                  </a:lnTo>
                  <a:lnTo>
                    <a:pt x="3016806" y="1178491"/>
                  </a:lnTo>
                  <a:lnTo>
                    <a:pt x="2961907" y="1190102"/>
                  </a:lnTo>
                  <a:lnTo>
                    <a:pt x="2905773" y="1201113"/>
                  </a:lnTo>
                  <a:lnTo>
                    <a:pt x="2848446" y="1211513"/>
                  </a:lnTo>
                  <a:lnTo>
                    <a:pt x="2789968" y="1221288"/>
                  </a:lnTo>
                  <a:lnTo>
                    <a:pt x="2730378" y="1230423"/>
                  </a:lnTo>
                  <a:lnTo>
                    <a:pt x="2669719" y="1238905"/>
                  </a:lnTo>
                  <a:lnTo>
                    <a:pt x="2608032" y="1246722"/>
                  </a:lnTo>
                  <a:lnTo>
                    <a:pt x="2545357" y="1253858"/>
                  </a:lnTo>
                  <a:lnTo>
                    <a:pt x="2481735" y="1260301"/>
                  </a:lnTo>
                  <a:lnTo>
                    <a:pt x="2417209" y="1266037"/>
                  </a:lnTo>
                  <a:lnTo>
                    <a:pt x="2351818" y="1271052"/>
                  </a:lnTo>
                  <a:lnTo>
                    <a:pt x="2285605" y="1275332"/>
                  </a:lnTo>
                  <a:lnTo>
                    <a:pt x="2218609" y="1278865"/>
                  </a:lnTo>
                  <a:lnTo>
                    <a:pt x="2150873" y="1281637"/>
                  </a:lnTo>
                  <a:lnTo>
                    <a:pt x="2082437" y="1283634"/>
                  </a:lnTo>
                  <a:lnTo>
                    <a:pt x="2013343" y="1284841"/>
                  </a:lnTo>
                  <a:lnTo>
                    <a:pt x="1943631" y="1285247"/>
                  </a:lnTo>
                  <a:lnTo>
                    <a:pt x="1873919" y="1284841"/>
                  </a:lnTo>
                  <a:lnTo>
                    <a:pt x="1804825" y="1283634"/>
                  </a:lnTo>
                  <a:lnTo>
                    <a:pt x="1736389" y="1281637"/>
                  </a:lnTo>
                  <a:lnTo>
                    <a:pt x="1668653" y="1278865"/>
                  </a:lnTo>
                  <a:lnTo>
                    <a:pt x="1601657" y="1275332"/>
                  </a:lnTo>
                  <a:lnTo>
                    <a:pt x="1535444" y="1271052"/>
                  </a:lnTo>
                  <a:lnTo>
                    <a:pt x="1470053" y="1266037"/>
                  </a:lnTo>
                  <a:lnTo>
                    <a:pt x="1405526" y="1260301"/>
                  </a:lnTo>
                  <a:lnTo>
                    <a:pt x="1341905" y="1253858"/>
                  </a:lnTo>
                  <a:lnTo>
                    <a:pt x="1279230" y="1246722"/>
                  </a:lnTo>
                  <a:lnTo>
                    <a:pt x="1217542" y="1238905"/>
                  </a:lnTo>
                  <a:lnTo>
                    <a:pt x="1156883" y="1230423"/>
                  </a:lnTo>
                  <a:lnTo>
                    <a:pt x="1097294" y="1221288"/>
                  </a:lnTo>
                  <a:lnTo>
                    <a:pt x="1038815" y="1211513"/>
                  </a:lnTo>
                  <a:lnTo>
                    <a:pt x="981489" y="1201113"/>
                  </a:lnTo>
                  <a:lnTo>
                    <a:pt x="925355" y="1190102"/>
                  </a:lnTo>
                  <a:lnTo>
                    <a:pt x="870455" y="1178491"/>
                  </a:lnTo>
                  <a:lnTo>
                    <a:pt x="816831" y="1166297"/>
                  </a:lnTo>
                  <a:lnTo>
                    <a:pt x="764523" y="1153531"/>
                  </a:lnTo>
                  <a:lnTo>
                    <a:pt x="713572" y="1140207"/>
                  </a:lnTo>
                  <a:lnTo>
                    <a:pt x="664020" y="1126340"/>
                  </a:lnTo>
                  <a:lnTo>
                    <a:pt x="615908" y="1111942"/>
                  </a:lnTo>
                  <a:lnTo>
                    <a:pt x="569276" y="1097027"/>
                  </a:lnTo>
                  <a:lnTo>
                    <a:pt x="524166" y="1081609"/>
                  </a:lnTo>
                  <a:lnTo>
                    <a:pt x="480619" y="1065702"/>
                  </a:lnTo>
                  <a:lnTo>
                    <a:pt x="438677" y="1049318"/>
                  </a:lnTo>
                  <a:lnTo>
                    <a:pt x="398379" y="1032472"/>
                  </a:lnTo>
                  <a:lnTo>
                    <a:pt x="359768" y="1015178"/>
                  </a:lnTo>
                  <a:lnTo>
                    <a:pt x="322884" y="997448"/>
                  </a:lnTo>
                  <a:lnTo>
                    <a:pt x="287769" y="979296"/>
                  </a:lnTo>
                  <a:lnTo>
                    <a:pt x="254464" y="960737"/>
                  </a:lnTo>
                  <a:lnTo>
                    <a:pt x="193447" y="922448"/>
                  </a:lnTo>
                  <a:lnTo>
                    <a:pt x="140161" y="882690"/>
                  </a:lnTo>
                  <a:lnTo>
                    <a:pt x="94937" y="841572"/>
                  </a:lnTo>
                  <a:lnTo>
                    <a:pt x="58102" y="799203"/>
                  </a:lnTo>
                  <a:lnTo>
                    <a:pt x="29986" y="755690"/>
                  </a:lnTo>
                  <a:lnTo>
                    <a:pt x="10918" y="711144"/>
                  </a:lnTo>
                  <a:lnTo>
                    <a:pt x="1226" y="665672"/>
                  </a:lnTo>
                  <a:lnTo>
                    <a:pt x="0" y="642623"/>
                  </a:lnTo>
                  <a:close/>
                </a:path>
              </a:pathLst>
            </a:custGeom>
            <a:ln w="25399">
              <a:solidFill>
                <a:srgbClr val="BB7A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89731" y="1708006"/>
            <a:ext cx="154559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8900" marR="5080" indent="-76200">
              <a:lnSpc>
                <a:spcPts val="2100"/>
              </a:lnSpc>
              <a:spcBef>
                <a:spcPts val="219"/>
              </a:spcBef>
            </a:pPr>
            <a:r>
              <a:rPr sz="1800" b="1" spc="-25" dirty="0">
                <a:solidFill>
                  <a:srgbClr val="FF0000"/>
                </a:solidFill>
                <a:latin typeface="MS PGothic"/>
                <a:cs typeface="MS PGothic"/>
              </a:rPr>
              <a:t>任意の</a:t>
            </a:r>
            <a:r>
              <a:rPr sz="1800" b="1" spc="-30" dirty="0">
                <a:solidFill>
                  <a:srgbClr val="FF0000"/>
                </a:solidFill>
                <a:latin typeface="MS PGothic"/>
                <a:cs typeface="MS PGothic"/>
              </a:rPr>
              <a:t>ゾー</a:t>
            </a:r>
            <a:r>
              <a:rPr sz="1800" b="1" spc="-40" dirty="0">
                <a:solidFill>
                  <a:srgbClr val="FF0000"/>
                </a:solidFill>
                <a:latin typeface="MS PGothic"/>
                <a:cs typeface="MS PGothic"/>
              </a:rPr>
              <a:t>ンに</a:t>
            </a:r>
            <a:r>
              <a:rPr sz="1800" b="1" spc="-25" dirty="0">
                <a:solidFill>
                  <a:srgbClr val="FF0000"/>
                </a:solidFill>
                <a:latin typeface="MS PGothic"/>
                <a:cs typeface="MS PGothic"/>
              </a:rPr>
              <a:t>分散配置可</a:t>
            </a:r>
            <a:r>
              <a:rPr sz="1800" b="1" spc="-50" dirty="0">
                <a:solidFill>
                  <a:srgbClr val="FF0000"/>
                </a:solidFill>
                <a:latin typeface="MS PGothic"/>
                <a:cs typeface="MS PGothic"/>
              </a:rPr>
              <a:t>能</a:t>
            </a:r>
            <a:endParaRPr sz="1800">
              <a:latin typeface="MS PGothic"/>
              <a:cs typeface="MS P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971" y="1117678"/>
            <a:ext cx="96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MS PGothic"/>
                <a:cs typeface="MS PGothic"/>
              </a:rPr>
              <a:t>リ</a:t>
            </a:r>
            <a:r>
              <a:rPr sz="1800" b="1" spc="-30" dirty="0">
                <a:latin typeface="MS PGothic"/>
                <a:cs typeface="MS PGothic"/>
              </a:rPr>
              <a:t>ージ</a:t>
            </a:r>
            <a:r>
              <a:rPr sz="1800" b="1" spc="-25" dirty="0">
                <a:latin typeface="MS PGothic"/>
                <a:cs typeface="MS PGothic"/>
              </a:rPr>
              <a:t>ョ</a:t>
            </a:r>
            <a:r>
              <a:rPr sz="1800" b="1" spc="-50" dirty="0">
                <a:latin typeface="MS PGothic"/>
                <a:cs typeface="MS PGothic"/>
              </a:rPr>
              <a:t>ン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74520" y="1271847"/>
            <a:ext cx="1895475" cy="1442720"/>
            <a:chOff x="1874520" y="1271847"/>
            <a:chExt cx="1895475" cy="14427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4520" y="1271847"/>
              <a:ext cx="1895302" cy="14422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24" y="1299591"/>
              <a:ext cx="1796761" cy="13402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1575" y="1609818"/>
              <a:ext cx="450653" cy="78900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24024" y="1299591"/>
            <a:ext cx="1797050" cy="1340485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662305" marR="215265" indent="-266700">
              <a:lnSpc>
                <a:spcPts val="1600"/>
              </a:lnSpc>
              <a:spcBef>
                <a:spcPts val="1095"/>
              </a:spcBef>
            </a:pPr>
            <a:r>
              <a:rPr sz="1400" b="1" spc="-25" dirty="0">
                <a:solidFill>
                  <a:srgbClr val="FFFFFF"/>
                </a:solidFill>
                <a:latin typeface="MS PGothic"/>
                <a:cs typeface="MS PGothic"/>
              </a:rPr>
              <a:t>アベイラ</a:t>
            </a:r>
            <a:r>
              <a:rPr sz="1400" b="1" spc="-20" dirty="0">
                <a:solidFill>
                  <a:srgbClr val="FFFFFF"/>
                </a:solidFill>
                <a:latin typeface="MS PGothic"/>
                <a:cs typeface="MS PGothic"/>
              </a:rPr>
              <a:t>ビリ</a:t>
            </a:r>
            <a:r>
              <a:rPr sz="1400" b="1" spc="-40" dirty="0">
                <a:solidFill>
                  <a:srgbClr val="FFFFFF"/>
                </a:solidFill>
                <a:latin typeface="MS PGothic"/>
                <a:cs typeface="MS PGothic"/>
              </a:rPr>
              <a:t>ティ</a:t>
            </a:r>
            <a:r>
              <a:rPr sz="1400" b="1" spc="-20" dirty="0">
                <a:solidFill>
                  <a:srgbClr val="FFFFFF"/>
                </a:solidFill>
                <a:latin typeface="MS PGothic"/>
                <a:cs typeface="MS PGothic"/>
              </a:rPr>
              <a:t>ゾー</a:t>
            </a:r>
            <a:r>
              <a:rPr sz="1400" b="1" dirty="0">
                <a:solidFill>
                  <a:srgbClr val="FFFFFF"/>
                </a:solidFill>
                <a:latin typeface="MS PGothic"/>
                <a:cs typeface="MS PGothic"/>
              </a:rPr>
              <a:t>ン</a:t>
            </a:r>
            <a:r>
              <a:rPr sz="1400" b="1" spc="-10" dirty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1400">
              <a:latin typeface="Microsoft YaHei"/>
              <a:cs typeface="Microsoft YaHei"/>
            </a:endParaRPr>
          </a:p>
          <a:p>
            <a:pPr marL="975994">
              <a:lnSpc>
                <a:spcPts val="2760"/>
              </a:lnSpc>
            </a:pPr>
            <a:r>
              <a:rPr sz="2400" spc="-25" dirty="0">
                <a:solidFill>
                  <a:srgbClr val="FFFFFF"/>
                </a:solidFill>
                <a:latin typeface="Yu Gothic"/>
                <a:cs typeface="Yu Gothic"/>
              </a:rPr>
              <a:t>EC2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42836" y="1280160"/>
            <a:ext cx="5970270" cy="1438275"/>
            <a:chOff x="2342836" y="1280160"/>
            <a:chExt cx="5970270" cy="143827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9728" y="2305921"/>
              <a:ext cx="324350" cy="3243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2701" y="2318127"/>
              <a:ext cx="324350" cy="3243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836" y="1812019"/>
              <a:ext cx="450653" cy="7890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7425" y="1280160"/>
              <a:ext cx="1895302" cy="14381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7203" y="1305941"/>
              <a:ext cx="1796760" cy="134022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4754" y="1616169"/>
              <a:ext cx="450653" cy="78900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67203" y="1305941"/>
            <a:ext cx="1797050" cy="1340485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662305" marR="215265" indent="-266700">
              <a:lnSpc>
                <a:spcPts val="1600"/>
              </a:lnSpc>
              <a:spcBef>
                <a:spcPts val="1095"/>
              </a:spcBef>
            </a:pPr>
            <a:r>
              <a:rPr sz="1400" b="1" spc="-25" dirty="0">
                <a:solidFill>
                  <a:srgbClr val="FFFFFF"/>
                </a:solidFill>
                <a:latin typeface="MS PGothic"/>
                <a:cs typeface="MS PGothic"/>
              </a:rPr>
              <a:t>アベイラ</a:t>
            </a:r>
            <a:r>
              <a:rPr sz="1400" b="1" spc="-20" dirty="0">
                <a:solidFill>
                  <a:srgbClr val="FFFFFF"/>
                </a:solidFill>
                <a:latin typeface="MS PGothic"/>
                <a:cs typeface="MS PGothic"/>
              </a:rPr>
              <a:t>ビリ</a:t>
            </a:r>
            <a:r>
              <a:rPr sz="1400" b="1" spc="-40" dirty="0">
                <a:solidFill>
                  <a:srgbClr val="FFFFFF"/>
                </a:solidFill>
                <a:latin typeface="MS PGothic"/>
                <a:cs typeface="MS PGothic"/>
              </a:rPr>
              <a:t>ティ</a:t>
            </a:r>
            <a:r>
              <a:rPr sz="1400" b="1" spc="-20" dirty="0">
                <a:solidFill>
                  <a:srgbClr val="FFFFFF"/>
                </a:solidFill>
                <a:latin typeface="MS PGothic"/>
                <a:cs typeface="MS PGothic"/>
              </a:rPr>
              <a:t>ゾー</a:t>
            </a:r>
            <a:r>
              <a:rPr sz="1400" b="1" dirty="0">
                <a:solidFill>
                  <a:srgbClr val="FFFFFF"/>
                </a:solidFill>
                <a:latin typeface="MS PGothic"/>
                <a:cs typeface="MS PGothic"/>
              </a:rPr>
              <a:t>ン</a:t>
            </a:r>
            <a:r>
              <a:rPr sz="1400" b="1" spc="-10" dirty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Yu Gothic"/>
                <a:cs typeface="Yu Gothic"/>
              </a:rPr>
              <a:t>B</a:t>
            </a:r>
            <a:endParaRPr sz="1400">
              <a:latin typeface="Yu Gothic"/>
              <a:cs typeface="Yu Gothic"/>
            </a:endParaRPr>
          </a:p>
          <a:p>
            <a:pPr marL="975994">
              <a:lnSpc>
                <a:spcPts val="2760"/>
              </a:lnSpc>
            </a:pPr>
            <a:r>
              <a:rPr sz="2400" spc="-25" dirty="0">
                <a:solidFill>
                  <a:srgbClr val="FFFFFF"/>
                </a:solidFill>
                <a:latin typeface="Yu Gothic"/>
                <a:cs typeface="Yu Gothic"/>
              </a:rPr>
              <a:t>EC2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86016" y="1818369"/>
            <a:ext cx="1254760" cy="830580"/>
            <a:chOff x="6886016" y="1818369"/>
            <a:chExt cx="1254760" cy="83058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908" y="2312271"/>
              <a:ext cx="324349" cy="3243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879" y="2324477"/>
              <a:ext cx="324350" cy="3243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6016" y="1818369"/>
              <a:ext cx="450651" cy="789006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236538" y="219445"/>
            <a:ext cx="647700" cy="663575"/>
          </a:xfrm>
          <a:custGeom>
            <a:avLst/>
            <a:gdLst/>
            <a:ahLst/>
            <a:cxnLst/>
            <a:rect l="l" t="t" r="r" b="b"/>
            <a:pathLst>
              <a:path w="647700" h="663575">
                <a:moveTo>
                  <a:pt x="586430" y="0"/>
                </a:moveTo>
                <a:lnTo>
                  <a:pt x="52516" y="0"/>
                </a:lnTo>
                <a:lnTo>
                  <a:pt x="33232" y="4502"/>
                </a:lnTo>
                <a:lnTo>
                  <a:pt x="16411" y="16371"/>
                </a:lnTo>
                <a:lnTo>
                  <a:pt x="4513" y="33151"/>
                </a:lnTo>
                <a:lnTo>
                  <a:pt x="0" y="52387"/>
                </a:lnTo>
                <a:lnTo>
                  <a:pt x="0" y="602456"/>
                </a:lnTo>
                <a:lnTo>
                  <a:pt x="4513" y="626740"/>
                </a:lnTo>
                <a:lnTo>
                  <a:pt x="16411" y="646112"/>
                </a:lnTo>
                <a:lnTo>
                  <a:pt x="33232" y="658936"/>
                </a:lnTo>
                <a:lnTo>
                  <a:pt x="52516" y="663575"/>
                </a:lnTo>
                <a:lnTo>
                  <a:pt x="586430" y="663575"/>
                </a:lnTo>
                <a:lnTo>
                  <a:pt x="610774" y="658936"/>
                </a:lnTo>
                <a:lnTo>
                  <a:pt x="630194" y="646112"/>
                </a:lnTo>
                <a:lnTo>
                  <a:pt x="643049" y="626740"/>
                </a:lnTo>
                <a:lnTo>
                  <a:pt x="647699" y="602456"/>
                </a:lnTo>
                <a:lnTo>
                  <a:pt x="647699" y="52387"/>
                </a:lnTo>
                <a:lnTo>
                  <a:pt x="643049" y="33151"/>
                </a:lnTo>
                <a:lnTo>
                  <a:pt x="630194" y="16371"/>
                </a:lnTo>
                <a:lnTo>
                  <a:pt x="610774" y="4502"/>
                </a:lnTo>
                <a:lnTo>
                  <a:pt x="586430" y="0"/>
                </a:lnTo>
                <a:close/>
              </a:path>
            </a:pathLst>
          </a:custGeom>
          <a:solidFill>
            <a:srgbClr val="FFA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6050" y="416613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Yu Gothic"/>
                <a:cs typeface="Yu Gothic"/>
              </a:rPr>
              <a:t>EC2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5788" y="2845859"/>
            <a:ext cx="4446905" cy="16910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solidFill>
                  <a:srgbClr val="595A5D"/>
                </a:solidFill>
                <a:latin typeface="Yu Gothic"/>
                <a:cs typeface="Yu Gothic"/>
              </a:rPr>
              <a:t>数分で起動可能な仮想サーバ</a:t>
            </a:r>
            <a:endParaRPr sz="19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375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114" dirty="0">
                <a:solidFill>
                  <a:srgbClr val="6C6D70"/>
                </a:solidFill>
                <a:latin typeface="Yu Gothic"/>
                <a:cs typeface="Yu Gothic"/>
              </a:rPr>
              <a:t>1</a:t>
            </a:r>
            <a:r>
              <a:rPr sz="1900" spc="-5" dirty="0">
                <a:solidFill>
                  <a:srgbClr val="595A5D"/>
                </a:solidFill>
                <a:latin typeface="Yu Gothic"/>
                <a:cs typeface="Yu Gothic"/>
              </a:rPr>
              <a:t>時間ごとの従量課金で利用可能</a:t>
            </a:r>
            <a:endParaRPr sz="1900">
              <a:latin typeface="Yu Gothic"/>
              <a:cs typeface="Yu Gothic"/>
            </a:endParaRPr>
          </a:p>
          <a:p>
            <a:pPr marL="354965" marR="5080" indent="-342265">
              <a:lnSpc>
                <a:spcPts val="2240"/>
              </a:lnSpc>
              <a:spcBef>
                <a:spcPts val="6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dirty="0">
                <a:solidFill>
                  <a:srgbClr val="595A5D"/>
                </a:solidFill>
                <a:latin typeface="Yu Gothic"/>
                <a:cs typeface="Yu Gothic"/>
              </a:rPr>
              <a:t>スケールアップ</a:t>
            </a:r>
            <a:r>
              <a:rPr sz="1900" spc="-80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1900" dirty="0">
                <a:solidFill>
                  <a:srgbClr val="595A5D"/>
                </a:solidFill>
                <a:latin typeface="Yu Gothic"/>
                <a:cs typeface="Yu Gothic"/>
              </a:rPr>
              <a:t>ダウン</a:t>
            </a:r>
            <a:r>
              <a:rPr sz="19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900" dirty="0">
                <a:solidFill>
                  <a:srgbClr val="595A5D"/>
                </a:solidFill>
                <a:latin typeface="Yu Gothic"/>
                <a:cs typeface="Yu Gothic"/>
              </a:rPr>
              <a:t>アウト</a:t>
            </a:r>
            <a:r>
              <a:rPr sz="1900" spc="-80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1900" spc="-25" dirty="0">
                <a:solidFill>
                  <a:srgbClr val="595A5D"/>
                </a:solidFill>
                <a:latin typeface="Yu Gothic"/>
                <a:cs typeface="Yu Gothic"/>
              </a:rPr>
              <a:t>イン</a:t>
            </a:r>
            <a:r>
              <a:rPr sz="1900" spc="-10" dirty="0">
                <a:solidFill>
                  <a:srgbClr val="595A5D"/>
                </a:solidFill>
                <a:latin typeface="Yu Gothic"/>
                <a:cs typeface="Yu Gothic"/>
              </a:rPr>
              <a:t>が即座に可能</a:t>
            </a:r>
            <a:endParaRPr sz="1900">
              <a:latin typeface="Yu Gothic"/>
              <a:cs typeface="Yu Gothic"/>
            </a:endParaRPr>
          </a:p>
          <a:p>
            <a:pPr marL="469900">
              <a:lnSpc>
                <a:spcPct val="100000"/>
              </a:lnSpc>
              <a:spcBef>
                <a:spcPts val="409"/>
              </a:spcBef>
              <a:tabLst>
                <a:tab pos="755015" algn="l"/>
              </a:tabLst>
            </a:pPr>
            <a:r>
              <a:rPr sz="1900" spc="-50" dirty="0">
                <a:solidFill>
                  <a:srgbClr val="595A5D"/>
                </a:solidFill>
                <a:latin typeface="Arial"/>
                <a:cs typeface="Arial"/>
              </a:rPr>
              <a:t>–</a:t>
            </a:r>
            <a:r>
              <a:rPr sz="1900" dirty="0">
                <a:solidFill>
                  <a:srgbClr val="595A5D"/>
                </a:solidFill>
                <a:latin typeface="Arial"/>
                <a:cs typeface="Arial"/>
              </a:rPr>
              <a:t>	</a:t>
            </a:r>
            <a:r>
              <a:rPr sz="1900" dirty="0">
                <a:solidFill>
                  <a:srgbClr val="595A5D"/>
                </a:solidFill>
                <a:latin typeface="Yu Gothic"/>
                <a:cs typeface="Yu Gothic"/>
              </a:rPr>
              <a:t>約</a:t>
            </a:r>
            <a:r>
              <a:rPr sz="1900" spc="114" dirty="0">
                <a:solidFill>
                  <a:srgbClr val="6C6D70"/>
                </a:solidFill>
                <a:latin typeface="Yu Gothic"/>
                <a:cs typeface="Yu Gothic"/>
              </a:rPr>
              <a:t>30</a:t>
            </a:r>
            <a:r>
              <a:rPr sz="1900" spc="-5" dirty="0">
                <a:solidFill>
                  <a:srgbClr val="595A5D"/>
                </a:solidFill>
                <a:latin typeface="Yu Gothic"/>
                <a:cs typeface="Yu Gothic"/>
              </a:rPr>
              <a:t>種類のサーバサイズから選択</a:t>
            </a:r>
            <a:endParaRPr sz="1900">
              <a:latin typeface="Yu Gothic"/>
              <a:cs typeface="Yu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03485" y="2852745"/>
            <a:ext cx="4387850" cy="16433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4965" marR="120650" indent="-342265">
              <a:lnSpc>
                <a:spcPts val="2200"/>
              </a:lnSpc>
              <a:spcBef>
                <a:spcPts val="24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60" dirty="0">
                <a:solidFill>
                  <a:srgbClr val="6C6D70"/>
                </a:solidFill>
                <a:latin typeface="Yu Gothic"/>
                <a:cs typeface="Yu Gothic"/>
              </a:rPr>
              <a:t>Windows, </a:t>
            </a:r>
            <a:r>
              <a:rPr sz="1900" dirty="0">
                <a:solidFill>
                  <a:srgbClr val="6C6D70"/>
                </a:solidFill>
                <a:latin typeface="Yu Gothic"/>
                <a:cs typeface="Yu Gothic"/>
              </a:rPr>
              <a:t>Linux</a:t>
            </a:r>
            <a:r>
              <a:rPr sz="1900" dirty="0">
                <a:solidFill>
                  <a:srgbClr val="595A5D"/>
                </a:solidFill>
                <a:latin typeface="Yu Gothic"/>
                <a:cs typeface="Yu Gothic"/>
              </a:rPr>
              <a:t>など</a:t>
            </a:r>
            <a:r>
              <a:rPr sz="1900" spc="-430" dirty="0">
                <a:solidFill>
                  <a:srgbClr val="6C6D70"/>
                </a:solidFill>
                <a:latin typeface="Yu Gothic"/>
                <a:cs typeface="Yu Gothic"/>
              </a:rPr>
              <a:t>x86</a:t>
            </a:r>
            <a:r>
              <a:rPr sz="1900" spc="-320" dirty="0">
                <a:solidFill>
                  <a:srgbClr val="6C6D70"/>
                </a:solidFill>
                <a:latin typeface="Yu Gothic"/>
                <a:cs typeface="Yu Gothic"/>
              </a:rPr>
              <a:t>-‐‑‒</a:t>
            </a:r>
            <a:r>
              <a:rPr sz="1900" spc="-280" dirty="0">
                <a:solidFill>
                  <a:srgbClr val="6C6D70"/>
                </a:solidFill>
                <a:latin typeface="Yu Gothic"/>
                <a:cs typeface="Yu Gothic"/>
              </a:rPr>
              <a:t>64</a:t>
            </a:r>
            <a:r>
              <a:rPr sz="1900" spc="-20" dirty="0">
                <a:solidFill>
                  <a:srgbClr val="595A5D"/>
                </a:solidFill>
                <a:latin typeface="Yu Gothic"/>
                <a:cs typeface="Yu Gothic"/>
              </a:rPr>
              <a:t>アーキ</a:t>
            </a:r>
            <a:r>
              <a:rPr sz="1900" dirty="0">
                <a:solidFill>
                  <a:srgbClr val="595A5D"/>
                </a:solidFill>
                <a:latin typeface="Yu Gothic"/>
                <a:cs typeface="Yu Gothic"/>
              </a:rPr>
              <a:t>テクチャの</a:t>
            </a:r>
            <a:r>
              <a:rPr sz="1900" dirty="0">
                <a:solidFill>
                  <a:srgbClr val="6C6D70"/>
                </a:solidFill>
                <a:latin typeface="Yu Gothic"/>
                <a:cs typeface="Yu Gothic"/>
              </a:rPr>
              <a:t>OS</a:t>
            </a:r>
            <a:r>
              <a:rPr sz="1900" spc="-15" dirty="0">
                <a:solidFill>
                  <a:srgbClr val="595A5D"/>
                </a:solidFill>
                <a:latin typeface="Yu Gothic"/>
                <a:cs typeface="Yu Gothic"/>
              </a:rPr>
              <a:t>利用可能</a:t>
            </a:r>
            <a:endParaRPr sz="19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415"/>
              </a:spcBef>
              <a:buClr>
                <a:srgbClr val="595A5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solidFill>
                  <a:srgbClr val="6C6D70"/>
                </a:solidFill>
                <a:latin typeface="Yu Gothic"/>
                <a:cs typeface="Yu Gothic"/>
              </a:rPr>
              <a:t>Windows</a:t>
            </a:r>
            <a:r>
              <a:rPr sz="1900" spc="-5" dirty="0">
                <a:solidFill>
                  <a:srgbClr val="595A5D"/>
                </a:solidFill>
                <a:latin typeface="Yu Gothic"/>
                <a:cs typeface="Yu Gothic"/>
              </a:rPr>
              <a:t>ライセンスも従量課金</a:t>
            </a:r>
            <a:endParaRPr sz="19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dirty="0">
                <a:solidFill>
                  <a:srgbClr val="6C6D70"/>
                </a:solidFill>
                <a:latin typeface="Yu Gothic"/>
                <a:cs typeface="Yu Gothic"/>
              </a:rPr>
              <a:t>OS</a:t>
            </a:r>
            <a:r>
              <a:rPr sz="1900" spc="-10" dirty="0">
                <a:solidFill>
                  <a:srgbClr val="595A5D"/>
                </a:solidFill>
                <a:latin typeface="Yu Gothic"/>
                <a:cs typeface="Yu Gothic"/>
              </a:rPr>
              <a:t>以上はお客様の自由</a:t>
            </a:r>
            <a:endParaRPr sz="19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5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solidFill>
                  <a:srgbClr val="595A5D"/>
                </a:solidFill>
                <a:latin typeface="Yu Gothic"/>
                <a:cs typeface="Yu Gothic"/>
              </a:rPr>
              <a:t>お手持ちのソフトをそのまま利用</a:t>
            </a:r>
            <a:endParaRPr sz="19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160" y="252352"/>
            <a:ext cx="658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AWS</a:t>
            </a:r>
            <a:r>
              <a:rPr spc="-5" dirty="0"/>
              <a:t>は最も汎用性の高いクラウドの一つ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820" y="977920"/>
            <a:ext cx="6266990" cy="36586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841" y="175139"/>
            <a:ext cx="8129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その他多くのソフトウェアが持ち込み(</a:t>
            </a:r>
            <a:r>
              <a:rPr spc="130" dirty="0"/>
              <a:t>BYOL)</a:t>
            </a:r>
            <a:r>
              <a:rPr spc="-25" dirty="0"/>
              <a:t>可能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163" y="740674"/>
            <a:ext cx="6310525" cy="38823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620" y="1917045"/>
            <a:ext cx="4922729" cy="26564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2154" y="852274"/>
            <a:ext cx="8422005" cy="16960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595A5D"/>
                </a:solidFill>
                <a:latin typeface="Yu Gothic"/>
                <a:cs typeface="Yu Gothic"/>
              </a:rPr>
              <a:t>マネージド</a:t>
            </a:r>
            <a:r>
              <a:rPr sz="2400" spc="-40" dirty="0">
                <a:solidFill>
                  <a:srgbClr val="6C6D70"/>
                </a:solidFill>
                <a:latin typeface="Yu Gothic"/>
                <a:cs typeface="Yu Gothic"/>
              </a:rPr>
              <a:t>RDBMS</a:t>
            </a:r>
            <a:r>
              <a:rPr sz="2400" spc="-15" dirty="0">
                <a:solidFill>
                  <a:srgbClr val="595A5D"/>
                </a:solidFill>
                <a:latin typeface="Yu Gothic"/>
                <a:cs typeface="Yu Gothic"/>
              </a:rPr>
              <a:t>サービス</a:t>
            </a:r>
            <a:endParaRPr sz="2400">
              <a:latin typeface="Yu Gothic"/>
              <a:cs typeface="Yu Gothic"/>
            </a:endParaRPr>
          </a:p>
          <a:p>
            <a:pPr marL="354965" marR="5080" indent="-342265">
              <a:lnSpc>
                <a:spcPct val="101499"/>
              </a:lnSpc>
              <a:spcBef>
                <a:spcPts val="4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595A5D"/>
                </a:solidFill>
                <a:latin typeface="Yu Gothic"/>
                <a:cs typeface="Yu Gothic"/>
              </a:rPr>
              <a:t>バックアップやフェイルオーバーに対応した</a:t>
            </a:r>
            <a:r>
              <a:rPr sz="2400" spc="-25" dirty="0">
                <a:solidFill>
                  <a:srgbClr val="6C6D70"/>
                </a:solidFill>
                <a:latin typeface="Yu Gothic"/>
                <a:cs typeface="Yu Gothic"/>
              </a:rPr>
              <a:t>DB</a:t>
            </a:r>
            <a:r>
              <a:rPr sz="2400" spc="-10" dirty="0">
                <a:solidFill>
                  <a:srgbClr val="595A5D"/>
                </a:solidFill>
                <a:latin typeface="Yu Gothic"/>
                <a:cs typeface="Yu Gothic"/>
              </a:rPr>
              <a:t>を数クリックで利用可能</a:t>
            </a:r>
            <a:endParaRPr sz="24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595A5D"/>
                </a:solidFill>
                <a:latin typeface="Yu Gothic"/>
                <a:cs typeface="Yu Gothic"/>
              </a:rPr>
              <a:t>サポート</a:t>
            </a:r>
            <a:r>
              <a:rPr sz="2400" spc="-10" dirty="0">
                <a:solidFill>
                  <a:srgbClr val="6C6D70"/>
                </a:solidFill>
                <a:latin typeface="Yu Gothic"/>
                <a:cs typeface="Yu Gothic"/>
              </a:rPr>
              <a:t>RDBMS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9915" y="168445"/>
            <a:ext cx="666750" cy="647700"/>
            <a:chOff x="249915" y="168445"/>
            <a:chExt cx="666750" cy="647700"/>
          </a:xfrm>
        </p:grpSpPr>
        <p:sp>
          <p:nvSpPr>
            <p:cNvPr id="5" name="object 5"/>
            <p:cNvSpPr/>
            <p:nvPr/>
          </p:nvSpPr>
          <p:spPr>
            <a:xfrm>
              <a:off x="654984" y="558479"/>
              <a:ext cx="260985" cy="257810"/>
            </a:xfrm>
            <a:custGeom>
              <a:avLst/>
              <a:gdLst/>
              <a:ahLst/>
              <a:cxnLst/>
              <a:rect l="l" t="t" r="r" b="b"/>
              <a:pathLst>
                <a:path w="260984" h="257809">
                  <a:moveTo>
                    <a:pt x="260784" y="0"/>
                  </a:moveTo>
                  <a:lnTo>
                    <a:pt x="249189" y="12902"/>
                  </a:lnTo>
                  <a:lnTo>
                    <a:pt x="222171" y="22564"/>
                  </a:lnTo>
                  <a:lnTo>
                    <a:pt x="182362" y="28625"/>
                  </a:lnTo>
                  <a:lnTo>
                    <a:pt x="132396" y="30725"/>
                  </a:lnTo>
                  <a:lnTo>
                    <a:pt x="80678" y="28625"/>
                  </a:lnTo>
                  <a:lnTo>
                    <a:pt x="40622" y="22564"/>
                  </a:lnTo>
                  <a:lnTo>
                    <a:pt x="13354" y="12902"/>
                  </a:lnTo>
                  <a:lnTo>
                    <a:pt x="0" y="0"/>
                  </a:lnTo>
                  <a:lnTo>
                    <a:pt x="0" y="222771"/>
                  </a:lnTo>
                  <a:lnTo>
                    <a:pt x="9966" y="236268"/>
                  </a:lnTo>
                  <a:lnTo>
                    <a:pt x="37611" y="247249"/>
                  </a:lnTo>
                  <a:lnTo>
                    <a:pt x="79549" y="254631"/>
                  </a:lnTo>
                  <a:lnTo>
                    <a:pt x="132396" y="257332"/>
                  </a:lnTo>
                  <a:lnTo>
                    <a:pt x="182926" y="254631"/>
                  </a:lnTo>
                  <a:lnTo>
                    <a:pt x="223674" y="247249"/>
                  </a:lnTo>
                  <a:lnTo>
                    <a:pt x="250880" y="236268"/>
                  </a:lnTo>
                  <a:lnTo>
                    <a:pt x="260784" y="222771"/>
                  </a:lnTo>
                  <a:lnTo>
                    <a:pt x="260784" y="0"/>
                  </a:lnTo>
                  <a:close/>
                </a:path>
              </a:pathLst>
            </a:custGeom>
            <a:solidFill>
              <a:srgbClr val="834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2295" y="506474"/>
              <a:ext cx="264795" cy="64769"/>
            </a:xfrm>
            <a:custGeom>
              <a:avLst/>
              <a:gdLst/>
              <a:ahLst/>
              <a:cxnLst/>
              <a:rect l="l" t="t" r="r" b="b"/>
              <a:pathLst>
                <a:path w="264794" h="64770">
                  <a:moveTo>
                    <a:pt x="132185" y="0"/>
                  </a:moveTo>
                  <a:lnTo>
                    <a:pt x="80732" y="2536"/>
                  </a:lnTo>
                  <a:lnTo>
                    <a:pt x="38716" y="9454"/>
                  </a:lnTo>
                  <a:lnTo>
                    <a:pt x="10387" y="19714"/>
                  </a:lnTo>
                  <a:lnTo>
                    <a:pt x="0" y="32278"/>
                  </a:lnTo>
                  <a:lnTo>
                    <a:pt x="10387" y="44843"/>
                  </a:lnTo>
                  <a:lnTo>
                    <a:pt x="38716" y="55103"/>
                  </a:lnTo>
                  <a:lnTo>
                    <a:pt x="80732" y="62021"/>
                  </a:lnTo>
                  <a:lnTo>
                    <a:pt x="132185" y="64557"/>
                  </a:lnTo>
                  <a:lnTo>
                    <a:pt x="183637" y="62021"/>
                  </a:lnTo>
                  <a:lnTo>
                    <a:pt x="225653" y="55103"/>
                  </a:lnTo>
                  <a:lnTo>
                    <a:pt x="253982" y="44843"/>
                  </a:lnTo>
                  <a:lnTo>
                    <a:pt x="264369" y="32278"/>
                  </a:lnTo>
                  <a:lnTo>
                    <a:pt x="253982" y="19714"/>
                  </a:lnTo>
                  <a:lnTo>
                    <a:pt x="225653" y="9454"/>
                  </a:lnTo>
                  <a:lnTo>
                    <a:pt x="183637" y="2536"/>
                  </a:lnTo>
                  <a:lnTo>
                    <a:pt x="132185" y="0"/>
                  </a:lnTo>
                  <a:close/>
                </a:path>
              </a:pathLst>
            </a:custGeom>
            <a:solidFill>
              <a:srgbClr val="844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9915" y="168445"/>
              <a:ext cx="608965" cy="626110"/>
            </a:xfrm>
            <a:custGeom>
              <a:avLst/>
              <a:gdLst/>
              <a:ahLst/>
              <a:cxnLst/>
              <a:rect l="l" t="t" r="r" b="b"/>
              <a:pathLst>
                <a:path w="608965" h="626110">
                  <a:moveTo>
                    <a:pt x="550945" y="0"/>
                  </a:moveTo>
                  <a:lnTo>
                    <a:pt x="49327" y="0"/>
                  </a:lnTo>
                  <a:lnTo>
                    <a:pt x="31221" y="4375"/>
                  </a:lnTo>
                  <a:lnTo>
                    <a:pt x="15420" y="16471"/>
                  </a:lnTo>
                  <a:lnTo>
                    <a:pt x="4241" y="34738"/>
                  </a:lnTo>
                  <a:lnTo>
                    <a:pt x="0" y="57630"/>
                  </a:lnTo>
                  <a:lnTo>
                    <a:pt x="0" y="568218"/>
                  </a:lnTo>
                  <a:lnTo>
                    <a:pt x="4241" y="591108"/>
                  </a:lnTo>
                  <a:lnTo>
                    <a:pt x="15420" y="609376"/>
                  </a:lnTo>
                  <a:lnTo>
                    <a:pt x="31221" y="621472"/>
                  </a:lnTo>
                  <a:lnTo>
                    <a:pt x="49327" y="625848"/>
                  </a:lnTo>
                  <a:lnTo>
                    <a:pt x="394707" y="625848"/>
                  </a:lnTo>
                  <a:lnTo>
                    <a:pt x="389951" y="619676"/>
                  </a:lnTo>
                  <a:lnTo>
                    <a:pt x="387509" y="613501"/>
                  </a:lnTo>
                  <a:lnTo>
                    <a:pt x="386609" y="607321"/>
                  </a:lnTo>
                  <a:lnTo>
                    <a:pt x="386481" y="370554"/>
                  </a:lnTo>
                  <a:lnTo>
                    <a:pt x="386481" y="362325"/>
                  </a:lnTo>
                  <a:lnTo>
                    <a:pt x="402671" y="341993"/>
                  </a:lnTo>
                  <a:lnTo>
                    <a:pt x="435819" y="329384"/>
                  </a:lnTo>
                  <a:lnTo>
                    <a:pt x="481301" y="322952"/>
                  </a:lnTo>
                  <a:lnTo>
                    <a:pt x="534493" y="321152"/>
                  </a:lnTo>
                  <a:lnTo>
                    <a:pt x="608498" y="321152"/>
                  </a:lnTo>
                  <a:lnTo>
                    <a:pt x="608498" y="57630"/>
                  </a:lnTo>
                  <a:lnTo>
                    <a:pt x="604129" y="34738"/>
                  </a:lnTo>
                  <a:lnTo>
                    <a:pt x="592050" y="16471"/>
                  </a:lnTo>
                  <a:lnTo>
                    <a:pt x="573807" y="4375"/>
                  </a:lnTo>
                  <a:lnTo>
                    <a:pt x="550945" y="0"/>
                  </a:lnTo>
                  <a:close/>
                </a:path>
              </a:pathLst>
            </a:custGeom>
            <a:solidFill>
              <a:srgbClr val="834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58" y="622141"/>
              <a:ext cx="123670" cy="13987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8537" y="310681"/>
            <a:ext cx="7139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3580" algn="l"/>
              </a:tabLst>
            </a:pPr>
            <a:r>
              <a:rPr sz="1800" b="0" spc="-25" dirty="0">
                <a:solidFill>
                  <a:srgbClr val="FFFFFF"/>
                </a:solidFill>
                <a:latin typeface="Arial"/>
                <a:cs typeface="Arial"/>
              </a:rPr>
              <a:t>RDS</a:t>
            </a:r>
            <a:r>
              <a:rPr sz="1800" b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pc="55" dirty="0"/>
              <a:t>Amazon</a:t>
            </a:r>
            <a:r>
              <a:rPr spc="130" dirty="0"/>
              <a:t> </a:t>
            </a:r>
            <a:r>
              <a:rPr spc="65" dirty="0"/>
              <a:t>RDS</a:t>
            </a:r>
            <a:r>
              <a:rPr sz="2000" spc="65" dirty="0">
                <a:solidFill>
                  <a:srgbClr val="595958"/>
                </a:solidFill>
              </a:rPr>
              <a:t>(Relational</a:t>
            </a:r>
            <a:r>
              <a:rPr sz="2000" spc="90" dirty="0">
                <a:solidFill>
                  <a:srgbClr val="595958"/>
                </a:solidFill>
              </a:rPr>
              <a:t> </a:t>
            </a:r>
            <a:r>
              <a:rPr sz="2000" spc="55" dirty="0">
                <a:solidFill>
                  <a:srgbClr val="595958"/>
                </a:solidFill>
              </a:rPr>
              <a:t>Database</a:t>
            </a:r>
            <a:r>
              <a:rPr sz="2000" spc="95" dirty="0">
                <a:solidFill>
                  <a:srgbClr val="595958"/>
                </a:solidFill>
              </a:rPr>
              <a:t> </a:t>
            </a:r>
            <a:r>
              <a:rPr sz="2000" spc="80" dirty="0">
                <a:solidFill>
                  <a:srgbClr val="595958"/>
                </a:solidFill>
              </a:rPr>
              <a:t>Service)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594" y="509088"/>
            <a:ext cx="6045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Amazon</a:t>
            </a:r>
            <a:r>
              <a:rPr spc="114" dirty="0"/>
              <a:t> </a:t>
            </a:r>
            <a:r>
              <a:rPr spc="70" dirty="0"/>
              <a:t>VPC</a:t>
            </a:r>
            <a:r>
              <a:rPr sz="2400" spc="70" dirty="0">
                <a:solidFill>
                  <a:srgbClr val="595958"/>
                </a:solidFill>
              </a:rPr>
              <a:t>(Virtual</a:t>
            </a:r>
            <a:r>
              <a:rPr sz="2400" spc="95" dirty="0">
                <a:solidFill>
                  <a:srgbClr val="595958"/>
                </a:solidFill>
              </a:rPr>
              <a:t> </a:t>
            </a:r>
            <a:r>
              <a:rPr sz="2400" spc="55" dirty="0">
                <a:solidFill>
                  <a:srgbClr val="595958"/>
                </a:solidFill>
              </a:rPr>
              <a:t>Private</a:t>
            </a:r>
            <a:r>
              <a:rPr sz="2400" spc="100" dirty="0">
                <a:solidFill>
                  <a:srgbClr val="595958"/>
                </a:solidFill>
              </a:rPr>
              <a:t> </a:t>
            </a:r>
            <a:r>
              <a:rPr sz="2400" spc="40" dirty="0">
                <a:solidFill>
                  <a:srgbClr val="595958"/>
                </a:solidFill>
              </a:rPr>
              <a:t>Cloud)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35939" y="988296"/>
            <a:ext cx="7378700" cy="8832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95A5D"/>
                </a:solidFill>
                <a:latin typeface="Yu Gothic"/>
                <a:cs typeface="Yu Gothic"/>
              </a:rPr>
              <a:t>クラウド内にプライベートネットワークを構築可能</a:t>
            </a:r>
            <a:endParaRPr sz="24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595A5D"/>
                </a:solidFill>
                <a:latin typeface="Yu Gothic"/>
                <a:cs typeface="Yu Gothic"/>
              </a:rPr>
              <a:t>企業イントラの延長</a:t>
            </a:r>
            <a:r>
              <a:rPr sz="2400" dirty="0">
                <a:solidFill>
                  <a:srgbClr val="6C6D70"/>
                </a:solidFill>
                <a:latin typeface="Yu Gothic"/>
                <a:cs typeface="Yu Gothic"/>
              </a:rPr>
              <a:t>/1</a:t>
            </a:r>
            <a:r>
              <a:rPr sz="2400" dirty="0">
                <a:solidFill>
                  <a:srgbClr val="595A5D"/>
                </a:solidFill>
                <a:latin typeface="Yu Gothic"/>
                <a:cs typeface="Yu Gothic"/>
              </a:rPr>
              <a:t>拠点として</a:t>
            </a:r>
            <a:r>
              <a:rPr sz="2400" spc="55" dirty="0">
                <a:solidFill>
                  <a:srgbClr val="6C6D70"/>
                </a:solidFill>
                <a:latin typeface="Yu Gothic"/>
                <a:cs typeface="Yu Gothic"/>
              </a:rPr>
              <a:t>AWS</a:t>
            </a:r>
            <a:r>
              <a:rPr sz="2400" spc="-20" dirty="0">
                <a:solidFill>
                  <a:srgbClr val="595A5D"/>
                </a:solidFill>
                <a:latin typeface="Yu Gothic"/>
                <a:cs typeface="Yu Gothic"/>
              </a:rPr>
              <a:t>を利用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9442" y="1904935"/>
            <a:ext cx="4902200" cy="2845435"/>
            <a:chOff x="2069442" y="1904935"/>
            <a:chExt cx="4902200" cy="2845435"/>
          </a:xfrm>
        </p:grpSpPr>
        <p:sp>
          <p:nvSpPr>
            <p:cNvPr id="5" name="object 5"/>
            <p:cNvSpPr/>
            <p:nvPr/>
          </p:nvSpPr>
          <p:spPr>
            <a:xfrm>
              <a:off x="2083729" y="1919222"/>
              <a:ext cx="4873625" cy="2816860"/>
            </a:xfrm>
            <a:custGeom>
              <a:avLst/>
              <a:gdLst/>
              <a:ahLst/>
              <a:cxnLst/>
              <a:rect l="l" t="t" r="r" b="b"/>
              <a:pathLst>
                <a:path w="4873625" h="2816860">
                  <a:moveTo>
                    <a:pt x="4637090" y="0"/>
                  </a:moveTo>
                  <a:lnTo>
                    <a:pt x="236533" y="0"/>
                  </a:lnTo>
                  <a:lnTo>
                    <a:pt x="188864" y="4805"/>
                  </a:lnTo>
                  <a:lnTo>
                    <a:pt x="144464" y="18588"/>
                  </a:lnTo>
                  <a:lnTo>
                    <a:pt x="104285" y="40396"/>
                  </a:lnTo>
                  <a:lnTo>
                    <a:pt x="69279" y="69279"/>
                  </a:lnTo>
                  <a:lnTo>
                    <a:pt x="40396" y="104285"/>
                  </a:lnTo>
                  <a:lnTo>
                    <a:pt x="18588" y="144464"/>
                  </a:lnTo>
                  <a:lnTo>
                    <a:pt x="4805" y="188864"/>
                  </a:lnTo>
                  <a:lnTo>
                    <a:pt x="0" y="236533"/>
                  </a:lnTo>
                  <a:lnTo>
                    <a:pt x="0" y="2580016"/>
                  </a:lnTo>
                  <a:lnTo>
                    <a:pt x="4805" y="2627685"/>
                  </a:lnTo>
                  <a:lnTo>
                    <a:pt x="18588" y="2672085"/>
                  </a:lnTo>
                  <a:lnTo>
                    <a:pt x="40396" y="2712264"/>
                  </a:lnTo>
                  <a:lnTo>
                    <a:pt x="69279" y="2747270"/>
                  </a:lnTo>
                  <a:lnTo>
                    <a:pt x="104285" y="2776153"/>
                  </a:lnTo>
                  <a:lnTo>
                    <a:pt x="144464" y="2797962"/>
                  </a:lnTo>
                  <a:lnTo>
                    <a:pt x="188864" y="2811744"/>
                  </a:lnTo>
                  <a:lnTo>
                    <a:pt x="236533" y="2816550"/>
                  </a:lnTo>
                  <a:lnTo>
                    <a:pt x="4637090" y="2816550"/>
                  </a:lnTo>
                  <a:lnTo>
                    <a:pt x="4684760" y="2811744"/>
                  </a:lnTo>
                  <a:lnTo>
                    <a:pt x="4729159" y="2797962"/>
                  </a:lnTo>
                  <a:lnTo>
                    <a:pt x="4769338" y="2776153"/>
                  </a:lnTo>
                  <a:lnTo>
                    <a:pt x="4804344" y="2747270"/>
                  </a:lnTo>
                  <a:lnTo>
                    <a:pt x="4833227" y="2712264"/>
                  </a:lnTo>
                  <a:lnTo>
                    <a:pt x="4855035" y="2672085"/>
                  </a:lnTo>
                  <a:lnTo>
                    <a:pt x="4868818" y="2627685"/>
                  </a:lnTo>
                  <a:lnTo>
                    <a:pt x="4873623" y="2580016"/>
                  </a:lnTo>
                  <a:lnTo>
                    <a:pt x="4873623" y="236533"/>
                  </a:lnTo>
                  <a:lnTo>
                    <a:pt x="4868818" y="188864"/>
                  </a:lnTo>
                  <a:lnTo>
                    <a:pt x="4855035" y="144464"/>
                  </a:lnTo>
                  <a:lnTo>
                    <a:pt x="4833227" y="104285"/>
                  </a:lnTo>
                  <a:lnTo>
                    <a:pt x="4804344" y="69279"/>
                  </a:lnTo>
                  <a:lnTo>
                    <a:pt x="4769338" y="40396"/>
                  </a:lnTo>
                  <a:lnTo>
                    <a:pt x="4729159" y="18588"/>
                  </a:lnTo>
                  <a:lnTo>
                    <a:pt x="4684760" y="4805"/>
                  </a:lnTo>
                  <a:lnTo>
                    <a:pt x="4637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3729" y="1919222"/>
              <a:ext cx="4873625" cy="2816860"/>
            </a:xfrm>
            <a:custGeom>
              <a:avLst/>
              <a:gdLst/>
              <a:ahLst/>
              <a:cxnLst/>
              <a:rect l="l" t="t" r="r" b="b"/>
              <a:pathLst>
                <a:path w="4873625" h="2816860">
                  <a:moveTo>
                    <a:pt x="0" y="236533"/>
                  </a:moveTo>
                  <a:lnTo>
                    <a:pt x="4805" y="188864"/>
                  </a:lnTo>
                  <a:lnTo>
                    <a:pt x="18588" y="144464"/>
                  </a:lnTo>
                  <a:lnTo>
                    <a:pt x="40396" y="104285"/>
                  </a:lnTo>
                  <a:lnTo>
                    <a:pt x="69279" y="69279"/>
                  </a:lnTo>
                  <a:lnTo>
                    <a:pt x="104285" y="40396"/>
                  </a:lnTo>
                  <a:lnTo>
                    <a:pt x="144464" y="18588"/>
                  </a:lnTo>
                  <a:lnTo>
                    <a:pt x="188864" y="4805"/>
                  </a:lnTo>
                  <a:lnTo>
                    <a:pt x="236533" y="0"/>
                  </a:lnTo>
                  <a:lnTo>
                    <a:pt x="4637089" y="0"/>
                  </a:lnTo>
                  <a:lnTo>
                    <a:pt x="4684759" y="4805"/>
                  </a:lnTo>
                  <a:lnTo>
                    <a:pt x="4729159" y="18588"/>
                  </a:lnTo>
                  <a:lnTo>
                    <a:pt x="4769337" y="40396"/>
                  </a:lnTo>
                  <a:lnTo>
                    <a:pt x="4804344" y="69279"/>
                  </a:lnTo>
                  <a:lnTo>
                    <a:pt x="4833226" y="104285"/>
                  </a:lnTo>
                  <a:lnTo>
                    <a:pt x="4855034" y="144464"/>
                  </a:lnTo>
                  <a:lnTo>
                    <a:pt x="4868817" y="188864"/>
                  </a:lnTo>
                  <a:lnTo>
                    <a:pt x="4873622" y="236533"/>
                  </a:lnTo>
                  <a:lnTo>
                    <a:pt x="4873622" y="2580016"/>
                  </a:lnTo>
                  <a:lnTo>
                    <a:pt x="4868817" y="2627685"/>
                  </a:lnTo>
                  <a:lnTo>
                    <a:pt x="4855034" y="2672085"/>
                  </a:lnTo>
                  <a:lnTo>
                    <a:pt x="4833226" y="2712264"/>
                  </a:lnTo>
                  <a:lnTo>
                    <a:pt x="4804344" y="2747270"/>
                  </a:lnTo>
                  <a:lnTo>
                    <a:pt x="4769337" y="2776153"/>
                  </a:lnTo>
                  <a:lnTo>
                    <a:pt x="4729159" y="2797962"/>
                  </a:lnTo>
                  <a:lnTo>
                    <a:pt x="4684759" y="2811744"/>
                  </a:lnTo>
                  <a:lnTo>
                    <a:pt x="4637089" y="2816550"/>
                  </a:lnTo>
                  <a:lnTo>
                    <a:pt x="236533" y="2816550"/>
                  </a:lnTo>
                  <a:lnTo>
                    <a:pt x="188864" y="2811744"/>
                  </a:lnTo>
                  <a:lnTo>
                    <a:pt x="144464" y="2797962"/>
                  </a:lnTo>
                  <a:lnTo>
                    <a:pt x="104285" y="2776153"/>
                  </a:lnTo>
                  <a:lnTo>
                    <a:pt x="69279" y="2747270"/>
                  </a:lnTo>
                  <a:lnTo>
                    <a:pt x="40396" y="2712264"/>
                  </a:lnTo>
                  <a:lnTo>
                    <a:pt x="18588" y="2672085"/>
                  </a:lnTo>
                  <a:lnTo>
                    <a:pt x="4805" y="2627685"/>
                  </a:lnTo>
                  <a:lnTo>
                    <a:pt x="0" y="2580016"/>
                  </a:lnTo>
                  <a:lnTo>
                    <a:pt x="0" y="236533"/>
                  </a:lnTo>
                  <a:close/>
                </a:path>
              </a:pathLst>
            </a:custGeom>
            <a:ln w="28574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08524" y="2020502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icrosoft YaHei"/>
                <a:cs typeface="Microsoft YaHei"/>
              </a:rPr>
              <a:t>リージョン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8283" y="1957738"/>
            <a:ext cx="6369685" cy="2705735"/>
            <a:chOff x="218283" y="1957738"/>
            <a:chExt cx="6369685" cy="27057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5094" y="2381597"/>
              <a:ext cx="4272741" cy="2281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2652" y="2419908"/>
              <a:ext cx="4157661" cy="21653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72652" y="2419908"/>
              <a:ext cx="4157979" cy="2165350"/>
            </a:xfrm>
            <a:custGeom>
              <a:avLst/>
              <a:gdLst/>
              <a:ahLst/>
              <a:cxnLst/>
              <a:rect l="l" t="t" r="r" b="b"/>
              <a:pathLst>
                <a:path w="4157979" h="2165350">
                  <a:moveTo>
                    <a:pt x="0" y="360898"/>
                  </a:moveTo>
                  <a:lnTo>
                    <a:pt x="3294" y="311926"/>
                  </a:lnTo>
                  <a:lnTo>
                    <a:pt x="12891" y="264957"/>
                  </a:lnTo>
                  <a:lnTo>
                    <a:pt x="28361" y="220420"/>
                  </a:lnTo>
                  <a:lnTo>
                    <a:pt x="49273" y="178746"/>
                  </a:lnTo>
                  <a:lnTo>
                    <a:pt x="75197" y="140364"/>
                  </a:lnTo>
                  <a:lnTo>
                    <a:pt x="105704" y="105704"/>
                  </a:lnTo>
                  <a:lnTo>
                    <a:pt x="140364" y="75197"/>
                  </a:lnTo>
                  <a:lnTo>
                    <a:pt x="178746" y="49273"/>
                  </a:lnTo>
                  <a:lnTo>
                    <a:pt x="220420" y="28361"/>
                  </a:lnTo>
                  <a:lnTo>
                    <a:pt x="264957" y="12891"/>
                  </a:lnTo>
                  <a:lnTo>
                    <a:pt x="311926" y="3294"/>
                  </a:lnTo>
                  <a:lnTo>
                    <a:pt x="360898" y="0"/>
                  </a:lnTo>
                  <a:lnTo>
                    <a:pt x="3796761" y="0"/>
                  </a:lnTo>
                  <a:lnTo>
                    <a:pt x="3845733" y="3294"/>
                  </a:lnTo>
                  <a:lnTo>
                    <a:pt x="3892703" y="12891"/>
                  </a:lnTo>
                  <a:lnTo>
                    <a:pt x="3937240" y="28361"/>
                  </a:lnTo>
                  <a:lnTo>
                    <a:pt x="3978914" y="49273"/>
                  </a:lnTo>
                  <a:lnTo>
                    <a:pt x="4017296" y="75197"/>
                  </a:lnTo>
                  <a:lnTo>
                    <a:pt x="4051956" y="105704"/>
                  </a:lnTo>
                  <a:lnTo>
                    <a:pt x="4082463" y="140364"/>
                  </a:lnTo>
                  <a:lnTo>
                    <a:pt x="4108387" y="178746"/>
                  </a:lnTo>
                  <a:lnTo>
                    <a:pt x="4129299" y="220420"/>
                  </a:lnTo>
                  <a:lnTo>
                    <a:pt x="4144769" y="264957"/>
                  </a:lnTo>
                  <a:lnTo>
                    <a:pt x="4154366" y="311926"/>
                  </a:lnTo>
                  <a:lnTo>
                    <a:pt x="4157660" y="360898"/>
                  </a:lnTo>
                  <a:lnTo>
                    <a:pt x="4157660" y="1804450"/>
                  </a:lnTo>
                  <a:lnTo>
                    <a:pt x="4154366" y="1853422"/>
                  </a:lnTo>
                  <a:lnTo>
                    <a:pt x="4144769" y="1900391"/>
                  </a:lnTo>
                  <a:lnTo>
                    <a:pt x="4129299" y="1944928"/>
                  </a:lnTo>
                  <a:lnTo>
                    <a:pt x="4108387" y="1986603"/>
                  </a:lnTo>
                  <a:lnTo>
                    <a:pt x="4082463" y="2024985"/>
                  </a:lnTo>
                  <a:lnTo>
                    <a:pt x="4051956" y="2059644"/>
                  </a:lnTo>
                  <a:lnTo>
                    <a:pt x="4017296" y="2090151"/>
                  </a:lnTo>
                  <a:lnTo>
                    <a:pt x="3978914" y="2116076"/>
                  </a:lnTo>
                  <a:lnTo>
                    <a:pt x="3937240" y="2136988"/>
                  </a:lnTo>
                  <a:lnTo>
                    <a:pt x="3892703" y="2152457"/>
                  </a:lnTo>
                  <a:lnTo>
                    <a:pt x="3845733" y="2162054"/>
                  </a:lnTo>
                  <a:lnTo>
                    <a:pt x="3796761" y="2165349"/>
                  </a:lnTo>
                  <a:lnTo>
                    <a:pt x="360898" y="2165349"/>
                  </a:lnTo>
                  <a:lnTo>
                    <a:pt x="311926" y="2162054"/>
                  </a:lnTo>
                  <a:lnTo>
                    <a:pt x="264957" y="2152457"/>
                  </a:lnTo>
                  <a:lnTo>
                    <a:pt x="220420" y="2136988"/>
                  </a:lnTo>
                  <a:lnTo>
                    <a:pt x="178746" y="2116076"/>
                  </a:lnTo>
                  <a:lnTo>
                    <a:pt x="140364" y="2090151"/>
                  </a:lnTo>
                  <a:lnTo>
                    <a:pt x="105704" y="2059644"/>
                  </a:lnTo>
                  <a:lnTo>
                    <a:pt x="75197" y="2024985"/>
                  </a:lnTo>
                  <a:lnTo>
                    <a:pt x="49273" y="1986603"/>
                  </a:lnTo>
                  <a:lnTo>
                    <a:pt x="28361" y="1944928"/>
                  </a:lnTo>
                  <a:lnTo>
                    <a:pt x="12891" y="1900391"/>
                  </a:lnTo>
                  <a:lnTo>
                    <a:pt x="3294" y="1853422"/>
                  </a:lnTo>
                  <a:lnTo>
                    <a:pt x="0" y="1804450"/>
                  </a:lnTo>
                  <a:lnTo>
                    <a:pt x="0" y="360898"/>
                  </a:lnTo>
                  <a:close/>
                </a:path>
              </a:pathLst>
            </a:custGeom>
            <a:ln w="25399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2542" y="3564496"/>
              <a:ext cx="411162" cy="6207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0077" y="3564496"/>
              <a:ext cx="411161" cy="6207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8756" y="2809701"/>
              <a:ext cx="1841268" cy="15544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67913" y="2839008"/>
              <a:ext cx="1741805" cy="1456055"/>
            </a:xfrm>
            <a:custGeom>
              <a:avLst/>
              <a:gdLst/>
              <a:ahLst/>
              <a:cxnLst/>
              <a:rect l="l" t="t" r="r" b="b"/>
              <a:pathLst>
                <a:path w="1741804" h="1456054">
                  <a:moveTo>
                    <a:pt x="0" y="242627"/>
                  </a:moveTo>
                  <a:lnTo>
                    <a:pt x="4929" y="193729"/>
                  </a:lnTo>
                  <a:lnTo>
                    <a:pt x="19066" y="148186"/>
                  </a:lnTo>
                  <a:lnTo>
                    <a:pt x="41437" y="106972"/>
                  </a:lnTo>
                  <a:lnTo>
                    <a:pt x="71064" y="71064"/>
                  </a:lnTo>
                  <a:lnTo>
                    <a:pt x="106972" y="41437"/>
                  </a:lnTo>
                  <a:lnTo>
                    <a:pt x="148186" y="19066"/>
                  </a:lnTo>
                  <a:lnTo>
                    <a:pt x="193730" y="4929"/>
                  </a:lnTo>
                  <a:lnTo>
                    <a:pt x="242628" y="0"/>
                  </a:lnTo>
                  <a:lnTo>
                    <a:pt x="1498859" y="0"/>
                  </a:lnTo>
                  <a:lnTo>
                    <a:pt x="1547757" y="4929"/>
                  </a:lnTo>
                  <a:lnTo>
                    <a:pt x="1593301" y="19066"/>
                  </a:lnTo>
                  <a:lnTo>
                    <a:pt x="1634515" y="41437"/>
                  </a:lnTo>
                  <a:lnTo>
                    <a:pt x="1670423" y="71064"/>
                  </a:lnTo>
                  <a:lnTo>
                    <a:pt x="1700050" y="106972"/>
                  </a:lnTo>
                  <a:lnTo>
                    <a:pt x="1722420" y="148186"/>
                  </a:lnTo>
                  <a:lnTo>
                    <a:pt x="1736558" y="193729"/>
                  </a:lnTo>
                  <a:lnTo>
                    <a:pt x="1741487" y="242627"/>
                  </a:lnTo>
                  <a:lnTo>
                    <a:pt x="1741487" y="1213109"/>
                  </a:lnTo>
                  <a:lnTo>
                    <a:pt x="1736558" y="1262007"/>
                  </a:lnTo>
                  <a:lnTo>
                    <a:pt x="1722420" y="1307551"/>
                  </a:lnTo>
                  <a:lnTo>
                    <a:pt x="1700050" y="1348765"/>
                  </a:lnTo>
                  <a:lnTo>
                    <a:pt x="1670423" y="1384673"/>
                  </a:lnTo>
                  <a:lnTo>
                    <a:pt x="1634515" y="1414300"/>
                  </a:lnTo>
                  <a:lnTo>
                    <a:pt x="1593301" y="1436670"/>
                  </a:lnTo>
                  <a:lnTo>
                    <a:pt x="1547757" y="1450808"/>
                  </a:lnTo>
                  <a:lnTo>
                    <a:pt x="1498859" y="1455737"/>
                  </a:lnTo>
                  <a:lnTo>
                    <a:pt x="242628" y="1455737"/>
                  </a:lnTo>
                  <a:lnTo>
                    <a:pt x="193730" y="1450808"/>
                  </a:lnTo>
                  <a:lnTo>
                    <a:pt x="148186" y="1436670"/>
                  </a:lnTo>
                  <a:lnTo>
                    <a:pt x="106972" y="1414300"/>
                  </a:lnTo>
                  <a:lnTo>
                    <a:pt x="71064" y="1384673"/>
                  </a:lnTo>
                  <a:lnTo>
                    <a:pt x="41437" y="1348765"/>
                  </a:lnTo>
                  <a:lnTo>
                    <a:pt x="19066" y="1307551"/>
                  </a:lnTo>
                  <a:lnTo>
                    <a:pt x="4929" y="1262007"/>
                  </a:lnTo>
                  <a:lnTo>
                    <a:pt x="0" y="1213109"/>
                  </a:lnTo>
                  <a:lnTo>
                    <a:pt x="0" y="242627"/>
                  </a:lnTo>
                  <a:close/>
                </a:path>
              </a:pathLst>
            </a:custGeom>
            <a:ln w="9524">
              <a:solidFill>
                <a:srgbClr val="FDDA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2246" y="2809701"/>
              <a:ext cx="1841268" cy="15544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22129" y="2839008"/>
              <a:ext cx="1741805" cy="1456055"/>
            </a:xfrm>
            <a:custGeom>
              <a:avLst/>
              <a:gdLst/>
              <a:ahLst/>
              <a:cxnLst/>
              <a:rect l="l" t="t" r="r" b="b"/>
              <a:pathLst>
                <a:path w="1741804" h="1456054">
                  <a:moveTo>
                    <a:pt x="0" y="242627"/>
                  </a:moveTo>
                  <a:lnTo>
                    <a:pt x="4929" y="193729"/>
                  </a:lnTo>
                  <a:lnTo>
                    <a:pt x="19066" y="148186"/>
                  </a:lnTo>
                  <a:lnTo>
                    <a:pt x="41437" y="106972"/>
                  </a:lnTo>
                  <a:lnTo>
                    <a:pt x="71064" y="71064"/>
                  </a:lnTo>
                  <a:lnTo>
                    <a:pt x="106972" y="41437"/>
                  </a:lnTo>
                  <a:lnTo>
                    <a:pt x="148186" y="19066"/>
                  </a:lnTo>
                  <a:lnTo>
                    <a:pt x="193729" y="4929"/>
                  </a:lnTo>
                  <a:lnTo>
                    <a:pt x="242627" y="0"/>
                  </a:lnTo>
                  <a:lnTo>
                    <a:pt x="1498858" y="0"/>
                  </a:lnTo>
                  <a:lnTo>
                    <a:pt x="1547756" y="4929"/>
                  </a:lnTo>
                  <a:lnTo>
                    <a:pt x="1593300" y="19066"/>
                  </a:lnTo>
                  <a:lnTo>
                    <a:pt x="1634514" y="41437"/>
                  </a:lnTo>
                  <a:lnTo>
                    <a:pt x="1670422" y="71064"/>
                  </a:lnTo>
                  <a:lnTo>
                    <a:pt x="1700049" y="106972"/>
                  </a:lnTo>
                  <a:lnTo>
                    <a:pt x="1722419" y="148186"/>
                  </a:lnTo>
                  <a:lnTo>
                    <a:pt x="1736557" y="193729"/>
                  </a:lnTo>
                  <a:lnTo>
                    <a:pt x="1741486" y="242627"/>
                  </a:lnTo>
                  <a:lnTo>
                    <a:pt x="1741486" y="1213109"/>
                  </a:lnTo>
                  <a:lnTo>
                    <a:pt x="1736557" y="1262007"/>
                  </a:lnTo>
                  <a:lnTo>
                    <a:pt x="1722419" y="1307551"/>
                  </a:lnTo>
                  <a:lnTo>
                    <a:pt x="1700049" y="1348765"/>
                  </a:lnTo>
                  <a:lnTo>
                    <a:pt x="1670422" y="1384673"/>
                  </a:lnTo>
                  <a:lnTo>
                    <a:pt x="1634514" y="1414300"/>
                  </a:lnTo>
                  <a:lnTo>
                    <a:pt x="1593300" y="1436670"/>
                  </a:lnTo>
                  <a:lnTo>
                    <a:pt x="1547756" y="1450808"/>
                  </a:lnTo>
                  <a:lnTo>
                    <a:pt x="1498858" y="1455737"/>
                  </a:lnTo>
                  <a:lnTo>
                    <a:pt x="242627" y="1455737"/>
                  </a:lnTo>
                  <a:lnTo>
                    <a:pt x="193729" y="1450808"/>
                  </a:lnTo>
                  <a:lnTo>
                    <a:pt x="148186" y="1436670"/>
                  </a:lnTo>
                  <a:lnTo>
                    <a:pt x="106972" y="1414300"/>
                  </a:lnTo>
                  <a:lnTo>
                    <a:pt x="71064" y="1384673"/>
                  </a:lnTo>
                  <a:lnTo>
                    <a:pt x="41437" y="1348765"/>
                  </a:lnTo>
                  <a:lnTo>
                    <a:pt x="19066" y="1307551"/>
                  </a:lnTo>
                  <a:lnTo>
                    <a:pt x="4929" y="1262007"/>
                  </a:lnTo>
                  <a:lnTo>
                    <a:pt x="0" y="1213109"/>
                  </a:lnTo>
                  <a:lnTo>
                    <a:pt x="0" y="242627"/>
                  </a:lnTo>
                  <a:close/>
                </a:path>
              </a:pathLst>
            </a:custGeom>
            <a:ln w="9524">
              <a:solidFill>
                <a:srgbClr val="FDDA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7901" y="3535921"/>
              <a:ext cx="411161" cy="6207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1467" y="3535921"/>
              <a:ext cx="411162" cy="6207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756" y="3025832"/>
              <a:ext cx="1413163" cy="15544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15" y="3055988"/>
              <a:ext cx="1312862" cy="14540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1915" y="3055988"/>
              <a:ext cx="1313180" cy="1454150"/>
            </a:xfrm>
            <a:custGeom>
              <a:avLst/>
              <a:gdLst/>
              <a:ahLst/>
              <a:cxnLst/>
              <a:rect l="l" t="t" r="r" b="b"/>
              <a:pathLst>
                <a:path w="1313180" h="1454150">
                  <a:moveTo>
                    <a:pt x="0" y="218814"/>
                  </a:moveTo>
                  <a:lnTo>
                    <a:pt x="5779" y="168642"/>
                  </a:lnTo>
                  <a:lnTo>
                    <a:pt x="22240" y="122585"/>
                  </a:lnTo>
                  <a:lnTo>
                    <a:pt x="48071" y="81957"/>
                  </a:lnTo>
                  <a:lnTo>
                    <a:pt x="81957" y="48071"/>
                  </a:lnTo>
                  <a:lnTo>
                    <a:pt x="122585" y="22240"/>
                  </a:lnTo>
                  <a:lnTo>
                    <a:pt x="168642" y="5779"/>
                  </a:lnTo>
                  <a:lnTo>
                    <a:pt x="218814" y="0"/>
                  </a:lnTo>
                  <a:lnTo>
                    <a:pt x="1094047" y="0"/>
                  </a:lnTo>
                  <a:lnTo>
                    <a:pt x="1144219" y="5779"/>
                  </a:lnTo>
                  <a:lnTo>
                    <a:pt x="1190276" y="22240"/>
                  </a:lnTo>
                  <a:lnTo>
                    <a:pt x="1230905" y="48071"/>
                  </a:lnTo>
                  <a:lnTo>
                    <a:pt x="1264791" y="81957"/>
                  </a:lnTo>
                  <a:lnTo>
                    <a:pt x="1290622" y="122585"/>
                  </a:lnTo>
                  <a:lnTo>
                    <a:pt x="1307083" y="168642"/>
                  </a:lnTo>
                  <a:lnTo>
                    <a:pt x="1312862" y="218814"/>
                  </a:lnTo>
                  <a:lnTo>
                    <a:pt x="1312862" y="1235221"/>
                  </a:lnTo>
                  <a:lnTo>
                    <a:pt x="1307083" y="1285393"/>
                  </a:lnTo>
                  <a:lnTo>
                    <a:pt x="1290622" y="1331450"/>
                  </a:lnTo>
                  <a:lnTo>
                    <a:pt x="1264791" y="1372079"/>
                  </a:lnTo>
                  <a:lnTo>
                    <a:pt x="1230905" y="1405965"/>
                  </a:lnTo>
                  <a:lnTo>
                    <a:pt x="1190276" y="1431795"/>
                  </a:lnTo>
                  <a:lnTo>
                    <a:pt x="1144219" y="1448257"/>
                  </a:lnTo>
                  <a:lnTo>
                    <a:pt x="1094047" y="1454036"/>
                  </a:lnTo>
                  <a:lnTo>
                    <a:pt x="218814" y="1454036"/>
                  </a:lnTo>
                  <a:lnTo>
                    <a:pt x="168642" y="1448257"/>
                  </a:lnTo>
                  <a:lnTo>
                    <a:pt x="122585" y="1431795"/>
                  </a:lnTo>
                  <a:lnTo>
                    <a:pt x="81957" y="1405965"/>
                  </a:lnTo>
                  <a:lnTo>
                    <a:pt x="48071" y="1372079"/>
                  </a:lnTo>
                  <a:lnTo>
                    <a:pt x="22240" y="1331450"/>
                  </a:lnTo>
                  <a:lnTo>
                    <a:pt x="5779" y="1285393"/>
                  </a:lnTo>
                  <a:lnTo>
                    <a:pt x="0" y="1235221"/>
                  </a:lnTo>
                  <a:lnTo>
                    <a:pt x="0" y="218814"/>
                  </a:lnTo>
                  <a:close/>
                </a:path>
              </a:pathLst>
            </a:custGeom>
            <a:ln w="9524">
              <a:solidFill>
                <a:srgbClr val="FDDA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91" y="3457359"/>
              <a:ext cx="411162" cy="6222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276" y="3586300"/>
              <a:ext cx="411161" cy="62071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4356" y="4019203"/>
              <a:ext cx="947650" cy="1288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50339" y="4060874"/>
              <a:ext cx="854075" cy="0"/>
            </a:xfrm>
            <a:custGeom>
              <a:avLst/>
              <a:gdLst/>
              <a:ahLst/>
              <a:cxnLst/>
              <a:rect l="l" t="t" r="r" b="b"/>
              <a:pathLst>
                <a:path w="854075">
                  <a:moveTo>
                    <a:pt x="0" y="0"/>
                  </a:moveTo>
                  <a:lnTo>
                    <a:pt x="854074" y="0"/>
                  </a:lnTo>
                </a:path>
              </a:pathLst>
            </a:custGeom>
            <a:ln w="38099">
              <a:solidFill>
                <a:srgbClr val="A9AA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7686" y="3902825"/>
              <a:ext cx="340821" cy="3532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9790" y="3933236"/>
              <a:ext cx="238126" cy="2508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29790" y="3933236"/>
              <a:ext cx="238125" cy="250825"/>
            </a:xfrm>
            <a:custGeom>
              <a:avLst/>
              <a:gdLst/>
              <a:ahLst/>
              <a:cxnLst/>
              <a:rect l="l" t="t" r="r" b="b"/>
              <a:pathLst>
                <a:path w="238125" h="250825">
                  <a:moveTo>
                    <a:pt x="0" y="125413"/>
                  </a:moveTo>
                  <a:lnTo>
                    <a:pt x="9356" y="76596"/>
                  </a:lnTo>
                  <a:lnTo>
                    <a:pt x="34872" y="36732"/>
                  </a:lnTo>
                  <a:lnTo>
                    <a:pt x="72718" y="9855"/>
                  </a:lnTo>
                  <a:lnTo>
                    <a:pt x="119062" y="0"/>
                  </a:lnTo>
                  <a:lnTo>
                    <a:pt x="165407" y="9855"/>
                  </a:lnTo>
                  <a:lnTo>
                    <a:pt x="203253" y="36732"/>
                  </a:lnTo>
                  <a:lnTo>
                    <a:pt x="228769" y="76596"/>
                  </a:lnTo>
                  <a:lnTo>
                    <a:pt x="238125" y="125413"/>
                  </a:lnTo>
                  <a:lnTo>
                    <a:pt x="228769" y="174229"/>
                  </a:lnTo>
                  <a:lnTo>
                    <a:pt x="203253" y="214093"/>
                  </a:lnTo>
                  <a:lnTo>
                    <a:pt x="165407" y="240970"/>
                  </a:lnTo>
                  <a:lnTo>
                    <a:pt x="119062" y="250825"/>
                  </a:lnTo>
                  <a:lnTo>
                    <a:pt x="72718" y="240970"/>
                  </a:lnTo>
                  <a:lnTo>
                    <a:pt x="34872" y="214093"/>
                  </a:lnTo>
                  <a:lnTo>
                    <a:pt x="9356" y="174229"/>
                  </a:lnTo>
                  <a:lnTo>
                    <a:pt x="0" y="125413"/>
                  </a:lnTo>
                  <a:close/>
                </a:path>
              </a:pathLst>
            </a:custGeom>
            <a:ln w="9524">
              <a:solidFill>
                <a:srgbClr val="A6A7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5632" y="3890356"/>
              <a:ext cx="336665" cy="3491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714" y="3919588"/>
              <a:ext cx="238126" cy="2508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75714" y="3919588"/>
              <a:ext cx="238125" cy="250825"/>
            </a:xfrm>
            <a:custGeom>
              <a:avLst/>
              <a:gdLst/>
              <a:ahLst/>
              <a:cxnLst/>
              <a:rect l="l" t="t" r="r" b="b"/>
              <a:pathLst>
                <a:path w="238125" h="250825">
                  <a:moveTo>
                    <a:pt x="0" y="125412"/>
                  </a:moveTo>
                  <a:lnTo>
                    <a:pt x="9356" y="76596"/>
                  </a:lnTo>
                  <a:lnTo>
                    <a:pt x="34872" y="36732"/>
                  </a:lnTo>
                  <a:lnTo>
                    <a:pt x="72718" y="9855"/>
                  </a:lnTo>
                  <a:lnTo>
                    <a:pt x="119062" y="0"/>
                  </a:lnTo>
                  <a:lnTo>
                    <a:pt x="165407" y="9855"/>
                  </a:lnTo>
                  <a:lnTo>
                    <a:pt x="203253" y="36732"/>
                  </a:lnTo>
                  <a:lnTo>
                    <a:pt x="228769" y="76596"/>
                  </a:lnTo>
                  <a:lnTo>
                    <a:pt x="238125" y="125412"/>
                  </a:lnTo>
                  <a:lnTo>
                    <a:pt x="228769" y="174229"/>
                  </a:lnTo>
                  <a:lnTo>
                    <a:pt x="203253" y="214093"/>
                  </a:lnTo>
                  <a:lnTo>
                    <a:pt x="165407" y="240970"/>
                  </a:lnTo>
                  <a:lnTo>
                    <a:pt x="119062" y="250825"/>
                  </a:lnTo>
                  <a:lnTo>
                    <a:pt x="72718" y="240970"/>
                  </a:lnTo>
                  <a:lnTo>
                    <a:pt x="34872" y="214093"/>
                  </a:lnTo>
                  <a:lnTo>
                    <a:pt x="9356" y="174229"/>
                  </a:lnTo>
                  <a:lnTo>
                    <a:pt x="0" y="125412"/>
                  </a:lnTo>
                  <a:close/>
                </a:path>
              </a:pathLst>
            </a:custGeom>
            <a:ln w="9524">
              <a:solidFill>
                <a:srgbClr val="A6A7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283" y="1957738"/>
              <a:ext cx="1104899" cy="9906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47961" y="3089003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Microsoft YaHei"/>
                <a:cs typeface="Microsoft YaHei"/>
              </a:rPr>
              <a:t>イントラ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46646" y="2364976"/>
            <a:ext cx="1170305" cy="96011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spc="-25" dirty="0">
                <a:latin typeface="Microsoft YaHei"/>
                <a:cs typeface="Microsoft YaHei"/>
              </a:rPr>
              <a:t>VPC</a:t>
            </a:r>
            <a:endParaRPr sz="1800">
              <a:latin typeface="Microsoft YaHei"/>
              <a:cs typeface="Microsoft YaHei"/>
            </a:endParaRPr>
          </a:p>
          <a:p>
            <a:pPr marL="267970" marR="5080" indent="-177800">
              <a:lnSpc>
                <a:spcPts val="1600"/>
              </a:lnSpc>
              <a:spcBef>
                <a:spcPts val="960"/>
              </a:spcBef>
            </a:pPr>
            <a:r>
              <a:rPr sz="1400" b="1" spc="-10" dirty="0">
                <a:latin typeface="Microsoft YaHei"/>
                <a:cs typeface="Microsoft YaHei"/>
              </a:rPr>
              <a:t>プライベートサブネット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59621" y="2900601"/>
            <a:ext cx="109220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0500" marR="5080" indent="-177800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latin typeface="Microsoft YaHei"/>
                <a:cs typeface="Microsoft YaHei"/>
              </a:rPr>
              <a:t>パブリック</a:t>
            </a:r>
            <a:r>
              <a:rPr sz="1400" b="1" spc="-50" dirty="0">
                <a:latin typeface="Microsoft YaHei"/>
                <a:cs typeface="Microsoft YaHei"/>
              </a:rPr>
              <a:t> </a:t>
            </a:r>
            <a:r>
              <a:rPr sz="1400" b="1" spc="-10" dirty="0">
                <a:latin typeface="Microsoft YaHei"/>
                <a:cs typeface="Microsoft YaHei"/>
              </a:rPr>
              <a:t>サブネット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999316" y="2269375"/>
            <a:ext cx="1845945" cy="2398395"/>
            <a:chOff x="6999316" y="2269375"/>
            <a:chExt cx="1845945" cy="2398395"/>
          </a:xfrm>
        </p:grpSpPr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9316" y="2269375"/>
              <a:ext cx="1845425" cy="239822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051135" y="2297088"/>
              <a:ext cx="1744345" cy="2296795"/>
            </a:xfrm>
            <a:custGeom>
              <a:avLst/>
              <a:gdLst/>
              <a:ahLst/>
              <a:cxnLst/>
              <a:rect l="l" t="t" r="r" b="b"/>
              <a:pathLst>
                <a:path w="1744345" h="2296795">
                  <a:moveTo>
                    <a:pt x="1354055" y="0"/>
                  </a:moveTo>
                  <a:lnTo>
                    <a:pt x="1288390" y="19870"/>
                  </a:lnTo>
                  <a:lnTo>
                    <a:pt x="1257619" y="44762"/>
                  </a:lnTo>
                  <a:lnTo>
                    <a:pt x="1229263" y="79473"/>
                  </a:lnTo>
                  <a:lnTo>
                    <a:pt x="1204100" y="123886"/>
                  </a:lnTo>
                  <a:lnTo>
                    <a:pt x="1191014" y="96473"/>
                  </a:lnTo>
                  <a:lnTo>
                    <a:pt x="1160175" y="50673"/>
                  </a:lnTo>
                  <a:lnTo>
                    <a:pt x="1109395" y="10054"/>
                  </a:lnTo>
                  <a:lnTo>
                    <a:pt x="1075262" y="54"/>
                  </a:lnTo>
                  <a:lnTo>
                    <a:pt x="1041273" y="2165"/>
                  </a:lnTo>
                  <a:lnTo>
                    <a:pt x="977526" y="40441"/>
                  </a:lnTo>
                  <a:lnTo>
                    <a:pt x="949667" y="75467"/>
                  </a:lnTo>
                  <a:lnTo>
                    <a:pt x="925748" y="120325"/>
                  </a:lnTo>
                  <a:lnTo>
                    <a:pt x="906719" y="174445"/>
                  </a:lnTo>
                  <a:lnTo>
                    <a:pt x="895249" y="155578"/>
                  </a:lnTo>
                  <a:lnTo>
                    <a:pt x="870220" y="122591"/>
                  </a:lnTo>
                  <a:lnTo>
                    <a:pt x="824642" y="83674"/>
                  </a:lnTo>
                  <a:lnTo>
                    <a:pt x="758250" y="63406"/>
                  </a:lnTo>
                  <a:lnTo>
                    <a:pt x="725171" y="67405"/>
                  </a:lnTo>
                  <a:lnTo>
                    <a:pt x="662240" y="102023"/>
                  </a:lnTo>
                  <a:lnTo>
                    <a:pt x="633585" y="131983"/>
                  </a:lnTo>
                  <a:lnTo>
                    <a:pt x="607602" y="169939"/>
                  </a:lnTo>
                  <a:lnTo>
                    <a:pt x="584889" y="215561"/>
                  </a:lnTo>
                  <a:lnTo>
                    <a:pt x="566045" y="268520"/>
                  </a:lnTo>
                  <a:lnTo>
                    <a:pt x="525123" y="233362"/>
                  </a:lnTo>
                  <a:lnTo>
                    <a:pt x="481818" y="210997"/>
                  </a:lnTo>
                  <a:lnTo>
                    <a:pt x="437049" y="201756"/>
                  </a:lnTo>
                  <a:lnTo>
                    <a:pt x="391738" y="205969"/>
                  </a:lnTo>
                  <a:lnTo>
                    <a:pt x="330857" y="233848"/>
                  </a:lnTo>
                  <a:lnTo>
                    <a:pt x="276841" y="284117"/>
                  </a:lnTo>
                  <a:lnTo>
                    <a:pt x="252844" y="316617"/>
                  </a:lnTo>
                  <a:lnTo>
                    <a:pt x="231088" y="353477"/>
                  </a:lnTo>
                  <a:lnTo>
                    <a:pt x="211747" y="394284"/>
                  </a:lnTo>
                  <a:lnTo>
                    <a:pt x="194997" y="438627"/>
                  </a:lnTo>
                  <a:lnTo>
                    <a:pt x="181012" y="486091"/>
                  </a:lnTo>
                  <a:lnTo>
                    <a:pt x="169967" y="536266"/>
                  </a:lnTo>
                  <a:lnTo>
                    <a:pt x="162037" y="588737"/>
                  </a:lnTo>
                  <a:lnTo>
                    <a:pt x="157397" y="643094"/>
                  </a:lnTo>
                  <a:lnTo>
                    <a:pt x="156222" y="698922"/>
                  </a:lnTo>
                  <a:lnTo>
                    <a:pt x="158686" y="755810"/>
                  </a:lnTo>
                  <a:lnTo>
                    <a:pt x="157220" y="762963"/>
                  </a:lnTo>
                  <a:lnTo>
                    <a:pt x="116956" y="779264"/>
                  </a:lnTo>
                  <a:lnTo>
                    <a:pt x="80387" y="811574"/>
                  </a:lnTo>
                  <a:lnTo>
                    <a:pt x="48939" y="858238"/>
                  </a:lnTo>
                  <a:lnTo>
                    <a:pt x="24039" y="917601"/>
                  </a:lnTo>
                  <a:lnTo>
                    <a:pt x="10563" y="969186"/>
                  </a:lnTo>
                  <a:lnTo>
                    <a:pt x="2609" y="1022734"/>
                  </a:lnTo>
                  <a:lnTo>
                    <a:pt x="0" y="1077023"/>
                  </a:lnTo>
                  <a:lnTo>
                    <a:pt x="2557" y="1130833"/>
                  </a:lnTo>
                  <a:lnTo>
                    <a:pt x="10106" y="1182942"/>
                  </a:lnTo>
                  <a:lnTo>
                    <a:pt x="22468" y="1232130"/>
                  </a:lnTo>
                  <a:lnTo>
                    <a:pt x="39468" y="1277175"/>
                  </a:lnTo>
                  <a:lnTo>
                    <a:pt x="60927" y="1316856"/>
                  </a:lnTo>
                  <a:lnTo>
                    <a:pt x="86670" y="1349952"/>
                  </a:lnTo>
                  <a:lnTo>
                    <a:pt x="67705" y="1393251"/>
                  </a:lnTo>
                  <a:lnTo>
                    <a:pt x="53381" y="1441239"/>
                  </a:lnTo>
                  <a:lnTo>
                    <a:pt x="43916" y="1492740"/>
                  </a:lnTo>
                  <a:lnTo>
                    <a:pt x="39526" y="1546576"/>
                  </a:lnTo>
                  <a:lnTo>
                    <a:pt x="40427" y="1601569"/>
                  </a:lnTo>
                  <a:lnTo>
                    <a:pt x="48102" y="1663785"/>
                  </a:lnTo>
                  <a:lnTo>
                    <a:pt x="62120" y="1720290"/>
                  </a:lnTo>
                  <a:lnTo>
                    <a:pt x="81695" y="1769976"/>
                  </a:lnTo>
                  <a:lnTo>
                    <a:pt x="106043" y="1811734"/>
                  </a:lnTo>
                  <a:lnTo>
                    <a:pt x="134379" y="1844455"/>
                  </a:lnTo>
                  <a:lnTo>
                    <a:pt x="165921" y="1867031"/>
                  </a:lnTo>
                  <a:lnTo>
                    <a:pt x="199882" y="1878351"/>
                  </a:lnTo>
                  <a:lnTo>
                    <a:pt x="235478" y="1877309"/>
                  </a:lnTo>
                  <a:lnTo>
                    <a:pt x="238768" y="1887399"/>
                  </a:lnTo>
                  <a:lnTo>
                    <a:pt x="259261" y="1941468"/>
                  </a:lnTo>
                  <a:lnTo>
                    <a:pt x="282576" y="1989898"/>
                  </a:lnTo>
                  <a:lnTo>
                    <a:pt x="308393" y="2032547"/>
                  </a:lnTo>
                  <a:lnTo>
                    <a:pt x="336390" y="2069270"/>
                  </a:lnTo>
                  <a:lnTo>
                    <a:pt x="366249" y="2099924"/>
                  </a:lnTo>
                  <a:lnTo>
                    <a:pt x="397647" y="2124365"/>
                  </a:lnTo>
                  <a:lnTo>
                    <a:pt x="463783" y="2154033"/>
                  </a:lnTo>
                  <a:lnTo>
                    <a:pt x="497880" y="2158972"/>
                  </a:lnTo>
                  <a:lnTo>
                    <a:pt x="532235" y="2157123"/>
                  </a:lnTo>
                  <a:lnTo>
                    <a:pt x="566529" y="2148343"/>
                  </a:lnTo>
                  <a:lnTo>
                    <a:pt x="600440" y="2132487"/>
                  </a:lnTo>
                  <a:lnTo>
                    <a:pt x="633648" y="2109412"/>
                  </a:lnTo>
                  <a:lnTo>
                    <a:pt x="665833" y="2078974"/>
                  </a:lnTo>
                  <a:lnTo>
                    <a:pt x="688820" y="2132454"/>
                  </a:lnTo>
                  <a:lnTo>
                    <a:pt x="715480" y="2179421"/>
                  </a:lnTo>
                  <a:lnTo>
                    <a:pt x="745388" y="2219304"/>
                  </a:lnTo>
                  <a:lnTo>
                    <a:pt x="778116" y="2251535"/>
                  </a:lnTo>
                  <a:lnTo>
                    <a:pt x="813239" y="2275546"/>
                  </a:lnTo>
                  <a:lnTo>
                    <a:pt x="879792" y="2296177"/>
                  </a:lnTo>
                  <a:lnTo>
                    <a:pt x="912703" y="2295291"/>
                  </a:lnTo>
                  <a:lnTo>
                    <a:pt x="976205" y="2272647"/>
                  </a:lnTo>
                  <a:lnTo>
                    <a:pt x="1034493" y="2224216"/>
                  </a:lnTo>
                  <a:lnTo>
                    <a:pt x="1060886" y="2191097"/>
                  </a:lnTo>
                  <a:lnTo>
                    <a:pt x="1085021" y="2152449"/>
                  </a:lnTo>
                  <a:lnTo>
                    <a:pt x="1106581" y="2108580"/>
                  </a:lnTo>
                  <a:lnTo>
                    <a:pt x="1125246" y="2059795"/>
                  </a:lnTo>
                  <a:lnTo>
                    <a:pt x="1140700" y="2006401"/>
                  </a:lnTo>
                  <a:lnTo>
                    <a:pt x="1152624" y="1948705"/>
                  </a:lnTo>
                  <a:lnTo>
                    <a:pt x="1180976" y="1975766"/>
                  </a:lnTo>
                  <a:lnTo>
                    <a:pt x="1210989" y="1995511"/>
                  </a:lnTo>
                  <a:lnTo>
                    <a:pt x="1242226" y="2007710"/>
                  </a:lnTo>
                  <a:lnTo>
                    <a:pt x="1274251" y="2012136"/>
                  </a:lnTo>
                  <a:lnTo>
                    <a:pt x="1308731" y="2008098"/>
                  </a:lnTo>
                  <a:lnTo>
                    <a:pt x="1372735" y="1974688"/>
                  </a:lnTo>
                  <a:lnTo>
                    <a:pt x="1401531" y="1946600"/>
                  </a:lnTo>
                  <a:lnTo>
                    <a:pt x="1427705" y="1911777"/>
                  </a:lnTo>
                  <a:lnTo>
                    <a:pt x="1450893" y="1870862"/>
                  </a:lnTo>
                  <a:lnTo>
                    <a:pt x="1470731" y="1824497"/>
                  </a:lnTo>
                  <a:lnTo>
                    <a:pt x="1486857" y="1773322"/>
                  </a:lnTo>
                  <a:lnTo>
                    <a:pt x="1498906" y="1717980"/>
                  </a:lnTo>
                  <a:lnTo>
                    <a:pt x="1506515" y="1659113"/>
                  </a:lnTo>
                  <a:lnTo>
                    <a:pt x="1509320" y="1597361"/>
                  </a:lnTo>
                  <a:lnTo>
                    <a:pt x="1543646" y="1584473"/>
                  </a:lnTo>
                  <a:lnTo>
                    <a:pt x="1576637" y="1563898"/>
                  </a:lnTo>
                  <a:lnTo>
                    <a:pt x="1607895" y="1535936"/>
                  </a:lnTo>
                  <a:lnTo>
                    <a:pt x="1637021" y="1500889"/>
                  </a:lnTo>
                  <a:lnTo>
                    <a:pt x="1659646" y="1466083"/>
                  </a:lnTo>
                  <a:lnTo>
                    <a:pt x="1679650" y="1427888"/>
                  </a:lnTo>
                  <a:lnTo>
                    <a:pt x="1697002" y="1386724"/>
                  </a:lnTo>
                  <a:lnTo>
                    <a:pt x="1711673" y="1343010"/>
                  </a:lnTo>
                  <a:lnTo>
                    <a:pt x="1723630" y="1297165"/>
                  </a:lnTo>
                  <a:lnTo>
                    <a:pt x="1732844" y="1249608"/>
                  </a:lnTo>
                  <a:lnTo>
                    <a:pt x="1739284" y="1200758"/>
                  </a:lnTo>
                  <a:lnTo>
                    <a:pt x="1742919" y="1151035"/>
                  </a:lnTo>
                  <a:lnTo>
                    <a:pt x="1743719" y="1100858"/>
                  </a:lnTo>
                  <a:lnTo>
                    <a:pt x="1741653" y="1050646"/>
                  </a:lnTo>
                  <a:lnTo>
                    <a:pt x="1736690" y="1000818"/>
                  </a:lnTo>
                  <a:lnTo>
                    <a:pt x="1728800" y="951793"/>
                  </a:lnTo>
                  <a:lnTo>
                    <a:pt x="1717952" y="903991"/>
                  </a:lnTo>
                  <a:lnTo>
                    <a:pt x="1704116" y="857831"/>
                  </a:lnTo>
                  <a:lnTo>
                    <a:pt x="1687260" y="813731"/>
                  </a:lnTo>
                  <a:lnTo>
                    <a:pt x="1690089" y="801273"/>
                  </a:lnTo>
                  <a:lnTo>
                    <a:pt x="1697105" y="762949"/>
                  </a:lnTo>
                  <a:lnTo>
                    <a:pt x="1703202" y="706730"/>
                  </a:lnTo>
                  <a:lnTo>
                    <a:pt x="1704635" y="650924"/>
                  </a:lnTo>
                  <a:lnTo>
                    <a:pt x="1701637" y="596266"/>
                  </a:lnTo>
                  <a:lnTo>
                    <a:pt x="1694441" y="543489"/>
                  </a:lnTo>
                  <a:lnTo>
                    <a:pt x="1683282" y="493328"/>
                  </a:lnTo>
                  <a:lnTo>
                    <a:pt x="1668391" y="446517"/>
                  </a:lnTo>
                  <a:lnTo>
                    <a:pt x="1650004" y="403789"/>
                  </a:lnTo>
                  <a:lnTo>
                    <a:pt x="1628353" y="365879"/>
                  </a:lnTo>
                  <a:lnTo>
                    <a:pt x="1603672" y="333521"/>
                  </a:lnTo>
                  <a:lnTo>
                    <a:pt x="1546154" y="288397"/>
                  </a:lnTo>
                  <a:lnTo>
                    <a:pt x="1537303" y="229941"/>
                  </a:lnTo>
                  <a:lnTo>
                    <a:pt x="1523087" y="175469"/>
                  </a:lnTo>
                  <a:lnTo>
                    <a:pt x="1503881" y="126147"/>
                  </a:lnTo>
                  <a:lnTo>
                    <a:pt x="1480061" y="83141"/>
                  </a:lnTo>
                  <a:lnTo>
                    <a:pt x="1451173" y="46708"/>
                  </a:lnTo>
                  <a:lnTo>
                    <a:pt x="1420024" y="20783"/>
                  </a:lnTo>
                  <a:lnTo>
                    <a:pt x="1387391" y="5252"/>
                  </a:lnTo>
                  <a:lnTo>
                    <a:pt x="13540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51134" y="2297088"/>
              <a:ext cx="1744345" cy="2296795"/>
            </a:xfrm>
            <a:custGeom>
              <a:avLst/>
              <a:gdLst/>
              <a:ahLst/>
              <a:cxnLst/>
              <a:rect l="l" t="t" r="r" b="b"/>
              <a:pathLst>
                <a:path w="1744345" h="2296795">
                  <a:moveTo>
                    <a:pt x="158686" y="755810"/>
                  </a:moveTo>
                  <a:lnTo>
                    <a:pt x="156221" y="698922"/>
                  </a:lnTo>
                  <a:lnTo>
                    <a:pt x="157397" y="643094"/>
                  </a:lnTo>
                  <a:lnTo>
                    <a:pt x="162037" y="588737"/>
                  </a:lnTo>
                  <a:lnTo>
                    <a:pt x="169967" y="536266"/>
                  </a:lnTo>
                  <a:lnTo>
                    <a:pt x="181012" y="486091"/>
                  </a:lnTo>
                  <a:lnTo>
                    <a:pt x="194997" y="438627"/>
                  </a:lnTo>
                  <a:lnTo>
                    <a:pt x="211747" y="394284"/>
                  </a:lnTo>
                  <a:lnTo>
                    <a:pt x="231088" y="353477"/>
                  </a:lnTo>
                  <a:lnTo>
                    <a:pt x="252844" y="316617"/>
                  </a:lnTo>
                  <a:lnTo>
                    <a:pt x="276841" y="284117"/>
                  </a:lnTo>
                  <a:lnTo>
                    <a:pt x="330857" y="233848"/>
                  </a:lnTo>
                  <a:lnTo>
                    <a:pt x="391738" y="205969"/>
                  </a:lnTo>
                  <a:lnTo>
                    <a:pt x="437049" y="201756"/>
                  </a:lnTo>
                  <a:lnTo>
                    <a:pt x="481817" y="210997"/>
                  </a:lnTo>
                  <a:lnTo>
                    <a:pt x="525123" y="233362"/>
                  </a:lnTo>
                  <a:lnTo>
                    <a:pt x="566045" y="268520"/>
                  </a:lnTo>
                  <a:lnTo>
                    <a:pt x="584889" y="215561"/>
                  </a:lnTo>
                  <a:lnTo>
                    <a:pt x="607602" y="169939"/>
                  </a:lnTo>
                  <a:lnTo>
                    <a:pt x="633585" y="131983"/>
                  </a:lnTo>
                  <a:lnTo>
                    <a:pt x="662240" y="102023"/>
                  </a:lnTo>
                  <a:lnTo>
                    <a:pt x="725171" y="67405"/>
                  </a:lnTo>
                  <a:lnTo>
                    <a:pt x="758250" y="63406"/>
                  </a:lnTo>
                  <a:lnTo>
                    <a:pt x="791606" y="68719"/>
                  </a:lnTo>
                  <a:lnTo>
                    <a:pt x="856759" y="108600"/>
                  </a:lnTo>
                  <a:lnTo>
                    <a:pt x="883066" y="138272"/>
                  </a:lnTo>
                  <a:lnTo>
                    <a:pt x="906719" y="174444"/>
                  </a:lnTo>
                  <a:lnTo>
                    <a:pt x="925748" y="120324"/>
                  </a:lnTo>
                  <a:lnTo>
                    <a:pt x="949667" y="75466"/>
                  </a:lnTo>
                  <a:lnTo>
                    <a:pt x="977526" y="40441"/>
                  </a:lnTo>
                  <a:lnTo>
                    <a:pt x="1008378" y="15817"/>
                  </a:lnTo>
                  <a:lnTo>
                    <a:pt x="1075262" y="53"/>
                  </a:lnTo>
                  <a:lnTo>
                    <a:pt x="1109395" y="10054"/>
                  </a:lnTo>
                  <a:lnTo>
                    <a:pt x="1142724" y="32736"/>
                  </a:lnTo>
                  <a:lnTo>
                    <a:pt x="1176321" y="71993"/>
                  </a:lnTo>
                  <a:lnTo>
                    <a:pt x="1204099" y="123886"/>
                  </a:lnTo>
                  <a:lnTo>
                    <a:pt x="1229262" y="79472"/>
                  </a:lnTo>
                  <a:lnTo>
                    <a:pt x="1257619" y="44762"/>
                  </a:lnTo>
                  <a:lnTo>
                    <a:pt x="1288389" y="19869"/>
                  </a:lnTo>
                  <a:lnTo>
                    <a:pt x="1320794" y="4910"/>
                  </a:lnTo>
                  <a:lnTo>
                    <a:pt x="1354055" y="0"/>
                  </a:lnTo>
                  <a:lnTo>
                    <a:pt x="1387391" y="5252"/>
                  </a:lnTo>
                  <a:lnTo>
                    <a:pt x="1451173" y="46708"/>
                  </a:lnTo>
                  <a:lnTo>
                    <a:pt x="1480060" y="83141"/>
                  </a:lnTo>
                  <a:lnTo>
                    <a:pt x="1503881" y="126146"/>
                  </a:lnTo>
                  <a:lnTo>
                    <a:pt x="1523087" y="175469"/>
                  </a:lnTo>
                  <a:lnTo>
                    <a:pt x="1537303" y="229941"/>
                  </a:lnTo>
                  <a:lnTo>
                    <a:pt x="1546154" y="288396"/>
                  </a:lnTo>
                  <a:lnTo>
                    <a:pt x="1576195" y="307448"/>
                  </a:lnTo>
                  <a:lnTo>
                    <a:pt x="1628353" y="365879"/>
                  </a:lnTo>
                  <a:lnTo>
                    <a:pt x="1650004" y="403789"/>
                  </a:lnTo>
                  <a:lnTo>
                    <a:pt x="1668391" y="446516"/>
                  </a:lnTo>
                  <a:lnTo>
                    <a:pt x="1683282" y="493328"/>
                  </a:lnTo>
                  <a:lnTo>
                    <a:pt x="1694441" y="543489"/>
                  </a:lnTo>
                  <a:lnTo>
                    <a:pt x="1701637" y="596266"/>
                  </a:lnTo>
                  <a:lnTo>
                    <a:pt x="1704635" y="650924"/>
                  </a:lnTo>
                  <a:lnTo>
                    <a:pt x="1703202" y="706730"/>
                  </a:lnTo>
                  <a:lnTo>
                    <a:pt x="1697105" y="762949"/>
                  </a:lnTo>
                  <a:lnTo>
                    <a:pt x="1690088" y="801273"/>
                  </a:lnTo>
                  <a:lnTo>
                    <a:pt x="1687259" y="813731"/>
                  </a:lnTo>
                  <a:lnTo>
                    <a:pt x="1704115" y="857831"/>
                  </a:lnTo>
                  <a:lnTo>
                    <a:pt x="1717952" y="903991"/>
                  </a:lnTo>
                  <a:lnTo>
                    <a:pt x="1728800" y="951793"/>
                  </a:lnTo>
                  <a:lnTo>
                    <a:pt x="1736690" y="1000818"/>
                  </a:lnTo>
                  <a:lnTo>
                    <a:pt x="1741653" y="1050646"/>
                  </a:lnTo>
                  <a:lnTo>
                    <a:pt x="1743719" y="1100858"/>
                  </a:lnTo>
                  <a:lnTo>
                    <a:pt x="1742919" y="1151035"/>
                  </a:lnTo>
                  <a:lnTo>
                    <a:pt x="1739284" y="1200758"/>
                  </a:lnTo>
                  <a:lnTo>
                    <a:pt x="1732844" y="1249607"/>
                  </a:lnTo>
                  <a:lnTo>
                    <a:pt x="1723630" y="1297164"/>
                  </a:lnTo>
                  <a:lnTo>
                    <a:pt x="1711672" y="1343009"/>
                  </a:lnTo>
                  <a:lnTo>
                    <a:pt x="1697002" y="1386723"/>
                  </a:lnTo>
                  <a:lnTo>
                    <a:pt x="1679650" y="1427888"/>
                  </a:lnTo>
                  <a:lnTo>
                    <a:pt x="1659646" y="1466082"/>
                  </a:lnTo>
                  <a:lnTo>
                    <a:pt x="1637021" y="1500888"/>
                  </a:lnTo>
                  <a:lnTo>
                    <a:pt x="1607894" y="1535936"/>
                  </a:lnTo>
                  <a:lnTo>
                    <a:pt x="1576636" y="1563897"/>
                  </a:lnTo>
                  <a:lnTo>
                    <a:pt x="1543645" y="1584473"/>
                  </a:lnTo>
                  <a:lnTo>
                    <a:pt x="1509319" y="1597360"/>
                  </a:lnTo>
                  <a:lnTo>
                    <a:pt x="1506514" y="1659112"/>
                  </a:lnTo>
                  <a:lnTo>
                    <a:pt x="1498906" y="1717980"/>
                  </a:lnTo>
                  <a:lnTo>
                    <a:pt x="1486857" y="1773322"/>
                  </a:lnTo>
                  <a:lnTo>
                    <a:pt x="1470731" y="1824496"/>
                  </a:lnTo>
                  <a:lnTo>
                    <a:pt x="1450892" y="1870861"/>
                  </a:lnTo>
                  <a:lnTo>
                    <a:pt x="1427704" y="1911776"/>
                  </a:lnTo>
                  <a:lnTo>
                    <a:pt x="1401531" y="1946599"/>
                  </a:lnTo>
                  <a:lnTo>
                    <a:pt x="1372735" y="1974688"/>
                  </a:lnTo>
                  <a:lnTo>
                    <a:pt x="1308731" y="2008097"/>
                  </a:lnTo>
                  <a:lnTo>
                    <a:pt x="1274250" y="2012135"/>
                  </a:lnTo>
                  <a:lnTo>
                    <a:pt x="1242226" y="2007709"/>
                  </a:lnTo>
                  <a:lnTo>
                    <a:pt x="1210989" y="1995510"/>
                  </a:lnTo>
                  <a:lnTo>
                    <a:pt x="1180976" y="1975766"/>
                  </a:lnTo>
                  <a:lnTo>
                    <a:pt x="1152623" y="1948704"/>
                  </a:lnTo>
                  <a:lnTo>
                    <a:pt x="1140700" y="2006401"/>
                  </a:lnTo>
                  <a:lnTo>
                    <a:pt x="1125246" y="2059794"/>
                  </a:lnTo>
                  <a:lnTo>
                    <a:pt x="1106581" y="2108579"/>
                  </a:lnTo>
                  <a:lnTo>
                    <a:pt x="1085021" y="2152448"/>
                  </a:lnTo>
                  <a:lnTo>
                    <a:pt x="1060886" y="2191096"/>
                  </a:lnTo>
                  <a:lnTo>
                    <a:pt x="1034493" y="2224216"/>
                  </a:lnTo>
                  <a:lnTo>
                    <a:pt x="1006160" y="2251501"/>
                  </a:lnTo>
                  <a:lnTo>
                    <a:pt x="944947" y="2287345"/>
                  </a:lnTo>
                  <a:lnTo>
                    <a:pt x="879792" y="2296176"/>
                  </a:lnTo>
                  <a:lnTo>
                    <a:pt x="846531" y="2289697"/>
                  </a:lnTo>
                  <a:lnTo>
                    <a:pt x="778116" y="2251534"/>
                  </a:lnTo>
                  <a:lnTo>
                    <a:pt x="745387" y="2219303"/>
                  </a:lnTo>
                  <a:lnTo>
                    <a:pt x="715479" y="2179420"/>
                  </a:lnTo>
                  <a:lnTo>
                    <a:pt x="688819" y="2132454"/>
                  </a:lnTo>
                  <a:lnTo>
                    <a:pt x="665832" y="2078973"/>
                  </a:lnTo>
                  <a:lnTo>
                    <a:pt x="633647" y="2109411"/>
                  </a:lnTo>
                  <a:lnTo>
                    <a:pt x="600439" y="2132486"/>
                  </a:lnTo>
                  <a:lnTo>
                    <a:pt x="566528" y="2148342"/>
                  </a:lnTo>
                  <a:lnTo>
                    <a:pt x="532235" y="2157123"/>
                  </a:lnTo>
                  <a:lnTo>
                    <a:pt x="497880" y="2158971"/>
                  </a:lnTo>
                  <a:lnTo>
                    <a:pt x="463783" y="2154032"/>
                  </a:lnTo>
                  <a:lnTo>
                    <a:pt x="397647" y="2124365"/>
                  </a:lnTo>
                  <a:lnTo>
                    <a:pt x="366248" y="2099924"/>
                  </a:lnTo>
                  <a:lnTo>
                    <a:pt x="336390" y="2069270"/>
                  </a:lnTo>
                  <a:lnTo>
                    <a:pt x="308392" y="2032547"/>
                  </a:lnTo>
                  <a:lnTo>
                    <a:pt x="282576" y="1989898"/>
                  </a:lnTo>
                  <a:lnTo>
                    <a:pt x="259261" y="1941468"/>
                  </a:lnTo>
                  <a:lnTo>
                    <a:pt x="238768" y="1887399"/>
                  </a:lnTo>
                  <a:lnTo>
                    <a:pt x="235478" y="1877308"/>
                  </a:lnTo>
                  <a:lnTo>
                    <a:pt x="199881" y="1878351"/>
                  </a:lnTo>
                  <a:lnTo>
                    <a:pt x="134379" y="1844455"/>
                  </a:lnTo>
                  <a:lnTo>
                    <a:pt x="106043" y="1811734"/>
                  </a:lnTo>
                  <a:lnTo>
                    <a:pt x="81695" y="1769976"/>
                  </a:lnTo>
                  <a:lnTo>
                    <a:pt x="62120" y="1720290"/>
                  </a:lnTo>
                  <a:lnTo>
                    <a:pt x="48103" y="1663785"/>
                  </a:lnTo>
                  <a:lnTo>
                    <a:pt x="40427" y="1601569"/>
                  </a:lnTo>
                  <a:lnTo>
                    <a:pt x="39526" y="1546576"/>
                  </a:lnTo>
                  <a:lnTo>
                    <a:pt x="43916" y="1492740"/>
                  </a:lnTo>
                  <a:lnTo>
                    <a:pt x="53381" y="1441239"/>
                  </a:lnTo>
                  <a:lnTo>
                    <a:pt x="67704" y="1393250"/>
                  </a:lnTo>
                  <a:lnTo>
                    <a:pt x="86670" y="1349950"/>
                  </a:lnTo>
                  <a:lnTo>
                    <a:pt x="60927" y="1316855"/>
                  </a:lnTo>
                  <a:lnTo>
                    <a:pt x="39468" y="1277174"/>
                  </a:lnTo>
                  <a:lnTo>
                    <a:pt x="22469" y="1232129"/>
                  </a:lnTo>
                  <a:lnTo>
                    <a:pt x="10106" y="1182941"/>
                  </a:lnTo>
                  <a:lnTo>
                    <a:pt x="2558" y="1130832"/>
                  </a:lnTo>
                  <a:lnTo>
                    <a:pt x="0" y="1077022"/>
                  </a:lnTo>
                  <a:lnTo>
                    <a:pt x="2609" y="1022733"/>
                  </a:lnTo>
                  <a:lnTo>
                    <a:pt x="10563" y="969185"/>
                  </a:lnTo>
                  <a:lnTo>
                    <a:pt x="24038" y="917600"/>
                  </a:lnTo>
                  <a:lnTo>
                    <a:pt x="48939" y="858238"/>
                  </a:lnTo>
                  <a:lnTo>
                    <a:pt x="80387" y="811574"/>
                  </a:lnTo>
                  <a:lnTo>
                    <a:pt x="116956" y="779263"/>
                  </a:lnTo>
                  <a:lnTo>
                    <a:pt x="157219" y="762962"/>
                  </a:lnTo>
                  <a:lnTo>
                    <a:pt x="158686" y="755810"/>
                  </a:lnTo>
                  <a:close/>
                </a:path>
                <a:path w="1744345" h="2296795">
                  <a:moveTo>
                    <a:pt x="190654" y="1383370"/>
                  </a:moveTo>
                  <a:lnTo>
                    <a:pt x="164001" y="1383446"/>
                  </a:lnTo>
                  <a:lnTo>
                    <a:pt x="137799" y="1376287"/>
                  </a:lnTo>
                  <a:lnTo>
                    <a:pt x="112495" y="1362079"/>
                  </a:lnTo>
                  <a:lnTo>
                    <a:pt x="88538" y="1341008"/>
                  </a:lnTo>
                </a:path>
                <a:path w="1744345" h="2296795">
                  <a:moveTo>
                    <a:pt x="280751" y="1846957"/>
                  </a:moveTo>
                  <a:lnTo>
                    <a:pt x="269880" y="1853992"/>
                  </a:lnTo>
                  <a:lnTo>
                    <a:pt x="258785" y="1859727"/>
                  </a:lnTo>
                  <a:lnTo>
                    <a:pt x="247504" y="1864146"/>
                  </a:lnTo>
                  <a:lnTo>
                    <a:pt x="236073" y="1867232"/>
                  </a:lnTo>
                </a:path>
                <a:path w="1744345" h="2296795">
                  <a:moveTo>
                    <a:pt x="665732" y="2069715"/>
                  </a:moveTo>
                  <a:lnTo>
                    <a:pt x="657980" y="2047590"/>
                  </a:lnTo>
                  <a:lnTo>
                    <a:pt x="650899" y="2024768"/>
                  </a:lnTo>
                  <a:lnTo>
                    <a:pt x="644505" y="2001298"/>
                  </a:lnTo>
                  <a:lnTo>
                    <a:pt x="638812" y="1977231"/>
                  </a:lnTo>
                </a:path>
                <a:path w="1744345" h="2296795">
                  <a:moveTo>
                    <a:pt x="1163547" y="1839091"/>
                  </a:moveTo>
                  <a:lnTo>
                    <a:pt x="1161981" y="1864818"/>
                  </a:lnTo>
                  <a:lnTo>
                    <a:pt x="1159664" y="1890343"/>
                  </a:lnTo>
                  <a:lnTo>
                    <a:pt x="1156601" y="1915612"/>
                  </a:lnTo>
                  <a:lnTo>
                    <a:pt x="1152798" y="1940571"/>
                  </a:lnTo>
                </a:path>
                <a:path w="1744345" h="2296795">
                  <a:moveTo>
                    <a:pt x="1377282" y="1212063"/>
                  </a:moveTo>
                  <a:lnTo>
                    <a:pt x="1406143" y="1242012"/>
                  </a:lnTo>
                  <a:lnTo>
                    <a:pt x="1431952" y="1278435"/>
                  </a:lnTo>
                  <a:lnTo>
                    <a:pt x="1454453" y="1320589"/>
                  </a:lnTo>
                  <a:lnTo>
                    <a:pt x="1473390" y="1367732"/>
                  </a:lnTo>
                  <a:lnTo>
                    <a:pt x="1488505" y="1419120"/>
                  </a:lnTo>
                  <a:lnTo>
                    <a:pt x="1499542" y="1474011"/>
                  </a:lnTo>
                  <a:lnTo>
                    <a:pt x="1506244" y="1531663"/>
                  </a:lnTo>
                  <a:lnTo>
                    <a:pt x="1508354" y="1591332"/>
                  </a:lnTo>
                </a:path>
                <a:path w="1744345" h="2296795">
                  <a:moveTo>
                    <a:pt x="1686437" y="808112"/>
                  </a:moveTo>
                  <a:lnTo>
                    <a:pt x="1675355" y="848046"/>
                  </a:lnTo>
                  <a:lnTo>
                    <a:pt x="1661836" y="885298"/>
                  </a:lnTo>
                  <a:lnTo>
                    <a:pt x="1646027" y="919512"/>
                  </a:lnTo>
                  <a:lnTo>
                    <a:pt x="1628073" y="950328"/>
                  </a:lnTo>
                </a:path>
                <a:path w="1744345" h="2296795">
                  <a:moveTo>
                    <a:pt x="1546392" y="280424"/>
                  </a:moveTo>
                  <a:lnTo>
                    <a:pt x="1547840" y="297101"/>
                  </a:lnTo>
                  <a:lnTo>
                    <a:pt x="1548837" y="313874"/>
                  </a:lnTo>
                  <a:lnTo>
                    <a:pt x="1549382" y="330713"/>
                  </a:lnTo>
                  <a:lnTo>
                    <a:pt x="1549474" y="347589"/>
                  </a:lnTo>
                </a:path>
                <a:path w="1744345" h="2296795">
                  <a:moveTo>
                    <a:pt x="1173666" y="202078"/>
                  </a:moveTo>
                  <a:lnTo>
                    <a:pt x="1179827" y="179253"/>
                  </a:lnTo>
                  <a:lnTo>
                    <a:pt x="1186883" y="157312"/>
                  </a:lnTo>
                  <a:lnTo>
                    <a:pt x="1194805" y="136341"/>
                  </a:lnTo>
                  <a:lnTo>
                    <a:pt x="1203564" y="116422"/>
                  </a:lnTo>
                </a:path>
                <a:path w="1744345" h="2296795">
                  <a:moveTo>
                    <a:pt x="894021" y="242899"/>
                  </a:moveTo>
                  <a:lnTo>
                    <a:pt x="896676" y="223851"/>
                  </a:lnTo>
                  <a:lnTo>
                    <a:pt x="899982" y="205154"/>
                  </a:lnTo>
                  <a:lnTo>
                    <a:pt x="903927" y="186861"/>
                  </a:lnTo>
                  <a:lnTo>
                    <a:pt x="908501" y="169026"/>
                  </a:lnTo>
                </a:path>
                <a:path w="1744345" h="2296795">
                  <a:moveTo>
                    <a:pt x="565839" y="267986"/>
                  </a:moveTo>
                  <a:lnTo>
                    <a:pt x="579831" y="283737"/>
                  </a:lnTo>
                  <a:lnTo>
                    <a:pt x="593252" y="300966"/>
                  </a:lnTo>
                  <a:lnTo>
                    <a:pt x="606067" y="319621"/>
                  </a:lnTo>
                  <a:lnTo>
                    <a:pt x="618239" y="339655"/>
                  </a:lnTo>
                </a:path>
                <a:path w="1744345" h="2296795">
                  <a:moveTo>
                    <a:pt x="167836" y="831233"/>
                  </a:moveTo>
                  <a:lnTo>
                    <a:pt x="164928" y="812636"/>
                  </a:lnTo>
                  <a:lnTo>
                    <a:pt x="162433" y="793855"/>
                  </a:lnTo>
                  <a:lnTo>
                    <a:pt x="160354" y="774912"/>
                  </a:lnTo>
                  <a:lnTo>
                    <a:pt x="158692" y="755829"/>
                  </a:lnTo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132130" y="3285539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icrosoft YaHei"/>
                <a:cs typeface="Microsoft YaHei"/>
              </a:rPr>
              <a:t>インターネット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765665" y="1961804"/>
            <a:ext cx="4285615" cy="2099310"/>
            <a:chOff x="3765665" y="1961804"/>
            <a:chExt cx="4285615" cy="2099310"/>
          </a:xfrm>
        </p:grpSpPr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5451" y="3670069"/>
              <a:ext cx="1845425" cy="39069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252503" y="3842691"/>
              <a:ext cx="1564005" cy="8255"/>
            </a:xfrm>
            <a:custGeom>
              <a:avLst/>
              <a:gdLst/>
              <a:ahLst/>
              <a:cxnLst/>
              <a:rect l="l" t="t" r="r" b="b"/>
              <a:pathLst>
                <a:path w="1564004" h="8254">
                  <a:moveTo>
                    <a:pt x="0" y="7750"/>
                  </a:moveTo>
                  <a:lnTo>
                    <a:pt x="1563979" y="0"/>
                  </a:lnTo>
                </a:path>
              </a:pathLst>
            </a:custGeom>
            <a:ln w="38099">
              <a:solidFill>
                <a:srgbClr val="A9AA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82943" y="3757674"/>
              <a:ext cx="171346" cy="17114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93228" y="3670069"/>
              <a:ext cx="340821" cy="3491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44550" y="3699631"/>
              <a:ext cx="238126" cy="25082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144550" y="3699631"/>
              <a:ext cx="238125" cy="250825"/>
            </a:xfrm>
            <a:custGeom>
              <a:avLst/>
              <a:gdLst/>
              <a:ahLst/>
              <a:cxnLst/>
              <a:rect l="l" t="t" r="r" b="b"/>
              <a:pathLst>
                <a:path w="238125" h="250825">
                  <a:moveTo>
                    <a:pt x="0" y="125412"/>
                  </a:moveTo>
                  <a:lnTo>
                    <a:pt x="9356" y="76596"/>
                  </a:lnTo>
                  <a:lnTo>
                    <a:pt x="34872" y="36732"/>
                  </a:lnTo>
                  <a:lnTo>
                    <a:pt x="72718" y="9855"/>
                  </a:lnTo>
                  <a:lnTo>
                    <a:pt x="119062" y="0"/>
                  </a:lnTo>
                  <a:lnTo>
                    <a:pt x="165407" y="9855"/>
                  </a:lnTo>
                  <a:lnTo>
                    <a:pt x="203253" y="36732"/>
                  </a:lnTo>
                  <a:lnTo>
                    <a:pt x="228769" y="76596"/>
                  </a:lnTo>
                  <a:lnTo>
                    <a:pt x="238125" y="125412"/>
                  </a:lnTo>
                  <a:lnTo>
                    <a:pt x="228769" y="174229"/>
                  </a:lnTo>
                  <a:lnTo>
                    <a:pt x="203253" y="214093"/>
                  </a:lnTo>
                  <a:lnTo>
                    <a:pt x="165407" y="240970"/>
                  </a:lnTo>
                  <a:lnTo>
                    <a:pt x="119062" y="250825"/>
                  </a:lnTo>
                  <a:lnTo>
                    <a:pt x="72718" y="240970"/>
                  </a:lnTo>
                  <a:lnTo>
                    <a:pt x="34872" y="214093"/>
                  </a:lnTo>
                  <a:lnTo>
                    <a:pt x="9356" y="174229"/>
                  </a:lnTo>
                  <a:lnTo>
                    <a:pt x="0" y="125412"/>
                  </a:lnTo>
                  <a:close/>
                </a:path>
              </a:pathLst>
            </a:custGeom>
            <a:ln w="9524">
              <a:solidFill>
                <a:srgbClr val="A6A7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65665" y="1961804"/>
              <a:ext cx="2028305" cy="12718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23112" y="2011680"/>
              <a:ext cx="1309254" cy="68995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17277" y="1987485"/>
              <a:ext cx="1927223" cy="117083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817277" y="1987485"/>
              <a:ext cx="1927225" cy="1170940"/>
            </a:xfrm>
            <a:custGeom>
              <a:avLst/>
              <a:gdLst/>
              <a:ahLst/>
              <a:cxnLst/>
              <a:rect l="l" t="t" r="r" b="b"/>
              <a:pathLst>
                <a:path w="1927225" h="1170939">
                  <a:moveTo>
                    <a:pt x="0" y="109511"/>
                  </a:moveTo>
                  <a:lnTo>
                    <a:pt x="8606" y="66884"/>
                  </a:lnTo>
                  <a:lnTo>
                    <a:pt x="32075" y="32075"/>
                  </a:lnTo>
                  <a:lnTo>
                    <a:pt x="66885" y="8605"/>
                  </a:lnTo>
                  <a:lnTo>
                    <a:pt x="109511" y="0"/>
                  </a:lnTo>
                  <a:lnTo>
                    <a:pt x="321203" y="0"/>
                  </a:lnTo>
                  <a:lnTo>
                    <a:pt x="803009" y="0"/>
                  </a:lnTo>
                  <a:lnTo>
                    <a:pt x="1817712" y="0"/>
                  </a:lnTo>
                  <a:lnTo>
                    <a:pt x="1860339" y="8605"/>
                  </a:lnTo>
                  <a:lnTo>
                    <a:pt x="1895149" y="32075"/>
                  </a:lnTo>
                  <a:lnTo>
                    <a:pt x="1918618" y="66884"/>
                  </a:lnTo>
                  <a:lnTo>
                    <a:pt x="1927224" y="109511"/>
                  </a:lnTo>
                  <a:lnTo>
                    <a:pt x="1927224" y="383283"/>
                  </a:lnTo>
                  <a:lnTo>
                    <a:pt x="1927224" y="547547"/>
                  </a:lnTo>
                  <a:lnTo>
                    <a:pt x="1918618" y="590172"/>
                  </a:lnTo>
                  <a:lnTo>
                    <a:pt x="1895149" y="624982"/>
                  </a:lnTo>
                  <a:lnTo>
                    <a:pt x="1860339" y="648451"/>
                  </a:lnTo>
                  <a:lnTo>
                    <a:pt x="1817712" y="657057"/>
                  </a:lnTo>
                  <a:lnTo>
                    <a:pt x="803009" y="657057"/>
                  </a:lnTo>
                  <a:lnTo>
                    <a:pt x="126619" y="1170830"/>
                  </a:lnTo>
                  <a:lnTo>
                    <a:pt x="321203" y="657057"/>
                  </a:lnTo>
                  <a:lnTo>
                    <a:pt x="109511" y="657057"/>
                  </a:lnTo>
                  <a:lnTo>
                    <a:pt x="66885" y="648451"/>
                  </a:lnTo>
                  <a:lnTo>
                    <a:pt x="32075" y="624982"/>
                  </a:lnTo>
                  <a:lnTo>
                    <a:pt x="8606" y="590172"/>
                  </a:lnTo>
                  <a:lnTo>
                    <a:pt x="0" y="547545"/>
                  </a:lnTo>
                  <a:lnTo>
                    <a:pt x="0" y="383283"/>
                  </a:lnTo>
                  <a:lnTo>
                    <a:pt x="0" y="109511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187592" y="2059473"/>
            <a:ext cx="119253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7630" marR="5080" indent="-7556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FFFFFF"/>
                </a:solidFill>
                <a:latin typeface="Yu Gothic"/>
                <a:cs typeface="Yu Gothic"/>
              </a:rPr>
              <a:t>分離した</a:t>
            </a:r>
            <a:r>
              <a:rPr sz="1600" spc="-25" dirty="0">
                <a:solidFill>
                  <a:srgbClr val="FFFFFF"/>
                </a:solidFill>
                <a:latin typeface="Yu Gothic"/>
                <a:cs typeface="Yu Gothic"/>
              </a:rPr>
              <a:t>NW</a:t>
            </a:r>
            <a:r>
              <a:rPr sz="1600" spc="-10" dirty="0">
                <a:solidFill>
                  <a:srgbClr val="FFFFFF"/>
                </a:solidFill>
                <a:latin typeface="Yu Gothic"/>
                <a:cs typeface="Yu Gothic"/>
              </a:rPr>
              <a:t>領域を作成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993476" y="2630978"/>
            <a:ext cx="1845945" cy="1168400"/>
            <a:chOff x="5993476" y="2630978"/>
            <a:chExt cx="1845945" cy="1168400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93476" y="2630978"/>
              <a:ext cx="1845425" cy="11679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8702" y="2697480"/>
              <a:ext cx="1359131" cy="44473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43351" y="2660226"/>
              <a:ext cx="1745455" cy="106359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043350" y="2660227"/>
              <a:ext cx="1745614" cy="1063625"/>
            </a:xfrm>
            <a:custGeom>
              <a:avLst/>
              <a:gdLst/>
              <a:ahLst/>
              <a:cxnLst/>
              <a:rect l="l" t="t" r="r" b="b"/>
              <a:pathLst>
                <a:path w="1745615" h="1063625">
                  <a:moveTo>
                    <a:pt x="0" y="73214"/>
                  </a:moveTo>
                  <a:lnTo>
                    <a:pt x="5753" y="44716"/>
                  </a:lnTo>
                  <a:lnTo>
                    <a:pt x="21444" y="21444"/>
                  </a:lnTo>
                  <a:lnTo>
                    <a:pt x="44716" y="5753"/>
                  </a:lnTo>
                  <a:lnTo>
                    <a:pt x="73214" y="0"/>
                  </a:lnTo>
                  <a:lnTo>
                    <a:pt x="290909" y="0"/>
                  </a:lnTo>
                  <a:lnTo>
                    <a:pt x="727272" y="0"/>
                  </a:lnTo>
                  <a:lnTo>
                    <a:pt x="1672239" y="0"/>
                  </a:lnTo>
                  <a:lnTo>
                    <a:pt x="1700738" y="5753"/>
                  </a:lnTo>
                  <a:lnTo>
                    <a:pt x="1724010" y="21444"/>
                  </a:lnTo>
                  <a:lnTo>
                    <a:pt x="1739701" y="44716"/>
                  </a:lnTo>
                  <a:lnTo>
                    <a:pt x="1745454" y="73214"/>
                  </a:lnTo>
                  <a:lnTo>
                    <a:pt x="1745454" y="256247"/>
                  </a:lnTo>
                  <a:lnTo>
                    <a:pt x="1745454" y="366067"/>
                  </a:lnTo>
                  <a:lnTo>
                    <a:pt x="1739701" y="394565"/>
                  </a:lnTo>
                  <a:lnTo>
                    <a:pt x="1724010" y="417837"/>
                  </a:lnTo>
                  <a:lnTo>
                    <a:pt x="1700738" y="433528"/>
                  </a:lnTo>
                  <a:lnTo>
                    <a:pt x="1672239" y="439281"/>
                  </a:lnTo>
                  <a:lnTo>
                    <a:pt x="727272" y="439281"/>
                  </a:lnTo>
                  <a:lnTo>
                    <a:pt x="251467" y="1063597"/>
                  </a:lnTo>
                  <a:lnTo>
                    <a:pt x="290909" y="439281"/>
                  </a:lnTo>
                  <a:lnTo>
                    <a:pt x="73214" y="439281"/>
                  </a:lnTo>
                  <a:lnTo>
                    <a:pt x="44716" y="433528"/>
                  </a:lnTo>
                  <a:lnTo>
                    <a:pt x="21444" y="417837"/>
                  </a:lnTo>
                  <a:lnTo>
                    <a:pt x="5753" y="394565"/>
                  </a:lnTo>
                  <a:lnTo>
                    <a:pt x="0" y="366066"/>
                  </a:lnTo>
                  <a:lnTo>
                    <a:pt x="0" y="256247"/>
                  </a:lnTo>
                  <a:lnTo>
                    <a:pt x="0" y="73214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296723" y="2745248"/>
            <a:ext cx="1244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Yu Gothic"/>
                <a:cs typeface="Yu Gothic"/>
              </a:rPr>
              <a:t>ゲートウェイ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94112" y="2256906"/>
            <a:ext cx="1371600" cy="1866264"/>
            <a:chOff x="694112" y="2256906"/>
            <a:chExt cx="1371600" cy="1866264"/>
          </a:xfrm>
        </p:grpSpPr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4112" y="2256906"/>
              <a:ext cx="1371600" cy="186620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7774" y="2294313"/>
              <a:ext cx="968432" cy="6858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4672" y="2284488"/>
              <a:ext cx="1269205" cy="17660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44672" y="2284488"/>
              <a:ext cx="1269365" cy="1766570"/>
            </a:xfrm>
            <a:custGeom>
              <a:avLst/>
              <a:gdLst/>
              <a:ahLst/>
              <a:cxnLst/>
              <a:rect l="l" t="t" r="r" b="b"/>
              <a:pathLst>
                <a:path w="1269364" h="1766570">
                  <a:moveTo>
                    <a:pt x="0" y="104550"/>
                  </a:moveTo>
                  <a:lnTo>
                    <a:pt x="8216" y="63854"/>
                  </a:lnTo>
                  <a:lnTo>
                    <a:pt x="30621" y="30621"/>
                  </a:lnTo>
                  <a:lnTo>
                    <a:pt x="63854" y="8216"/>
                  </a:lnTo>
                  <a:lnTo>
                    <a:pt x="104549" y="0"/>
                  </a:lnTo>
                  <a:lnTo>
                    <a:pt x="740369" y="0"/>
                  </a:lnTo>
                  <a:lnTo>
                    <a:pt x="1057671" y="0"/>
                  </a:lnTo>
                  <a:lnTo>
                    <a:pt x="1164655" y="0"/>
                  </a:lnTo>
                  <a:lnTo>
                    <a:pt x="1205351" y="8216"/>
                  </a:lnTo>
                  <a:lnTo>
                    <a:pt x="1238583" y="30621"/>
                  </a:lnTo>
                  <a:lnTo>
                    <a:pt x="1260989" y="63854"/>
                  </a:lnTo>
                  <a:lnTo>
                    <a:pt x="1269205" y="104550"/>
                  </a:lnTo>
                  <a:lnTo>
                    <a:pt x="1269205" y="365918"/>
                  </a:lnTo>
                  <a:lnTo>
                    <a:pt x="1269205" y="522741"/>
                  </a:lnTo>
                  <a:lnTo>
                    <a:pt x="1260989" y="563435"/>
                  </a:lnTo>
                  <a:lnTo>
                    <a:pt x="1238583" y="596667"/>
                  </a:lnTo>
                  <a:lnTo>
                    <a:pt x="1205351" y="619073"/>
                  </a:lnTo>
                  <a:lnTo>
                    <a:pt x="1164655" y="627289"/>
                  </a:lnTo>
                  <a:lnTo>
                    <a:pt x="1057671" y="627289"/>
                  </a:lnTo>
                  <a:lnTo>
                    <a:pt x="1068137" y="1766040"/>
                  </a:lnTo>
                  <a:lnTo>
                    <a:pt x="740369" y="627289"/>
                  </a:lnTo>
                  <a:lnTo>
                    <a:pt x="104549" y="627289"/>
                  </a:lnTo>
                  <a:lnTo>
                    <a:pt x="63854" y="619073"/>
                  </a:lnTo>
                  <a:lnTo>
                    <a:pt x="30621" y="596667"/>
                  </a:lnTo>
                  <a:lnTo>
                    <a:pt x="8216" y="563435"/>
                  </a:lnTo>
                  <a:lnTo>
                    <a:pt x="0" y="522739"/>
                  </a:lnTo>
                  <a:lnTo>
                    <a:pt x="0" y="365918"/>
                  </a:lnTo>
                  <a:lnTo>
                    <a:pt x="0" y="10455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60788" y="2341592"/>
            <a:ext cx="842644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16205" marR="5080" indent="-104139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solidFill>
                  <a:srgbClr val="FFFFFF"/>
                </a:solidFill>
                <a:latin typeface="Yu Gothic"/>
                <a:cs typeface="Yu Gothic"/>
              </a:rPr>
              <a:t>VPN</a:t>
            </a:r>
            <a:r>
              <a:rPr sz="1600" spc="-25" dirty="0">
                <a:solidFill>
                  <a:srgbClr val="FFFFFF"/>
                </a:solidFill>
                <a:latin typeface="Yu Gothic"/>
                <a:cs typeface="Yu Gothic"/>
              </a:rPr>
              <a:t>接続</a:t>
            </a:r>
            <a:r>
              <a:rPr sz="1600" spc="-20" dirty="0">
                <a:solidFill>
                  <a:srgbClr val="FFFFFF"/>
                </a:solidFill>
                <a:latin typeface="Yu Gothic"/>
                <a:cs typeface="Yu Gothic"/>
              </a:rPr>
              <a:t>専用線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37607" y="378985"/>
            <a:ext cx="866775" cy="535940"/>
            <a:chOff x="337607" y="378985"/>
            <a:chExt cx="866775" cy="535940"/>
          </a:xfrm>
        </p:grpSpPr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9466" y="601267"/>
              <a:ext cx="66345" cy="7855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37607" y="378985"/>
              <a:ext cx="866775" cy="535940"/>
            </a:xfrm>
            <a:custGeom>
              <a:avLst/>
              <a:gdLst/>
              <a:ahLst/>
              <a:cxnLst/>
              <a:rect l="l" t="t" r="r" b="b"/>
              <a:pathLst>
                <a:path w="866775" h="535940">
                  <a:moveTo>
                    <a:pt x="333366" y="0"/>
                  </a:moveTo>
                  <a:lnTo>
                    <a:pt x="288731" y="4458"/>
                  </a:lnTo>
                  <a:lnTo>
                    <a:pt x="247162" y="17246"/>
                  </a:lnTo>
                  <a:lnTo>
                    <a:pt x="209547" y="37482"/>
                  </a:lnTo>
                  <a:lnTo>
                    <a:pt x="176776" y="64282"/>
                  </a:lnTo>
                  <a:lnTo>
                    <a:pt x="149739" y="96766"/>
                  </a:lnTo>
                  <a:lnTo>
                    <a:pt x="129326" y="134051"/>
                  </a:lnTo>
                  <a:lnTo>
                    <a:pt x="116425" y="175255"/>
                  </a:lnTo>
                  <a:lnTo>
                    <a:pt x="111927" y="219496"/>
                  </a:lnTo>
                  <a:lnTo>
                    <a:pt x="111927" y="221665"/>
                  </a:lnTo>
                  <a:lnTo>
                    <a:pt x="112195" y="223734"/>
                  </a:lnTo>
                  <a:lnTo>
                    <a:pt x="112258" y="225877"/>
                  </a:lnTo>
                  <a:lnTo>
                    <a:pt x="67045" y="249517"/>
                  </a:lnTo>
                  <a:lnTo>
                    <a:pt x="31531" y="287338"/>
                  </a:lnTo>
                  <a:lnTo>
                    <a:pt x="8316" y="332018"/>
                  </a:lnTo>
                  <a:lnTo>
                    <a:pt x="0" y="376236"/>
                  </a:lnTo>
                  <a:lnTo>
                    <a:pt x="0" y="390711"/>
                  </a:lnTo>
                  <a:lnTo>
                    <a:pt x="8933" y="433386"/>
                  </a:lnTo>
                  <a:lnTo>
                    <a:pt x="33807" y="472726"/>
                  </a:lnTo>
                  <a:lnTo>
                    <a:pt x="71735" y="505201"/>
                  </a:lnTo>
                  <a:lnTo>
                    <a:pt x="119826" y="527277"/>
                  </a:lnTo>
                  <a:lnTo>
                    <a:pt x="175194" y="535420"/>
                  </a:lnTo>
                  <a:lnTo>
                    <a:pt x="691070" y="535420"/>
                  </a:lnTo>
                  <a:lnTo>
                    <a:pt x="746436" y="527277"/>
                  </a:lnTo>
                  <a:lnTo>
                    <a:pt x="794524" y="505201"/>
                  </a:lnTo>
                  <a:lnTo>
                    <a:pt x="832448" y="472726"/>
                  </a:lnTo>
                  <a:lnTo>
                    <a:pt x="857319" y="433386"/>
                  </a:lnTo>
                  <a:lnTo>
                    <a:pt x="862432" y="408957"/>
                  </a:lnTo>
                  <a:lnTo>
                    <a:pt x="318125" y="408957"/>
                  </a:lnTo>
                  <a:lnTo>
                    <a:pt x="318125" y="300842"/>
                  </a:lnTo>
                  <a:lnTo>
                    <a:pt x="350553" y="300842"/>
                  </a:lnTo>
                  <a:lnTo>
                    <a:pt x="350592" y="251853"/>
                  </a:lnTo>
                  <a:lnTo>
                    <a:pt x="357457" y="229457"/>
                  </a:lnTo>
                  <a:lnTo>
                    <a:pt x="371654" y="211400"/>
                  </a:lnTo>
                  <a:lnTo>
                    <a:pt x="391426" y="199346"/>
                  </a:lnTo>
                  <a:lnTo>
                    <a:pt x="415016" y="194958"/>
                  </a:lnTo>
                  <a:lnTo>
                    <a:pt x="705651" y="194958"/>
                  </a:lnTo>
                  <a:lnTo>
                    <a:pt x="701217" y="175919"/>
                  </a:lnTo>
                  <a:lnTo>
                    <a:pt x="677023" y="141725"/>
                  </a:lnTo>
                  <a:lnTo>
                    <a:pt x="658835" y="129854"/>
                  </a:lnTo>
                  <a:lnTo>
                    <a:pt x="535378" y="129854"/>
                  </a:lnTo>
                  <a:lnTo>
                    <a:pt x="509717" y="86987"/>
                  </a:lnTo>
                  <a:lnTo>
                    <a:pt x="475247" y="51112"/>
                  </a:lnTo>
                  <a:lnTo>
                    <a:pt x="433406" y="23686"/>
                  </a:lnTo>
                  <a:lnTo>
                    <a:pt x="385633" y="6164"/>
                  </a:lnTo>
                  <a:lnTo>
                    <a:pt x="333366" y="0"/>
                  </a:lnTo>
                  <a:close/>
                </a:path>
                <a:path w="866775" h="535940">
                  <a:moveTo>
                    <a:pt x="705651" y="194958"/>
                  </a:moveTo>
                  <a:lnTo>
                    <a:pt x="415016" y="194958"/>
                  </a:lnTo>
                  <a:lnTo>
                    <a:pt x="438696" y="199346"/>
                  </a:lnTo>
                  <a:lnTo>
                    <a:pt x="458467" y="211352"/>
                  </a:lnTo>
                  <a:lnTo>
                    <a:pt x="472658" y="229403"/>
                  </a:lnTo>
                  <a:lnTo>
                    <a:pt x="479478" y="251853"/>
                  </a:lnTo>
                  <a:lnTo>
                    <a:pt x="479516" y="300842"/>
                  </a:lnTo>
                  <a:lnTo>
                    <a:pt x="512886" y="300842"/>
                  </a:lnTo>
                  <a:lnTo>
                    <a:pt x="512886" y="408957"/>
                  </a:lnTo>
                  <a:lnTo>
                    <a:pt x="862432" y="408957"/>
                  </a:lnTo>
                  <a:lnTo>
                    <a:pt x="866251" y="390711"/>
                  </a:lnTo>
                  <a:lnTo>
                    <a:pt x="866251" y="376236"/>
                  </a:lnTo>
                  <a:lnTo>
                    <a:pt x="858490" y="334797"/>
                  </a:lnTo>
                  <a:lnTo>
                    <a:pt x="836757" y="293751"/>
                  </a:lnTo>
                  <a:lnTo>
                    <a:pt x="803381" y="257596"/>
                  </a:lnTo>
                  <a:lnTo>
                    <a:pt x="760688" y="230828"/>
                  </a:lnTo>
                  <a:lnTo>
                    <a:pt x="711005" y="217945"/>
                  </a:lnTo>
                  <a:lnTo>
                    <a:pt x="705651" y="194958"/>
                  </a:lnTo>
                  <a:close/>
                </a:path>
                <a:path w="866775" h="535940">
                  <a:moveTo>
                    <a:pt x="598912" y="110322"/>
                  </a:moveTo>
                  <a:lnTo>
                    <a:pt x="581582" y="111645"/>
                  </a:lnTo>
                  <a:lnTo>
                    <a:pt x="565084" y="115478"/>
                  </a:lnTo>
                  <a:lnTo>
                    <a:pt x="549617" y="121616"/>
                  </a:lnTo>
                  <a:lnTo>
                    <a:pt x="535378" y="129854"/>
                  </a:lnTo>
                  <a:lnTo>
                    <a:pt x="658835" y="129854"/>
                  </a:lnTo>
                  <a:lnTo>
                    <a:pt x="641796" y="118735"/>
                  </a:lnTo>
                  <a:lnTo>
                    <a:pt x="598912" y="110322"/>
                  </a:lnTo>
                  <a:close/>
                </a:path>
              </a:pathLst>
            </a:custGeom>
            <a:solidFill>
              <a:srgbClr val="262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136" y="210548"/>
            <a:ext cx="82042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AWS</a:t>
            </a:r>
            <a:r>
              <a:rPr sz="2700" spc="170" dirty="0"/>
              <a:t> </a:t>
            </a:r>
            <a:r>
              <a:rPr sz="2700" spc="85" dirty="0"/>
              <a:t>Identity</a:t>
            </a:r>
            <a:r>
              <a:rPr sz="2700" spc="170" dirty="0"/>
              <a:t> </a:t>
            </a:r>
            <a:r>
              <a:rPr sz="2700" spc="70" dirty="0"/>
              <a:t>and</a:t>
            </a:r>
            <a:r>
              <a:rPr sz="2700" spc="170" dirty="0"/>
              <a:t> </a:t>
            </a:r>
            <a:r>
              <a:rPr sz="2700" spc="75" dirty="0"/>
              <a:t>Access</a:t>
            </a:r>
            <a:r>
              <a:rPr sz="2700" spc="175" dirty="0"/>
              <a:t> </a:t>
            </a:r>
            <a:r>
              <a:rPr sz="2700" dirty="0"/>
              <a:t>Management</a:t>
            </a:r>
            <a:r>
              <a:rPr sz="2700" spc="170" dirty="0"/>
              <a:t> </a:t>
            </a:r>
            <a:r>
              <a:rPr sz="2700" spc="110" dirty="0"/>
              <a:t>(IAM)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55178" y="716857"/>
            <a:ext cx="8382000" cy="19786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5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55" dirty="0">
                <a:solidFill>
                  <a:srgbClr val="6C6D70"/>
                </a:solidFill>
                <a:latin typeface="Yu Gothic"/>
                <a:cs typeface="Yu Gothic"/>
              </a:rPr>
              <a:t>AWS</a:t>
            </a:r>
            <a:r>
              <a:rPr sz="2400" spc="-5" dirty="0">
                <a:solidFill>
                  <a:srgbClr val="6C6D70"/>
                </a:solidFill>
                <a:latin typeface="Yu Gothic"/>
                <a:cs typeface="Yu Gothic"/>
              </a:rPr>
              <a:t>操作をよりセキュアに行うための認証・認可の仕組み</a:t>
            </a:r>
            <a:endParaRPr sz="24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55" dirty="0">
                <a:solidFill>
                  <a:srgbClr val="6C6D70"/>
                </a:solidFill>
                <a:latin typeface="Yu Gothic"/>
                <a:cs typeface="Yu Gothic"/>
              </a:rPr>
              <a:t>AWS</a:t>
            </a:r>
            <a:r>
              <a:rPr sz="2400" dirty="0">
                <a:solidFill>
                  <a:srgbClr val="595A5D"/>
                </a:solidFill>
                <a:latin typeface="Yu Gothic"/>
                <a:cs typeface="Yu Gothic"/>
              </a:rPr>
              <a:t>利用者の認証と</a:t>
            </a:r>
            <a:r>
              <a:rPr sz="24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400" spc="-5" dirty="0">
                <a:solidFill>
                  <a:srgbClr val="595A5D"/>
                </a:solidFill>
                <a:latin typeface="Yu Gothic"/>
                <a:cs typeface="Yu Gothic"/>
              </a:rPr>
              <a:t>アクセスポリシーを管理</a:t>
            </a:r>
            <a:endParaRPr sz="24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525"/>
              </a:spcBef>
              <a:buClr>
                <a:srgbClr val="595A5D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AWS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操作のためのグループ・ユーザー・ロールの作成が可能</a:t>
            </a:r>
            <a:endParaRPr sz="20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グループ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ユーザーごとに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実行出来る操作を規定できる</a:t>
            </a:r>
            <a:endParaRPr sz="20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ユーザーごとに認証情報の設定が可能</a:t>
            </a:r>
            <a:endParaRPr sz="2000">
              <a:latin typeface="Yu Gothic"/>
              <a:cs typeface="Yu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111" y="2706432"/>
            <a:ext cx="1811481" cy="16932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04993" y="2696907"/>
            <a:ext cx="4662170" cy="2258695"/>
            <a:chOff x="1504993" y="2696907"/>
            <a:chExt cx="4662170" cy="2258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518" y="2706432"/>
              <a:ext cx="4642836" cy="22396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09755" y="2701669"/>
              <a:ext cx="4652645" cy="2249170"/>
            </a:xfrm>
            <a:custGeom>
              <a:avLst/>
              <a:gdLst/>
              <a:ahLst/>
              <a:cxnLst/>
              <a:rect l="l" t="t" r="r" b="b"/>
              <a:pathLst>
                <a:path w="4652645" h="2249170">
                  <a:moveTo>
                    <a:pt x="0" y="0"/>
                  </a:moveTo>
                  <a:lnTo>
                    <a:pt x="4652167" y="0"/>
                  </a:lnTo>
                  <a:lnTo>
                    <a:pt x="4652167" y="2249089"/>
                  </a:lnTo>
                  <a:lnTo>
                    <a:pt x="0" y="22490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16" y="55754"/>
            <a:ext cx="731519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421" y="2937826"/>
            <a:ext cx="816546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262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10" dirty="0">
                <a:latin typeface="MS PGothic"/>
                <a:cs typeface="MS PGothic"/>
              </a:rPr>
              <a:t>データを書き込むと、</a:t>
            </a:r>
            <a:r>
              <a:rPr sz="2200" spc="-10" dirty="0">
                <a:solidFill>
                  <a:srgbClr val="FF0000"/>
                </a:solidFill>
                <a:latin typeface="MS PGothic"/>
                <a:cs typeface="MS PGothic"/>
              </a:rPr>
              <a:t>３つ以上のデータセンター</a:t>
            </a:r>
            <a:r>
              <a:rPr sz="2200" spc="-15" dirty="0">
                <a:latin typeface="MS PGothic"/>
                <a:cs typeface="MS PGothic"/>
              </a:rPr>
              <a:t>にデータを自動複製</a:t>
            </a:r>
            <a:endParaRPr sz="2200">
              <a:latin typeface="MS PGothic"/>
              <a:cs typeface="MS PGothic"/>
            </a:endParaRPr>
          </a:p>
          <a:p>
            <a:pPr marL="297815" indent="-285115">
              <a:lnSpc>
                <a:spcPts val="26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10" dirty="0">
                <a:latin typeface="MS PGothic"/>
                <a:cs typeface="MS PGothic"/>
              </a:rPr>
              <a:t>設計上のデータ耐久性は、</a:t>
            </a:r>
            <a:r>
              <a:rPr sz="2200" spc="155" dirty="0">
                <a:solidFill>
                  <a:srgbClr val="FF0000"/>
                </a:solidFill>
                <a:latin typeface="Yu Gothic"/>
                <a:cs typeface="Yu Gothic"/>
              </a:rPr>
              <a:t>99.999999999%</a:t>
            </a:r>
            <a:endParaRPr sz="2200">
              <a:latin typeface="Yu Gothic"/>
              <a:cs typeface="Yu Gothic"/>
            </a:endParaRPr>
          </a:p>
          <a:p>
            <a:pPr marL="297815" indent="-285115">
              <a:lnSpc>
                <a:spcPts val="2620"/>
              </a:lnSpc>
              <a:buFont typeface="Arial"/>
              <a:buChar char="•"/>
              <a:tabLst>
                <a:tab pos="297815" algn="l"/>
                <a:tab pos="298450" algn="l"/>
                <a:tab pos="1601470" algn="l"/>
              </a:tabLst>
            </a:pPr>
            <a:r>
              <a:rPr sz="2200" dirty="0">
                <a:latin typeface="MS PGothic"/>
                <a:cs typeface="MS PGothic"/>
              </a:rPr>
              <a:t>従量課</a:t>
            </a:r>
            <a:r>
              <a:rPr sz="2200" spc="-50" dirty="0">
                <a:latin typeface="MS PGothic"/>
                <a:cs typeface="MS PGothic"/>
              </a:rPr>
              <a:t>金</a:t>
            </a:r>
            <a:r>
              <a:rPr sz="2200" dirty="0">
                <a:latin typeface="MS PGothic"/>
                <a:cs typeface="MS PGothic"/>
              </a:rPr>
              <a:t>	</a:t>
            </a:r>
            <a:r>
              <a:rPr sz="2200" spc="-10" dirty="0">
                <a:latin typeface="MS PGothic"/>
                <a:cs typeface="MS PGothic"/>
              </a:rPr>
              <a:t>約</a:t>
            </a:r>
            <a:r>
              <a:rPr sz="2200" spc="160" dirty="0">
                <a:latin typeface="Yu Gothic"/>
                <a:cs typeface="Yu Gothic"/>
              </a:rPr>
              <a:t>3.3</a:t>
            </a:r>
            <a:r>
              <a:rPr sz="2200" dirty="0">
                <a:latin typeface="MS PGothic"/>
                <a:cs typeface="MS PGothic"/>
              </a:rPr>
              <a:t>円</a:t>
            </a:r>
            <a:r>
              <a:rPr sz="2200" dirty="0">
                <a:latin typeface="Yu Gothic"/>
                <a:cs typeface="Yu Gothic"/>
              </a:rPr>
              <a:t>/1GB/1</a:t>
            </a:r>
            <a:r>
              <a:rPr sz="2200" spc="-10" dirty="0">
                <a:latin typeface="MS PGothic"/>
                <a:cs typeface="MS PGothic"/>
              </a:rPr>
              <a:t>ヶ</a:t>
            </a:r>
            <a:r>
              <a:rPr sz="2200" dirty="0">
                <a:latin typeface="MS PGothic"/>
                <a:cs typeface="MS PGothic"/>
              </a:rPr>
              <a:t>月</a:t>
            </a:r>
            <a:r>
              <a:rPr sz="2200" spc="195" dirty="0">
                <a:latin typeface="Yu Gothic"/>
                <a:cs typeface="Yu Gothic"/>
              </a:rPr>
              <a:t>,</a:t>
            </a:r>
            <a:r>
              <a:rPr sz="2200" spc="190" dirty="0">
                <a:latin typeface="Yu Gothic"/>
                <a:cs typeface="Yu Gothic"/>
              </a:rPr>
              <a:t> </a:t>
            </a:r>
            <a:r>
              <a:rPr sz="2200" dirty="0">
                <a:latin typeface="MS PGothic"/>
                <a:cs typeface="MS PGothic"/>
              </a:rPr>
              <a:t>容量は無制</a:t>
            </a:r>
            <a:r>
              <a:rPr sz="2200" spc="-50" dirty="0">
                <a:latin typeface="MS PGothic"/>
                <a:cs typeface="MS PGothic"/>
              </a:rPr>
              <a:t>限</a:t>
            </a:r>
            <a:endParaRPr sz="2200">
              <a:latin typeface="MS PGothic"/>
              <a:cs typeface="MS PGothic"/>
            </a:endParaRPr>
          </a:p>
          <a:p>
            <a:pPr marL="297815" indent="-285115">
              <a:lnSpc>
                <a:spcPts val="2620"/>
              </a:lnSpc>
              <a:spcBef>
                <a:spcPts val="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dirty="0">
                <a:latin typeface="Yu Gothic"/>
                <a:cs typeface="Yu Gothic"/>
              </a:rPr>
              <a:t>EC2/EBS</a:t>
            </a:r>
            <a:r>
              <a:rPr sz="2200" spc="-10" dirty="0">
                <a:latin typeface="MS PGothic"/>
                <a:cs typeface="MS PGothic"/>
              </a:rPr>
              <a:t>の仮想ディスクバックアップは</a:t>
            </a:r>
            <a:r>
              <a:rPr sz="2200" spc="75" dirty="0">
                <a:latin typeface="Yu Gothic"/>
                <a:cs typeface="Yu Gothic"/>
              </a:rPr>
              <a:t>S3</a:t>
            </a:r>
            <a:r>
              <a:rPr sz="2200" spc="-20" dirty="0">
                <a:latin typeface="MS PGothic"/>
                <a:cs typeface="MS PGothic"/>
              </a:rPr>
              <a:t>へ保管</a:t>
            </a:r>
            <a:endParaRPr sz="2200">
              <a:latin typeface="MS PGothic"/>
              <a:cs typeface="MS PGothic"/>
            </a:endParaRPr>
          </a:p>
          <a:p>
            <a:pPr marL="297815" indent="-285115">
              <a:lnSpc>
                <a:spcPts val="262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dirty="0">
                <a:latin typeface="MS PGothic"/>
                <a:cs typeface="MS PGothic"/>
              </a:rPr>
              <a:t>現在世界中で</a:t>
            </a:r>
            <a:r>
              <a:rPr sz="2200" spc="160" dirty="0">
                <a:latin typeface="Yu Gothic"/>
                <a:cs typeface="Yu Gothic"/>
              </a:rPr>
              <a:t>2.0</a:t>
            </a:r>
            <a:r>
              <a:rPr sz="2200" spc="-10" dirty="0">
                <a:latin typeface="MS PGothic"/>
                <a:cs typeface="MS PGothic"/>
              </a:rPr>
              <a:t>兆個以上のファイルを格納</a:t>
            </a:r>
            <a:endParaRPr sz="220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829" y="213998"/>
            <a:ext cx="745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Amazon</a:t>
            </a:r>
            <a:r>
              <a:rPr sz="3600" spc="130" dirty="0"/>
              <a:t> S3</a:t>
            </a:r>
            <a:r>
              <a:rPr spc="130" dirty="0"/>
              <a:t>(Simple</a:t>
            </a:r>
            <a:r>
              <a:rPr spc="105" dirty="0"/>
              <a:t> </a:t>
            </a:r>
            <a:r>
              <a:rPr spc="70" dirty="0"/>
              <a:t>Storage</a:t>
            </a:r>
            <a:r>
              <a:rPr spc="105" dirty="0"/>
              <a:t> </a:t>
            </a:r>
            <a:r>
              <a:rPr spc="114" dirty="0"/>
              <a:t>Service)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293688" y="184153"/>
            <a:ext cx="7194550" cy="2795905"/>
            <a:chOff x="293688" y="184153"/>
            <a:chExt cx="7194550" cy="2795905"/>
          </a:xfrm>
        </p:grpSpPr>
        <p:sp>
          <p:nvSpPr>
            <p:cNvPr id="5" name="object 5"/>
            <p:cNvSpPr/>
            <p:nvPr/>
          </p:nvSpPr>
          <p:spPr>
            <a:xfrm>
              <a:off x="293687" y="184162"/>
              <a:ext cx="673100" cy="688975"/>
            </a:xfrm>
            <a:custGeom>
              <a:avLst/>
              <a:gdLst/>
              <a:ahLst/>
              <a:cxnLst/>
              <a:rect l="l" t="t" r="r" b="b"/>
              <a:pathLst>
                <a:path w="673100" h="688975">
                  <a:moveTo>
                    <a:pt x="673100" y="122237"/>
                  </a:moveTo>
                  <a:lnTo>
                    <a:pt x="647001" y="154254"/>
                  </a:lnTo>
                  <a:lnTo>
                    <a:pt x="575843" y="182181"/>
                  </a:lnTo>
                  <a:lnTo>
                    <a:pt x="526694" y="193332"/>
                  </a:lnTo>
                  <a:lnTo>
                    <a:pt x="470268" y="201930"/>
                  </a:lnTo>
                  <a:lnTo>
                    <a:pt x="407898" y="207467"/>
                  </a:lnTo>
                  <a:lnTo>
                    <a:pt x="340918" y="209423"/>
                  </a:lnTo>
                  <a:lnTo>
                    <a:pt x="271056" y="207467"/>
                  </a:lnTo>
                  <a:lnTo>
                    <a:pt x="206514" y="201930"/>
                  </a:lnTo>
                  <a:lnTo>
                    <a:pt x="148526" y="193332"/>
                  </a:lnTo>
                  <a:lnTo>
                    <a:pt x="98336" y="182181"/>
                  </a:lnTo>
                  <a:lnTo>
                    <a:pt x="57150" y="168986"/>
                  </a:lnTo>
                  <a:lnTo>
                    <a:pt x="6756" y="138493"/>
                  </a:lnTo>
                  <a:lnTo>
                    <a:pt x="0" y="122237"/>
                  </a:lnTo>
                  <a:lnTo>
                    <a:pt x="113639" y="636651"/>
                  </a:lnTo>
                  <a:lnTo>
                    <a:pt x="155879" y="666369"/>
                  </a:lnTo>
                  <a:lnTo>
                    <a:pt x="204266" y="678091"/>
                  </a:lnTo>
                  <a:lnTo>
                    <a:pt x="266928" y="686041"/>
                  </a:lnTo>
                  <a:lnTo>
                    <a:pt x="340918" y="688975"/>
                  </a:lnTo>
                  <a:lnTo>
                    <a:pt x="410641" y="686041"/>
                  </a:lnTo>
                  <a:lnTo>
                    <a:pt x="470712" y="678091"/>
                  </a:lnTo>
                  <a:lnTo>
                    <a:pt x="517779" y="666369"/>
                  </a:lnTo>
                  <a:lnTo>
                    <a:pt x="548474" y="652145"/>
                  </a:lnTo>
                  <a:lnTo>
                    <a:pt x="559447" y="636651"/>
                  </a:lnTo>
                  <a:lnTo>
                    <a:pt x="673100" y="122237"/>
                  </a:lnTo>
                  <a:close/>
                </a:path>
                <a:path w="673100" h="688975">
                  <a:moveTo>
                    <a:pt x="673100" y="87312"/>
                  </a:moveTo>
                  <a:lnTo>
                    <a:pt x="646645" y="53327"/>
                  </a:lnTo>
                  <a:lnTo>
                    <a:pt x="574522" y="25565"/>
                  </a:lnTo>
                  <a:lnTo>
                    <a:pt x="524713" y="14909"/>
                  </a:lnTo>
                  <a:lnTo>
                    <a:pt x="467550" y="6858"/>
                  </a:lnTo>
                  <a:lnTo>
                    <a:pt x="404368" y="1765"/>
                  </a:lnTo>
                  <a:lnTo>
                    <a:pt x="336550" y="0"/>
                  </a:lnTo>
                  <a:lnTo>
                    <a:pt x="268719" y="1765"/>
                  </a:lnTo>
                  <a:lnTo>
                    <a:pt x="205549" y="6858"/>
                  </a:lnTo>
                  <a:lnTo>
                    <a:pt x="148374" y="14909"/>
                  </a:lnTo>
                  <a:lnTo>
                    <a:pt x="98564" y="25565"/>
                  </a:lnTo>
                  <a:lnTo>
                    <a:pt x="57467" y="38493"/>
                  </a:lnTo>
                  <a:lnTo>
                    <a:pt x="6832" y="69710"/>
                  </a:lnTo>
                  <a:lnTo>
                    <a:pt x="0" y="87312"/>
                  </a:lnTo>
                  <a:lnTo>
                    <a:pt x="6832" y="104902"/>
                  </a:lnTo>
                  <a:lnTo>
                    <a:pt x="57467" y="136131"/>
                  </a:lnTo>
                  <a:lnTo>
                    <a:pt x="98564" y="149047"/>
                  </a:lnTo>
                  <a:lnTo>
                    <a:pt x="148374" y="159715"/>
                  </a:lnTo>
                  <a:lnTo>
                    <a:pt x="205549" y="167767"/>
                  </a:lnTo>
                  <a:lnTo>
                    <a:pt x="268719" y="172847"/>
                  </a:lnTo>
                  <a:lnTo>
                    <a:pt x="336550" y="174625"/>
                  </a:lnTo>
                  <a:lnTo>
                    <a:pt x="404368" y="172847"/>
                  </a:lnTo>
                  <a:lnTo>
                    <a:pt x="467550" y="167767"/>
                  </a:lnTo>
                  <a:lnTo>
                    <a:pt x="524713" y="159715"/>
                  </a:lnTo>
                  <a:lnTo>
                    <a:pt x="574522" y="149047"/>
                  </a:lnTo>
                  <a:lnTo>
                    <a:pt x="615619" y="136131"/>
                  </a:lnTo>
                  <a:lnTo>
                    <a:pt x="666254" y="104902"/>
                  </a:lnTo>
                  <a:lnTo>
                    <a:pt x="673100" y="87312"/>
                  </a:lnTo>
                  <a:close/>
                </a:path>
              </a:pathLst>
            </a:custGeom>
            <a:solidFill>
              <a:srgbClr val="108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955" y="759622"/>
              <a:ext cx="6652806" cy="2220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/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/>
              <a:t>AWS</a:t>
            </a:r>
            <a:r>
              <a:rPr spc="-10" dirty="0"/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474746"/>
                </a:solidFill>
              </a:rPr>
              <a:t>開発環境を</a:t>
            </a:r>
            <a:r>
              <a:rPr spc="55" dirty="0">
                <a:solidFill>
                  <a:srgbClr val="595958"/>
                </a:solidFill>
              </a:rPr>
              <a:t>AWS</a:t>
            </a:r>
            <a:r>
              <a:rPr spc="-10" dirty="0">
                <a:solidFill>
                  <a:srgbClr val="474746"/>
                </a:solidFill>
              </a:rPr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937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開発環境を</a:t>
            </a:r>
            <a:r>
              <a:rPr spc="-20" dirty="0"/>
              <a:t>AWS</a:t>
            </a:r>
            <a:r>
              <a:rPr dirty="0"/>
              <a:t>で構築するメリット</a:t>
            </a:r>
            <a:r>
              <a:rPr spc="-25" dirty="0"/>
              <a:t>（１）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868785"/>
            <a:ext cx="7990840" cy="27025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いつでも好きな台数の仮想サーバーを立てることが可能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不要な時はサーバーを停止することで</a:t>
            </a:r>
            <a:r>
              <a:rPr sz="20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利用料金を最適化可能</a:t>
            </a:r>
            <a:endParaRPr sz="2000">
              <a:latin typeface="Yu Gothic"/>
              <a:cs typeface="Yu Gothic"/>
            </a:endParaRPr>
          </a:p>
          <a:p>
            <a:pPr marL="354965" marR="5080" indent="-342900">
              <a:lnSpc>
                <a:spcPts val="192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0" dirty="0">
                <a:solidFill>
                  <a:srgbClr val="474746"/>
                </a:solidFill>
                <a:latin typeface="Yu Gothic"/>
                <a:cs typeface="Yu Gothic"/>
              </a:rPr>
              <a:t>Windows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やLinux</a:t>
            </a: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上に好きなソフトウェアをインストールして動作</a:t>
            </a:r>
            <a:r>
              <a:rPr sz="2000" spc="-10" dirty="0">
                <a:solidFill>
                  <a:srgbClr val="474746"/>
                </a:solidFill>
                <a:latin typeface="Yu Gothic"/>
                <a:cs typeface="Yu Gothic"/>
              </a:rPr>
              <a:t>確認が可能</a:t>
            </a:r>
            <a:endParaRPr sz="2000">
              <a:latin typeface="Yu Gothic"/>
              <a:cs typeface="Yu Gothic"/>
            </a:endParaRPr>
          </a:p>
          <a:p>
            <a:pPr marL="469265">
              <a:lnSpc>
                <a:spcPct val="100000"/>
              </a:lnSpc>
              <a:spcBef>
                <a:spcPts val="585"/>
              </a:spcBef>
              <a:tabLst>
                <a:tab pos="755015" algn="l"/>
              </a:tabLst>
            </a:pPr>
            <a:r>
              <a:rPr sz="1700" spc="-50" dirty="0">
                <a:solidFill>
                  <a:srgbClr val="474746"/>
                </a:solidFill>
                <a:latin typeface="Arial"/>
                <a:cs typeface="Arial"/>
              </a:rPr>
              <a:t>–</a:t>
            </a:r>
            <a:r>
              <a:rPr sz="1700" dirty="0">
                <a:solidFill>
                  <a:srgbClr val="474746"/>
                </a:solidFill>
                <a:latin typeface="Arial"/>
                <a:cs typeface="Arial"/>
              </a:rPr>
              <a:t>	</a:t>
            </a:r>
            <a:r>
              <a:rPr sz="1700" spc="-5" dirty="0">
                <a:solidFill>
                  <a:srgbClr val="595958"/>
                </a:solidFill>
                <a:latin typeface="Yu Gothic"/>
                <a:cs typeface="Yu Gothic"/>
              </a:rPr>
              <a:t>開発者一人一人に個別のサーバー環境を配布可能</a:t>
            </a:r>
            <a:endParaRPr sz="17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Yu Gothic"/>
              <a:cs typeface="Yu Gothic"/>
            </a:endParaRPr>
          </a:p>
          <a:p>
            <a:pPr marL="354965" marR="94615" indent="-342900">
              <a:lnSpc>
                <a:spcPts val="192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Oracleや</a:t>
            </a:r>
            <a:r>
              <a:rPr sz="2000" spc="65" dirty="0">
                <a:solidFill>
                  <a:srgbClr val="474746"/>
                </a:solidFill>
                <a:latin typeface="Yu Gothic"/>
                <a:cs typeface="Yu Gothic"/>
              </a:rPr>
              <a:t>Windows, 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SQL </a:t>
            </a:r>
            <a:r>
              <a:rPr sz="2000" spc="65" dirty="0">
                <a:solidFill>
                  <a:srgbClr val="474746"/>
                </a:solidFill>
                <a:latin typeface="Yu Gothic"/>
                <a:cs typeface="Yu Gothic"/>
              </a:rPr>
              <a:t>Server</a:t>
            </a: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などの各種有償ソフトウェアを時間課金ですぐに利用可能</a:t>
            </a:r>
            <a:endParaRPr sz="20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06782" y="4098174"/>
            <a:ext cx="4057015" cy="698500"/>
            <a:chOff x="2306782" y="4098174"/>
            <a:chExt cx="4057015" cy="698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6782" y="4098174"/>
              <a:ext cx="4056611" cy="6982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1472" y="4177145"/>
              <a:ext cx="3798916" cy="602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6336" y="4123592"/>
              <a:ext cx="3956540" cy="5978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56336" y="4123592"/>
              <a:ext cx="3956685" cy="598170"/>
            </a:xfrm>
            <a:custGeom>
              <a:avLst/>
              <a:gdLst/>
              <a:ahLst/>
              <a:cxnLst/>
              <a:rect l="l" t="t" r="r" b="b"/>
              <a:pathLst>
                <a:path w="3956685" h="598170">
                  <a:moveTo>
                    <a:pt x="0" y="99647"/>
                  </a:moveTo>
                  <a:lnTo>
                    <a:pt x="7830" y="60860"/>
                  </a:lnTo>
                  <a:lnTo>
                    <a:pt x="29186" y="29186"/>
                  </a:lnTo>
                  <a:lnTo>
                    <a:pt x="60860" y="7830"/>
                  </a:lnTo>
                  <a:lnTo>
                    <a:pt x="99647" y="0"/>
                  </a:lnTo>
                  <a:lnTo>
                    <a:pt x="3856891" y="0"/>
                  </a:lnTo>
                  <a:lnTo>
                    <a:pt x="3895678" y="7830"/>
                  </a:lnTo>
                  <a:lnTo>
                    <a:pt x="3927352" y="29186"/>
                  </a:lnTo>
                  <a:lnTo>
                    <a:pt x="3948708" y="60860"/>
                  </a:lnTo>
                  <a:lnTo>
                    <a:pt x="3956539" y="99647"/>
                  </a:lnTo>
                  <a:lnTo>
                    <a:pt x="3956539" y="498228"/>
                  </a:lnTo>
                  <a:lnTo>
                    <a:pt x="3948708" y="537016"/>
                  </a:lnTo>
                  <a:lnTo>
                    <a:pt x="3927352" y="568690"/>
                  </a:lnTo>
                  <a:lnTo>
                    <a:pt x="3895678" y="590045"/>
                  </a:lnTo>
                  <a:lnTo>
                    <a:pt x="3856891" y="597876"/>
                  </a:lnTo>
                  <a:lnTo>
                    <a:pt x="99647" y="597876"/>
                  </a:lnTo>
                  <a:lnTo>
                    <a:pt x="60860" y="590045"/>
                  </a:lnTo>
                  <a:lnTo>
                    <a:pt x="29186" y="568690"/>
                  </a:lnTo>
                  <a:lnTo>
                    <a:pt x="7830" y="537016"/>
                  </a:lnTo>
                  <a:lnTo>
                    <a:pt x="0" y="498228"/>
                  </a:lnTo>
                  <a:lnTo>
                    <a:pt x="0" y="99647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96012" y="4226950"/>
            <a:ext cx="368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Yu Gothic"/>
                <a:cs typeface="Yu Gothic"/>
              </a:rPr>
              <a:t>開発スピードの向上が可能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78134" y="3657600"/>
            <a:ext cx="1109980" cy="469900"/>
            <a:chOff x="3778134" y="3657600"/>
            <a:chExt cx="1109980" cy="4699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134" y="3657600"/>
              <a:ext cx="1109748" cy="4696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1029" y="3683977"/>
              <a:ext cx="967154" cy="3692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51029" y="3683978"/>
              <a:ext cx="967740" cy="369570"/>
            </a:xfrm>
            <a:custGeom>
              <a:avLst/>
              <a:gdLst/>
              <a:ahLst/>
              <a:cxnLst/>
              <a:rect l="l" t="t" r="r" b="b"/>
              <a:pathLst>
                <a:path w="967739" h="369570">
                  <a:moveTo>
                    <a:pt x="0" y="184638"/>
                  </a:moveTo>
                  <a:lnTo>
                    <a:pt x="241789" y="184638"/>
                  </a:lnTo>
                  <a:lnTo>
                    <a:pt x="241789" y="0"/>
                  </a:lnTo>
                  <a:lnTo>
                    <a:pt x="725365" y="0"/>
                  </a:lnTo>
                  <a:lnTo>
                    <a:pt x="725365" y="184638"/>
                  </a:lnTo>
                  <a:lnTo>
                    <a:pt x="967153" y="184638"/>
                  </a:lnTo>
                  <a:lnTo>
                    <a:pt x="483577" y="369276"/>
                  </a:lnTo>
                  <a:lnTo>
                    <a:pt x="0" y="184638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>
                <a:solidFill>
                  <a:srgbClr val="595958"/>
                </a:solidFill>
              </a:rPr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>
                <a:solidFill>
                  <a:srgbClr val="595958"/>
                </a:solidFill>
              </a:rPr>
              <a:t>AWS</a:t>
            </a:r>
            <a:r>
              <a:rPr spc="-10" dirty="0">
                <a:solidFill>
                  <a:srgbClr val="474746"/>
                </a:solidFill>
              </a:rPr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474746"/>
                </a:solidFill>
              </a:rPr>
              <a:t>開発環境を</a:t>
            </a:r>
            <a:r>
              <a:rPr spc="55" dirty="0">
                <a:solidFill>
                  <a:srgbClr val="595958"/>
                </a:solidFill>
              </a:rPr>
              <a:t>AWS</a:t>
            </a:r>
            <a:r>
              <a:rPr spc="-10" dirty="0">
                <a:solidFill>
                  <a:srgbClr val="474746"/>
                </a:solidFill>
              </a:rPr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474746"/>
                </a:solidFill>
              </a:rPr>
              <a:t>開発環境を</a:t>
            </a:r>
            <a:r>
              <a:rPr spc="55" dirty="0">
                <a:solidFill>
                  <a:srgbClr val="595958"/>
                </a:solidFill>
              </a:rPr>
              <a:t>AWS</a:t>
            </a:r>
            <a:r>
              <a:rPr spc="-10" dirty="0">
                <a:solidFill>
                  <a:srgbClr val="474746"/>
                </a:solidFill>
              </a:rPr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>
                <a:solidFill>
                  <a:srgbClr val="474746"/>
                </a:solidFill>
              </a:rPr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>
                <a:solidFill>
                  <a:srgbClr val="474746"/>
                </a:solidFill>
              </a:rPr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937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開発環境を</a:t>
            </a:r>
            <a:r>
              <a:rPr spc="-20" dirty="0"/>
              <a:t>AWS</a:t>
            </a:r>
            <a:r>
              <a:rPr dirty="0"/>
              <a:t>で構築するメリット</a:t>
            </a:r>
            <a:r>
              <a:rPr spc="-25" dirty="0"/>
              <a:t>（２）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993245"/>
            <a:ext cx="7994650" cy="2509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4965" marR="10795" indent="-342900" algn="just">
              <a:lnSpc>
                <a:spcPct val="99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一度インストール作業を行った後は</a:t>
            </a:r>
            <a:r>
              <a:rPr sz="24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400" spc="-10" dirty="0">
                <a:solidFill>
                  <a:srgbClr val="474746"/>
                </a:solidFill>
                <a:latin typeface="Yu Gothic"/>
                <a:cs typeface="Yu Gothic"/>
              </a:rPr>
              <a:t>そのサーバーをイ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メージに保存しておけば</a:t>
            </a:r>
            <a:r>
              <a:rPr sz="24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再利用可能</a:t>
            </a:r>
            <a:r>
              <a:rPr sz="2400" dirty="0">
                <a:solidFill>
                  <a:srgbClr val="595958"/>
                </a:solidFill>
                <a:latin typeface="Yu Gothic"/>
                <a:cs typeface="Yu Gothic"/>
              </a:rPr>
              <a:t>。</a:t>
            </a:r>
            <a:r>
              <a:rPr sz="2400" spc="-10" dirty="0">
                <a:solidFill>
                  <a:srgbClr val="474746"/>
                </a:solidFill>
                <a:latin typeface="Yu Gothic"/>
                <a:cs typeface="Yu Gothic"/>
              </a:rPr>
              <a:t>本番への利用も</a:t>
            </a:r>
            <a:r>
              <a:rPr sz="2400" spc="-25" dirty="0">
                <a:solidFill>
                  <a:srgbClr val="474746"/>
                </a:solidFill>
                <a:latin typeface="Yu Gothic"/>
                <a:cs typeface="Yu Gothic"/>
              </a:rPr>
              <a:t>可能</a:t>
            </a:r>
            <a:endParaRPr sz="2400">
              <a:latin typeface="Yu Gothic"/>
              <a:cs typeface="Yu Gothic"/>
            </a:endParaRPr>
          </a:p>
          <a:p>
            <a:pPr marL="354965" marR="5080" indent="-342900" algn="just">
              <a:lnSpc>
                <a:spcPts val="2820"/>
              </a:lnSpc>
              <a:spcBef>
                <a:spcPts val="134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社内と</a:t>
            </a:r>
            <a:r>
              <a:rPr sz="2400" spc="-40" dirty="0">
                <a:solidFill>
                  <a:srgbClr val="595958"/>
                </a:solidFill>
                <a:latin typeface="Yu Gothic"/>
                <a:cs typeface="Yu Gothic"/>
              </a:rPr>
              <a:t>VPN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で接続することで</a:t>
            </a:r>
            <a:r>
              <a:rPr sz="24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よりセキュアに安心して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社内のユーザーが</a:t>
            </a:r>
            <a:r>
              <a:rPr sz="2400" spc="55" dirty="0">
                <a:solidFill>
                  <a:srgbClr val="595958"/>
                </a:solidFill>
                <a:latin typeface="Yu Gothic"/>
                <a:cs typeface="Yu Gothic"/>
              </a:rPr>
              <a:t>AWS</a:t>
            </a: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上のサーバーと接続が可能</a:t>
            </a:r>
            <a:endParaRPr sz="2400">
              <a:latin typeface="Yu Gothic"/>
              <a:cs typeface="Yu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保守期限切れによるサーバーの買い替えが不要</a:t>
            </a:r>
            <a:endParaRPr sz="24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/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/>
              <a:t>AWS</a:t>
            </a:r>
            <a:r>
              <a:rPr spc="-10" dirty="0"/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474746"/>
                </a:solidFill>
              </a:rPr>
              <a:t>開発環境を</a:t>
            </a:r>
            <a:r>
              <a:rPr spc="55" dirty="0">
                <a:solidFill>
                  <a:srgbClr val="595958"/>
                </a:solidFill>
              </a:rPr>
              <a:t>AWS</a:t>
            </a:r>
            <a:r>
              <a:rPr spc="-10" dirty="0">
                <a:solidFill>
                  <a:srgbClr val="474746"/>
                </a:solidFill>
              </a:rPr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552" y="814467"/>
            <a:ext cx="8222615" cy="2424430"/>
            <a:chOff x="433552" y="814467"/>
            <a:chExt cx="8222615" cy="2424430"/>
          </a:xfrm>
        </p:grpSpPr>
        <p:sp>
          <p:nvSpPr>
            <p:cNvPr id="3" name="object 3"/>
            <p:cNvSpPr/>
            <p:nvPr/>
          </p:nvSpPr>
          <p:spPr>
            <a:xfrm>
              <a:off x="436727" y="1198758"/>
              <a:ext cx="8216265" cy="2037080"/>
            </a:xfrm>
            <a:custGeom>
              <a:avLst/>
              <a:gdLst/>
              <a:ahLst/>
              <a:cxnLst/>
              <a:rect l="l" t="t" r="r" b="b"/>
              <a:pathLst>
                <a:path w="8216265" h="2037080">
                  <a:moveTo>
                    <a:pt x="0" y="199973"/>
                  </a:moveTo>
                  <a:lnTo>
                    <a:pt x="5281" y="154121"/>
                  </a:lnTo>
                  <a:lnTo>
                    <a:pt x="20325" y="112029"/>
                  </a:lnTo>
                  <a:lnTo>
                    <a:pt x="43931" y="74900"/>
                  </a:lnTo>
                  <a:lnTo>
                    <a:pt x="74900" y="43931"/>
                  </a:lnTo>
                  <a:lnTo>
                    <a:pt x="112029" y="20325"/>
                  </a:lnTo>
                  <a:lnTo>
                    <a:pt x="154121" y="5281"/>
                  </a:lnTo>
                  <a:lnTo>
                    <a:pt x="199972" y="0"/>
                  </a:lnTo>
                  <a:lnTo>
                    <a:pt x="8015977" y="0"/>
                  </a:lnTo>
                  <a:lnTo>
                    <a:pt x="8061829" y="5281"/>
                  </a:lnTo>
                  <a:lnTo>
                    <a:pt x="8103920" y="20325"/>
                  </a:lnTo>
                  <a:lnTo>
                    <a:pt x="8141050" y="43931"/>
                  </a:lnTo>
                  <a:lnTo>
                    <a:pt x="8172019" y="74900"/>
                  </a:lnTo>
                  <a:lnTo>
                    <a:pt x="8195625" y="112029"/>
                  </a:lnTo>
                  <a:lnTo>
                    <a:pt x="8210669" y="154121"/>
                  </a:lnTo>
                  <a:lnTo>
                    <a:pt x="8215950" y="199973"/>
                  </a:lnTo>
                  <a:lnTo>
                    <a:pt x="8215950" y="1836830"/>
                  </a:lnTo>
                  <a:lnTo>
                    <a:pt x="8210669" y="1882682"/>
                  </a:lnTo>
                  <a:lnTo>
                    <a:pt x="8195625" y="1924773"/>
                  </a:lnTo>
                  <a:lnTo>
                    <a:pt x="8172019" y="1961903"/>
                  </a:lnTo>
                  <a:lnTo>
                    <a:pt x="8141050" y="1992871"/>
                  </a:lnTo>
                  <a:lnTo>
                    <a:pt x="8103920" y="2016477"/>
                  </a:lnTo>
                  <a:lnTo>
                    <a:pt x="8061829" y="2031521"/>
                  </a:lnTo>
                  <a:lnTo>
                    <a:pt x="8015977" y="2036803"/>
                  </a:lnTo>
                  <a:lnTo>
                    <a:pt x="199972" y="2036803"/>
                  </a:lnTo>
                  <a:lnTo>
                    <a:pt x="154121" y="2031521"/>
                  </a:lnTo>
                  <a:lnTo>
                    <a:pt x="112029" y="2016477"/>
                  </a:lnTo>
                  <a:lnTo>
                    <a:pt x="74900" y="1992871"/>
                  </a:lnTo>
                  <a:lnTo>
                    <a:pt x="43931" y="1961903"/>
                  </a:lnTo>
                  <a:lnTo>
                    <a:pt x="20325" y="1924773"/>
                  </a:lnTo>
                  <a:lnTo>
                    <a:pt x="5281" y="1882682"/>
                  </a:lnTo>
                  <a:lnTo>
                    <a:pt x="0" y="1836830"/>
                  </a:lnTo>
                  <a:lnTo>
                    <a:pt x="0" y="19997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445" y="814467"/>
              <a:ext cx="603503" cy="6035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1445" y="1336424"/>
              <a:ext cx="7766050" cy="1723389"/>
            </a:xfrm>
            <a:custGeom>
              <a:avLst/>
              <a:gdLst/>
              <a:ahLst/>
              <a:cxnLst/>
              <a:rect l="l" t="t" r="r" b="b"/>
              <a:pathLst>
                <a:path w="7766050" h="1723389">
                  <a:moveTo>
                    <a:pt x="0" y="169193"/>
                  </a:moveTo>
                  <a:lnTo>
                    <a:pt x="6043" y="124214"/>
                  </a:lnTo>
                  <a:lnTo>
                    <a:pt x="23099" y="83798"/>
                  </a:lnTo>
                  <a:lnTo>
                    <a:pt x="49555" y="49555"/>
                  </a:lnTo>
                  <a:lnTo>
                    <a:pt x="83798" y="23099"/>
                  </a:lnTo>
                  <a:lnTo>
                    <a:pt x="124214" y="6043"/>
                  </a:lnTo>
                  <a:lnTo>
                    <a:pt x="169192" y="0"/>
                  </a:lnTo>
                  <a:lnTo>
                    <a:pt x="7596380" y="0"/>
                  </a:lnTo>
                  <a:lnTo>
                    <a:pt x="7641358" y="6043"/>
                  </a:lnTo>
                  <a:lnTo>
                    <a:pt x="7681775" y="23099"/>
                  </a:lnTo>
                  <a:lnTo>
                    <a:pt x="7716018" y="49555"/>
                  </a:lnTo>
                  <a:lnTo>
                    <a:pt x="7742474" y="83798"/>
                  </a:lnTo>
                  <a:lnTo>
                    <a:pt x="7759530" y="124214"/>
                  </a:lnTo>
                  <a:lnTo>
                    <a:pt x="7765574" y="169193"/>
                  </a:lnTo>
                  <a:lnTo>
                    <a:pt x="7765574" y="1554098"/>
                  </a:lnTo>
                  <a:lnTo>
                    <a:pt x="7759530" y="1599076"/>
                  </a:lnTo>
                  <a:lnTo>
                    <a:pt x="7742474" y="1639493"/>
                  </a:lnTo>
                  <a:lnTo>
                    <a:pt x="7716018" y="1673736"/>
                  </a:lnTo>
                  <a:lnTo>
                    <a:pt x="7681775" y="1700191"/>
                  </a:lnTo>
                  <a:lnTo>
                    <a:pt x="7641358" y="1717247"/>
                  </a:lnTo>
                  <a:lnTo>
                    <a:pt x="7596380" y="1723291"/>
                  </a:lnTo>
                  <a:lnTo>
                    <a:pt x="169192" y="1723291"/>
                  </a:lnTo>
                  <a:lnTo>
                    <a:pt x="124214" y="1717247"/>
                  </a:lnTo>
                  <a:lnTo>
                    <a:pt x="83798" y="1700191"/>
                  </a:lnTo>
                  <a:lnTo>
                    <a:pt x="49555" y="1673736"/>
                  </a:lnTo>
                  <a:lnTo>
                    <a:pt x="23099" y="1639493"/>
                  </a:lnTo>
                  <a:lnTo>
                    <a:pt x="6043" y="1599076"/>
                  </a:lnTo>
                  <a:lnTo>
                    <a:pt x="0" y="1554098"/>
                  </a:lnTo>
                  <a:lnTo>
                    <a:pt x="0" y="16919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052" y="1056841"/>
              <a:ext cx="599170" cy="5991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4386" y="2143044"/>
            <a:ext cx="890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Web </a:t>
            </a: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アプリケーション</a:t>
            </a:r>
            <a:endParaRPr sz="1000">
              <a:latin typeface="MS PGothic"/>
              <a:cs typeface="MS PGothic"/>
            </a:endParaRPr>
          </a:p>
          <a:p>
            <a:pPr marL="256540">
              <a:lnSpc>
                <a:spcPct val="100000"/>
              </a:lnSpc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サーバ</a:t>
            </a:r>
            <a:endParaRPr sz="10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5129" y="2246363"/>
            <a:ext cx="661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MySQL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9543" y="2219986"/>
            <a:ext cx="608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Oracle</a:t>
            </a:r>
            <a:r>
              <a:rPr sz="10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8789" y="2219987"/>
            <a:ext cx="503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MS</a:t>
            </a:r>
            <a:r>
              <a:rPr sz="1000" spc="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SQL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85714" y="1620884"/>
            <a:ext cx="589915" cy="626745"/>
            <a:chOff x="2385714" y="1620884"/>
            <a:chExt cx="589915" cy="6267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0770" y="2133960"/>
              <a:ext cx="84429" cy="113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0010" y="2208827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5" h="38735">
                  <a:moveTo>
                    <a:pt x="433499" y="0"/>
                  </a:moveTo>
                  <a:lnTo>
                    <a:pt x="0" y="8947"/>
                  </a:lnTo>
                  <a:lnTo>
                    <a:pt x="0" y="38205"/>
                  </a:lnTo>
                  <a:lnTo>
                    <a:pt x="420759" y="38205"/>
                  </a:lnTo>
                  <a:lnTo>
                    <a:pt x="43349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5714" y="2133960"/>
              <a:ext cx="84296" cy="1130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5714" y="1620884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56" y="0"/>
                  </a:moveTo>
                  <a:lnTo>
                    <a:pt x="84296" y="0"/>
                  </a:lnTo>
                  <a:lnTo>
                    <a:pt x="51468" y="6563"/>
                  </a:lnTo>
                  <a:lnTo>
                    <a:pt x="24675" y="24475"/>
                  </a:lnTo>
                  <a:lnTo>
                    <a:pt x="6619" y="51066"/>
                  </a:lnTo>
                  <a:lnTo>
                    <a:pt x="0" y="83668"/>
                  </a:lnTo>
                  <a:lnTo>
                    <a:pt x="0" y="513076"/>
                  </a:lnTo>
                  <a:lnTo>
                    <a:pt x="6619" y="545691"/>
                  </a:lnTo>
                  <a:lnTo>
                    <a:pt x="24675" y="572333"/>
                  </a:lnTo>
                  <a:lnTo>
                    <a:pt x="51468" y="590300"/>
                  </a:lnTo>
                  <a:lnTo>
                    <a:pt x="84296" y="596889"/>
                  </a:lnTo>
                  <a:lnTo>
                    <a:pt x="505056" y="596889"/>
                  </a:lnTo>
                  <a:lnTo>
                    <a:pt x="537914" y="590300"/>
                  </a:lnTo>
                  <a:lnTo>
                    <a:pt x="564752" y="572333"/>
                  </a:lnTo>
                  <a:lnTo>
                    <a:pt x="582849" y="545691"/>
                  </a:lnTo>
                  <a:lnTo>
                    <a:pt x="589485" y="513076"/>
                  </a:lnTo>
                  <a:lnTo>
                    <a:pt x="589485" y="83668"/>
                  </a:lnTo>
                  <a:lnTo>
                    <a:pt x="582849" y="51066"/>
                  </a:lnTo>
                  <a:lnTo>
                    <a:pt x="564752" y="24475"/>
                  </a:lnTo>
                  <a:lnTo>
                    <a:pt x="537914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54657" y="1623805"/>
            <a:ext cx="45212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50" dirty="0">
                <a:solidFill>
                  <a:srgbClr val="FFFFFF"/>
                </a:solidFill>
                <a:latin typeface="Arial"/>
                <a:cs typeface="Arial"/>
              </a:rPr>
              <a:t>MySQL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19650" y="1608317"/>
            <a:ext cx="589915" cy="626745"/>
            <a:chOff x="3719650" y="1608317"/>
            <a:chExt cx="589915" cy="62674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4718" y="2121394"/>
              <a:ext cx="84418" cy="1130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03945" y="2196260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99" y="0"/>
                  </a:moveTo>
                  <a:lnTo>
                    <a:pt x="0" y="8958"/>
                  </a:lnTo>
                  <a:lnTo>
                    <a:pt x="0" y="38205"/>
                  </a:lnTo>
                  <a:lnTo>
                    <a:pt x="420772" y="38205"/>
                  </a:lnTo>
                  <a:lnTo>
                    <a:pt x="43349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9650" y="2121394"/>
              <a:ext cx="84294" cy="11307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19650" y="1608317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67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5" y="24475"/>
                  </a:lnTo>
                  <a:lnTo>
                    <a:pt x="6619" y="51067"/>
                  </a:lnTo>
                  <a:lnTo>
                    <a:pt x="0" y="83670"/>
                  </a:lnTo>
                  <a:lnTo>
                    <a:pt x="0" y="513076"/>
                  </a:lnTo>
                  <a:lnTo>
                    <a:pt x="6619" y="545693"/>
                  </a:lnTo>
                  <a:lnTo>
                    <a:pt x="24675" y="572339"/>
                  </a:lnTo>
                  <a:lnTo>
                    <a:pt x="51467" y="590310"/>
                  </a:lnTo>
                  <a:lnTo>
                    <a:pt x="84294" y="596901"/>
                  </a:lnTo>
                  <a:lnTo>
                    <a:pt x="505067" y="596901"/>
                  </a:lnTo>
                  <a:lnTo>
                    <a:pt x="537918" y="590310"/>
                  </a:lnTo>
                  <a:lnTo>
                    <a:pt x="564753" y="572339"/>
                  </a:lnTo>
                  <a:lnTo>
                    <a:pt x="582849" y="545693"/>
                  </a:lnTo>
                  <a:lnTo>
                    <a:pt x="589485" y="513076"/>
                  </a:lnTo>
                  <a:lnTo>
                    <a:pt x="589485" y="83670"/>
                  </a:lnTo>
                  <a:lnTo>
                    <a:pt x="582849" y="51067"/>
                  </a:lnTo>
                  <a:lnTo>
                    <a:pt x="564753" y="24475"/>
                  </a:lnTo>
                  <a:lnTo>
                    <a:pt x="537918" y="6563"/>
                  </a:lnTo>
                  <a:lnTo>
                    <a:pt x="505067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04717" y="1611241"/>
            <a:ext cx="419734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05" dirty="0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36531" y="1589629"/>
            <a:ext cx="589915" cy="626745"/>
            <a:chOff x="5136531" y="1589629"/>
            <a:chExt cx="589915" cy="62674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1587" y="2102704"/>
              <a:ext cx="84429" cy="1130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20826" y="2177559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87" y="0"/>
                  </a:moveTo>
                  <a:lnTo>
                    <a:pt x="0" y="8958"/>
                  </a:lnTo>
                  <a:lnTo>
                    <a:pt x="0" y="38205"/>
                  </a:lnTo>
                  <a:lnTo>
                    <a:pt x="420761" y="38205"/>
                  </a:lnTo>
                  <a:lnTo>
                    <a:pt x="433487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6531" y="2102704"/>
              <a:ext cx="84294" cy="1130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136531" y="1589629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56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3"/>
                  </a:lnTo>
                  <a:lnTo>
                    <a:pt x="6618" y="51061"/>
                  </a:lnTo>
                  <a:lnTo>
                    <a:pt x="0" y="83657"/>
                  </a:lnTo>
                  <a:lnTo>
                    <a:pt x="0" y="513074"/>
                  </a:lnTo>
                  <a:lnTo>
                    <a:pt x="6618" y="545685"/>
                  </a:lnTo>
                  <a:lnTo>
                    <a:pt x="24674" y="572328"/>
                  </a:lnTo>
                  <a:lnTo>
                    <a:pt x="51467" y="590297"/>
                  </a:lnTo>
                  <a:lnTo>
                    <a:pt x="84294" y="596888"/>
                  </a:lnTo>
                  <a:lnTo>
                    <a:pt x="505056" y="596888"/>
                  </a:lnTo>
                  <a:lnTo>
                    <a:pt x="537914" y="590297"/>
                  </a:lnTo>
                  <a:lnTo>
                    <a:pt x="564751" y="572328"/>
                  </a:lnTo>
                  <a:lnTo>
                    <a:pt x="582848" y="545685"/>
                  </a:lnTo>
                  <a:lnTo>
                    <a:pt x="589485" y="513074"/>
                  </a:lnTo>
                  <a:lnTo>
                    <a:pt x="589485" y="83657"/>
                  </a:lnTo>
                  <a:lnTo>
                    <a:pt x="582848" y="51061"/>
                  </a:lnTo>
                  <a:lnTo>
                    <a:pt x="564751" y="24473"/>
                  </a:lnTo>
                  <a:lnTo>
                    <a:pt x="537914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83100" y="1592546"/>
            <a:ext cx="50101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3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8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3566" y="1536937"/>
            <a:ext cx="4393565" cy="3107690"/>
            <a:chOff x="823566" y="1536937"/>
            <a:chExt cx="4393565" cy="310769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566" y="1536937"/>
              <a:ext cx="731519" cy="7315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19904" y="3505117"/>
              <a:ext cx="4193540" cy="1136015"/>
            </a:xfrm>
            <a:custGeom>
              <a:avLst/>
              <a:gdLst/>
              <a:ahLst/>
              <a:cxnLst/>
              <a:rect l="l" t="t" r="r" b="b"/>
              <a:pathLst>
                <a:path w="4193540" h="1136014">
                  <a:moveTo>
                    <a:pt x="0" y="111503"/>
                  </a:moveTo>
                  <a:lnTo>
                    <a:pt x="8762" y="68101"/>
                  </a:lnTo>
                  <a:lnTo>
                    <a:pt x="32658" y="32658"/>
                  </a:lnTo>
                  <a:lnTo>
                    <a:pt x="68101" y="8762"/>
                  </a:lnTo>
                  <a:lnTo>
                    <a:pt x="111503" y="0"/>
                  </a:lnTo>
                  <a:lnTo>
                    <a:pt x="4082033" y="0"/>
                  </a:lnTo>
                  <a:lnTo>
                    <a:pt x="4125436" y="8762"/>
                  </a:lnTo>
                  <a:lnTo>
                    <a:pt x="4160879" y="32658"/>
                  </a:lnTo>
                  <a:lnTo>
                    <a:pt x="4184775" y="68101"/>
                  </a:lnTo>
                  <a:lnTo>
                    <a:pt x="4193537" y="111503"/>
                  </a:lnTo>
                  <a:lnTo>
                    <a:pt x="4193537" y="1024203"/>
                  </a:lnTo>
                  <a:lnTo>
                    <a:pt x="4184775" y="1067606"/>
                  </a:lnTo>
                  <a:lnTo>
                    <a:pt x="4160879" y="1103048"/>
                  </a:lnTo>
                  <a:lnTo>
                    <a:pt x="4125436" y="1126945"/>
                  </a:lnTo>
                  <a:lnTo>
                    <a:pt x="4082033" y="1135707"/>
                  </a:lnTo>
                  <a:lnTo>
                    <a:pt x="111503" y="1135707"/>
                  </a:lnTo>
                  <a:lnTo>
                    <a:pt x="68101" y="1126945"/>
                  </a:lnTo>
                  <a:lnTo>
                    <a:pt x="32658" y="1103048"/>
                  </a:lnTo>
                  <a:lnTo>
                    <a:pt x="8762" y="1067606"/>
                  </a:lnTo>
                  <a:lnTo>
                    <a:pt x="0" y="1024203"/>
                  </a:lnTo>
                  <a:lnTo>
                    <a:pt x="0" y="11150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801147" y="4468870"/>
            <a:ext cx="4705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74746"/>
                </a:solidFill>
                <a:latin typeface="PMingLiU"/>
                <a:cs typeface="PMingLiU"/>
              </a:rPr>
              <a:t>オフィス</a:t>
            </a:r>
            <a:endParaRPr sz="900">
              <a:latin typeface="PMingLiU"/>
              <a:cs typeface="PMingLiU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87942" y="3283554"/>
            <a:ext cx="5182870" cy="1193165"/>
            <a:chOff x="1087942" y="3283554"/>
            <a:chExt cx="5182870" cy="1193165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942" y="3283554"/>
              <a:ext cx="573650" cy="5736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8939" y="3744990"/>
              <a:ext cx="731518" cy="73151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634924" y="4349341"/>
            <a:ext cx="4610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38938" y="2920302"/>
            <a:ext cx="731518" cy="73151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096100" y="3201361"/>
            <a:ext cx="5264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4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Internet Gateway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59872" y="2414847"/>
            <a:ext cx="5004435" cy="2101215"/>
            <a:chOff x="1059872" y="2414847"/>
            <a:chExt cx="5004435" cy="210121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9501" y="3462786"/>
              <a:ext cx="578644" cy="5786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5372" y="3980148"/>
              <a:ext cx="535780" cy="5357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6203" y="3985953"/>
              <a:ext cx="2809702" cy="34082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21153" y="4112041"/>
              <a:ext cx="2592705" cy="136525"/>
            </a:xfrm>
            <a:custGeom>
              <a:avLst/>
              <a:gdLst/>
              <a:ahLst/>
              <a:cxnLst/>
              <a:rect l="l" t="t" r="r" b="b"/>
              <a:pathLst>
                <a:path w="2592704" h="136525">
                  <a:moveTo>
                    <a:pt x="0" y="135998"/>
                  </a:moveTo>
                  <a:lnTo>
                    <a:pt x="2592617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0844" y="4057141"/>
              <a:ext cx="118096" cy="1177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0359" y="3715789"/>
              <a:ext cx="2805545" cy="56110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28146" y="3752108"/>
              <a:ext cx="2585720" cy="355600"/>
            </a:xfrm>
            <a:custGeom>
              <a:avLst/>
              <a:gdLst/>
              <a:ahLst/>
              <a:cxnLst/>
              <a:rect l="l" t="t" r="r" b="b"/>
              <a:pathLst>
                <a:path w="2585720" h="355600">
                  <a:moveTo>
                    <a:pt x="0" y="0"/>
                  </a:moveTo>
                  <a:lnTo>
                    <a:pt x="2585673" y="355343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17861" y="4038718"/>
              <a:ext cx="120928" cy="1168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73188" y="3495501"/>
              <a:ext cx="290945" cy="44057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918366" y="3646833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221651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59411" y="3621628"/>
              <a:ext cx="118110" cy="116205"/>
            </a:xfrm>
            <a:custGeom>
              <a:avLst/>
              <a:gdLst/>
              <a:ahLst/>
              <a:cxnLst/>
              <a:rect l="l" t="t" r="r" b="b"/>
              <a:pathLst>
                <a:path w="118110" h="116204">
                  <a:moveTo>
                    <a:pt x="58954" y="0"/>
                  </a:moveTo>
                  <a:lnTo>
                    <a:pt x="0" y="101065"/>
                  </a:lnTo>
                  <a:lnTo>
                    <a:pt x="2047" y="108841"/>
                  </a:lnTo>
                  <a:lnTo>
                    <a:pt x="14164" y="115909"/>
                  </a:lnTo>
                  <a:lnTo>
                    <a:pt x="21940" y="113863"/>
                  </a:lnTo>
                  <a:lnTo>
                    <a:pt x="58954" y="50410"/>
                  </a:lnTo>
                  <a:lnTo>
                    <a:pt x="88360" y="50410"/>
                  </a:lnTo>
                  <a:lnTo>
                    <a:pt x="58954" y="0"/>
                  </a:lnTo>
                  <a:close/>
                </a:path>
                <a:path w="118110" h="116204">
                  <a:moveTo>
                    <a:pt x="88360" y="50410"/>
                  </a:moveTo>
                  <a:lnTo>
                    <a:pt x="58954" y="50410"/>
                  </a:lnTo>
                  <a:lnTo>
                    <a:pt x="95968" y="113863"/>
                  </a:lnTo>
                  <a:lnTo>
                    <a:pt x="103745" y="115909"/>
                  </a:lnTo>
                  <a:lnTo>
                    <a:pt x="115862" y="108841"/>
                  </a:lnTo>
                  <a:lnTo>
                    <a:pt x="117909" y="101065"/>
                  </a:lnTo>
                  <a:lnTo>
                    <a:pt x="88360" y="50410"/>
                  </a:lnTo>
                  <a:close/>
                </a:path>
              </a:pathLst>
            </a:custGeom>
            <a:solidFill>
              <a:srgbClr val="EF9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44636" y="2414847"/>
              <a:ext cx="2119745" cy="56942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991023" y="2565669"/>
              <a:ext cx="1913889" cy="354965"/>
            </a:xfrm>
            <a:custGeom>
              <a:avLst/>
              <a:gdLst/>
              <a:ahLst/>
              <a:cxnLst/>
              <a:rect l="l" t="t" r="r" b="b"/>
              <a:pathLst>
                <a:path w="1913889" h="354964">
                  <a:moveTo>
                    <a:pt x="1913675" y="354633"/>
                  </a:moveTo>
                  <a:lnTo>
                    <a:pt x="1913675" y="164713"/>
                  </a:lnTo>
                  <a:lnTo>
                    <a:pt x="0" y="164713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32068" y="2540463"/>
              <a:ext cx="117908" cy="1159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49488" y="2414847"/>
              <a:ext cx="714894" cy="56942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97770" y="2565670"/>
              <a:ext cx="507365" cy="354965"/>
            </a:xfrm>
            <a:custGeom>
              <a:avLst/>
              <a:gdLst/>
              <a:ahLst/>
              <a:cxnLst/>
              <a:rect l="l" t="t" r="r" b="b"/>
              <a:pathLst>
                <a:path w="507364" h="354964">
                  <a:moveTo>
                    <a:pt x="506927" y="354632"/>
                  </a:moveTo>
                  <a:lnTo>
                    <a:pt x="506927" y="164712"/>
                  </a:lnTo>
                  <a:lnTo>
                    <a:pt x="0" y="164712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8817" y="2540466"/>
              <a:ext cx="117908" cy="11590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9872" y="2489661"/>
              <a:ext cx="4904508" cy="49460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206870" y="2642614"/>
              <a:ext cx="4698365" cy="278130"/>
            </a:xfrm>
            <a:custGeom>
              <a:avLst/>
              <a:gdLst/>
              <a:ahLst/>
              <a:cxnLst/>
              <a:rect l="l" t="t" r="r" b="b"/>
              <a:pathLst>
                <a:path w="4698365" h="278130">
                  <a:moveTo>
                    <a:pt x="4697829" y="277688"/>
                  </a:moveTo>
                  <a:lnTo>
                    <a:pt x="4697829" y="126241"/>
                  </a:lnTo>
                  <a:lnTo>
                    <a:pt x="0" y="12624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47914" y="2617409"/>
              <a:ext cx="117908" cy="11590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87796" y="3614388"/>
              <a:ext cx="731519" cy="73151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624606" y="4272396"/>
            <a:ext cx="871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開発者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solidFill>
                  <a:srgbClr val="474746"/>
                </a:solidFill>
                <a:latin typeface="MS PGothic"/>
                <a:cs typeface="MS PGothic"/>
              </a:rPr>
              <a:t>システム管理者</a:t>
            </a:r>
            <a:endParaRPr sz="1000">
              <a:latin typeface="MS PGothic"/>
              <a:cs typeface="MS PGothic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415527" y="147956"/>
            <a:ext cx="85979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開発環境用の構成イメージ図：インターネット接続パターン</a:t>
            </a:r>
            <a:endParaRPr sz="2500"/>
          </a:p>
        </p:txBody>
      </p:sp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48856" y="1579770"/>
            <a:ext cx="731518" cy="731518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7380045" y="2178000"/>
            <a:ext cx="874394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8115" marR="5080" indent="-146050">
              <a:lnSpc>
                <a:spcPts val="1300"/>
              </a:lnSpc>
              <a:spcBef>
                <a:spcPts val="160"/>
              </a:spcBef>
            </a:pPr>
            <a:r>
              <a:rPr sz="1100" spc="-10" dirty="0">
                <a:solidFill>
                  <a:srgbClr val="474746"/>
                </a:solidFill>
                <a:latin typeface="Arial"/>
                <a:cs typeface="Arial"/>
              </a:rPr>
              <a:t>Git/SVN</a:t>
            </a:r>
            <a:r>
              <a:rPr sz="1100" spc="-20" dirty="0">
                <a:solidFill>
                  <a:srgbClr val="474746"/>
                </a:solidFill>
                <a:latin typeface="MS PGothic"/>
                <a:cs typeface="MS PGothic"/>
              </a:rPr>
              <a:t>コード</a:t>
            </a:r>
            <a:r>
              <a:rPr sz="1100" spc="-10" dirty="0">
                <a:solidFill>
                  <a:srgbClr val="474746"/>
                </a:solidFill>
                <a:latin typeface="MS PGothic"/>
                <a:cs typeface="MS PGothic"/>
              </a:rPr>
              <a:t>リポジトリ</a:t>
            </a:r>
            <a:endParaRPr sz="1100">
              <a:latin typeface="MS PGothic"/>
              <a:cs typeface="MS PGothic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527068" y="1581829"/>
            <a:ext cx="5432425" cy="1402715"/>
            <a:chOff x="2527068" y="1581829"/>
            <a:chExt cx="5432425" cy="1402715"/>
          </a:xfrm>
        </p:grpSpPr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27068" y="2439785"/>
              <a:ext cx="3437312" cy="54448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672820" y="2592044"/>
              <a:ext cx="3232150" cy="328295"/>
            </a:xfrm>
            <a:custGeom>
              <a:avLst/>
              <a:gdLst/>
              <a:ahLst/>
              <a:cxnLst/>
              <a:rect l="l" t="t" r="r" b="b"/>
              <a:pathLst>
                <a:path w="3232150" h="328294">
                  <a:moveTo>
                    <a:pt x="3231877" y="328257"/>
                  </a:moveTo>
                  <a:lnTo>
                    <a:pt x="3231877" y="151526"/>
                  </a:lnTo>
                  <a:lnTo>
                    <a:pt x="0" y="151526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13865" y="2566840"/>
              <a:ext cx="117909" cy="11590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48003" y="2402377"/>
              <a:ext cx="2111432" cy="58189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904697" y="2554459"/>
              <a:ext cx="1910080" cy="366395"/>
            </a:xfrm>
            <a:custGeom>
              <a:avLst/>
              <a:gdLst/>
              <a:ahLst/>
              <a:cxnLst/>
              <a:rect l="l" t="t" r="r" b="b"/>
              <a:pathLst>
                <a:path w="1910079" h="366394">
                  <a:moveTo>
                    <a:pt x="0" y="365842"/>
                  </a:moveTo>
                  <a:lnTo>
                    <a:pt x="0" y="170319"/>
                  </a:lnTo>
                  <a:lnTo>
                    <a:pt x="1909918" y="170319"/>
                  </a:lnTo>
                  <a:lnTo>
                    <a:pt x="1909918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55662" y="2529254"/>
              <a:ext cx="117906" cy="11590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79522" y="2094904"/>
              <a:ext cx="84429" cy="11306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458761" y="2169760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87" y="0"/>
                  </a:moveTo>
                  <a:lnTo>
                    <a:pt x="0" y="8958"/>
                  </a:lnTo>
                  <a:lnTo>
                    <a:pt x="0" y="38204"/>
                  </a:lnTo>
                  <a:lnTo>
                    <a:pt x="420761" y="38204"/>
                  </a:lnTo>
                  <a:lnTo>
                    <a:pt x="433487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74466" y="2094904"/>
              <a:ext cx="84294" cy="11306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374466" y="1581829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5" h="596900">
                  <a:moveTo>
                    <a:pt x="505056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3"/>
                  </a:lnTo>
                  <a:lnTo>
                    <a:pt x="6618" y="51061"/>
                  </a:lnTo>
                  <a:lnTo>
                    <a:pt x="0" y="83657"/>
                  </a:lnTo>
                  <a:lnTo>
                    <a:pt x="0" y="513074"/>
                  </a:lnTo>
                  <a:lnTo>
                    <a:pt x="6618" y="545686"/>
                  </a:lnTo>
                  <a:lnTo>
                    <a:pt x="24674" y="572329"/>
                  </a:lnTo>
                  <a:lnTo>
                    <a:pt x="51467" y="590298"/>
                  </a:lnTo>
                  <a:lnTo>
                    <a:pt x="84294" y="596889"/>
                  </a:lnTo>
                  <a:lnTo>
                    <a:pt x="505056" y="596889"/>
                  </a:lnTo>
                  <a:lnTo>
                    <a:pt x="537914" y="590298"/>
                  </a:lnTo>
                  <a:lnTo>
                    <a:pt x="564751" y="572329"/>
                  </a:lnTo>
                  <a:lnTo>
                    <a:pt x="582848" y="545686"/>
                  </a:lnTo>
                  <a:lnTo>
                    <a:pt x="589485" y="513074"/>
                  </a:lnTo>
                  <a:lnTo>
                    <a:pt x="589485" y="83657"/>
                  </a:lnTo>
                  <a:lnTo>
                    <a:pt x="582848" y="51061"/>
                  </a:lnTo>
                  <a:lnTo>
                    <a:pt x="564751" y="24473"/>
                  </a:lnTo>
                  <a:lnTo>
                    <a:pt x="537914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433735" y="1568322"/>
            <a:ext cx="475615" cy="238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200" b="1" spc="-13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1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379202" y="1621105"/>
            <a:ext cx="564515" cy="339090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55879" rIns="0" bIns="0" rtlCol="0">
            <a:spAutoFit/>
          </a:bodyPr>
          <a:lstStyle/>
          <a:p>
            <a:pPr marL="90805" marR="86360">
              <a:lnSpc>
                <a:spcPts val="900"/>
              </a:lnSpc>
              <a:spcBef>
                <a:spcPts val="439"/>
              </a:spcBef>
            </a:pP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Postgre 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342195" y="2207566"/>
            <a:ext cx="64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r>
              <a:rPr sz="1000" spc="-50" dirty="0">
                <a:solidFill>
                  <a:srgbClr val="474746"/>
                </a:solidFill>
                <a:latin typeface="MS PGothic"/>
                <a:cs typeface="MS PGothic"/>
              </a:rPr>
              <a:t> </a:t>
            </a: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PostgreSQ </a:t>
            </a:r>
            <a:r>
              <a:rPr sz="1000" spc="-50" dirty="0">
                <a:solidFill>
                  <a:srgbClr val="474746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661171" y="2553183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177201"/>
                </a:moveTo>
                <a:lnTo>
                  <a:pt x="0" y="0"/>
                </a:lnTo>
              </a:path>
            </a:pathLst>
          </a:custGeom>
          <a:ln w="25399">
            <a:solidFill>
              <a:srgbClr val="EF9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6513022" y="2402378"/>
            <a:ext cx="295275" cy="394970"/>
            <a:chOff x="6513022" y="2402378"/>
            <a:chExt cx="295275" cy="394970"/>
          </a:xfrm>
        </p:grpSpPr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13022" y="2402378"/>
              <a:ext cx="295101" cy="39485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602218" y="2527978"/>
              <a:ext cx="118110" cy="116205"/>
            </a:xfrm>
            <a:custGeom>
              <a:avLst/>
              <a:gdLst/>
              <a:ahLst/>
              <a:cxnLst/>
              <a:rect l="l" t="t" r="r" b="b"/>
              <a:pathLst>
                <a:path w="118109" h="116205">
                  <a:moveTo>
                    <a:pt x="58953" y="0"/>
                  </a:moveTo>
                  <a:lnTo>
                    <a:pt x="0" y="101064"/>
                  </a:lnTo>
                  <a:lnTo>
                    <a:pt x="2045" y="108840"/>
                  </a:lnTo>
                  <a:lnTo>
                    <a:pt x="14163" y="115909"/>
                  </a:lnTo>
                  <a:lnTo>
                    <a:pt x="21939" y="113863"/>
                  </a:lnTo>
                  <a:lnTo>
                    <a:pt x="58953" y="50410"/>
                  </a:lnTo>
                  <a:lnTo>
                    <a:pt x="88358" y="50410"/>
                  </a:lnTo>
                  <a:lnTo>
                    <a:pt x="58953" y="0"/>
                  </a:lnTo>
                  <a:close/>
                </a:path>
                <a:path w="118109" h="116205">
                  <a:moveTo>
                    <a:pt x="88358" y="50410"/>
                  </a:moveTo>
                  <a:lnTo>
                    <a:pt x="58953" y="50410"/>
                  </a:lnTo>
                  <a:lnTo>
                    <a:pt x="95967" y="113863"/>
                  </a:lnTo>
                  <a:lnTo>
                    <a:pt x="103743" y="115909"/>
                  </a:lnTo>
                  <a:lnTo>
                    <a:pt x="115860" y="108840"/>
                  </a:lnTo>
                  <a:lnTo>
                    <a:pt x="117906" y="101064"/>
                  </a:lnTo>
                  <a:lnTo>
                    <a:pt x="88358" y="50410"/>
                  </a:lnTo>
                  <a:close/>
                </a:path>
              </a:pathLst>
            </a:custGeom>
            <a:solidFill>
              <a:srgbClr val="EF9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723" y="51130"/>
            <a:ext cx="79286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開発環境用の構成イメージ図：</a:t>
            </a:r>
            <a:r>
              <a:rPr spc="-10" dirty="0"/>
              <a:t>VPN接続パターン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6393" y="690727"/>
            <a:ext cx="7418705" cy="2363470"/>
            <a:chOff x="946393" y="690727"/>
            <a:chExt cx="7418705" cy="2363470"/>
          </a:xfrm>
        </p:grpSpPr>
        <p:sp>
          <p:nvSpPr>
            <p:cNvPr id="4" name="object 4"/>
            <p:cNvSpPr/>
            <p:nvPr/>
          </p:nvSpPr>
          <p:spPr>
            <a:xfrm>
              <a:off x="949568" y="1014125"/>
              <a:ext cx="7412355" cy="2037080"/>
            </a:xfrm>
            <a:custGeom>
              <a:avLst/>
              <a:gdLst/>
              <a:ahLst/>
              <a:cxnLst/>
              <a:rect l="l" t="t" r="r" b="b"/>
              <a:pathLst>
                <a:path w="7412355" h="2037080">
                  <a:moveTo>
                    <a:pt x="0" y="199973"/>
                  </a:moveTo>
                  <a:lnTo>
                    <a:pt x="5281" y="154121"/>
                  </a:lnTo>
                  <a:lnTo>
                    <a:pt x="20325" y="112029"/>
                  </a:lnTo>
                  <a:lnTo>
                    <a:pt x="43931" y="74900"/>
                  </a:lnTo>
                  <a:lnTo>
                    <a:pt x="74900" y="43931"/>
                  </a:lnTo>
                  <a:lnTo>
                    <a:pt x="112029" y="20325"/>
                  </a:lnTo>
                  <a:lnTo>
                    <a:pt x="154121" y="5281"/>
                  </a:lnTo>
                  <a:lnTo>
                    <a:pt x="199972" y="0"/>
                  </a:lnTo>
                  <a:lnTo>
                    <a:pt x="7211940" y="0"/>
                  </a:lnTo>
                  <a:lnTo>
                    <a:pt x="7257792" y="5281"/>
                  </a:lnTo>
                  <a:lnTo>
                    <a:pt x="7299883" y="20325"/>
                  </a:lnTo>
                  <a:lnTo>
                    <a:pt x="7337013" y="43931"/>
                  </a:lnTo>
                  <a:lnTo>
                    <a:pt x="7367981" y="74900"/>
                  </a:lnTo>
                  <a:lnTo>
                    <a:pt x="7391588" y="112029"/>
                  </a:lnTo>
                  <a:lnTo>
                    <a:pt x="7406632" y="154121"/>
                  </a:lnTo>
                  <a:lnTo>
                    <a:pt x="7411914" y="199973"/>
                  </a:lnTo>
                  <a:lnTo>
                    <a:pt x="7411914" y="1836830"/>
                  </a:lnTo>
                  <a:lnTo>
                    <a:pt x="7406632" y="1882682"/>
                  </a:lnTo>
                  <a:lnTo>
                    <a:pt x="7391588" y="1924773"/>
                  </a:lnTo>
                  <a:lnTo>
                    <a:pt x="7367981" y="1961903"/>
                  </a:lnTo>
                  <a:lnTo>
                    <a:pt x="7337013" y="1992871"/>
                  </a:lnTo>
                  <a:lnTo>
                    <a:pt x="7299883" y="2016477"/>
                  </a:lnTo>
                  <a:lnTo>
                    <a:pt x="7257792" y="2031521"/>
                  </a:lnTo>
                  <a:lnTo>
                    <a:pt x="7211940" y="2036803"/>
                  </a:lnTo>
                  <a:lnTo>
                    <a:pt x="199972" y="2036803"/>
                  </a:lnTo>
                  <a:lnTo>
                    <a:pt x="154121" y="2031521"/>
                  </a:lnTo>
                  <a:lnTo>
                    <a:pt x="112029" y="2016477"/>
                  </a:lnTo>
                  <a:lnTo>
                    <a:pt x="74900" y="1992871"/>
                  </a:lnTo>
                  <a:lnTo>
                    <a:pt x="43931" y="1961903"/>
                  </a:lnTo>
                  <a:lnTo>
                    <a:pt x="20325" y="1924773"/>
                  </a:lnTo>
                  <a:lnTo>
                    <a:pt x="5281" y="1882682"/>
                  </a:lnTo>
                  <a:lnTo>
                    <a:pt x="0" y="1836830"/>
                  </a:lnTo>
                  <a:lnTo>
                    <a:pt x="0" y="19997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942" y="690727"/>
              <a:ext cx="603503" cy="603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74884" y="1151792"/>
              <a:ext cx="6823075" cy="1723389"/>
            </a:xfrm>
            <a:custGeom>
              <a:avLst/>
              <a:gdLst/>
              <a:ahLst/>
              <a:cxnLst/>
              <a:rect l="l" t="t" r="r" b="b"/>
              <a:pathLst>
                <a:path w="6823075" h="1723389">
                  <a:moveTo>
                    <a:pt x="0" y="169193"/>
                  </a:moveTo>
                  <a:lnTo>
                    <a:pt x="6043" y="124214"/>
                  </a:lnTo>
                  <a:lnTo>
                    <a:pt x="23099" y="83798"/>
                  </a:lnTo>
                  <a:lnTo>
                    <a:pt x="49555" y="49555"/>
                  </a:lnTo>
                  <a:lnTo>
                    <a:pt x="83798" y="23099"/>
                  </a:lnTo>
                  <a:lnTo>
                    <a:pt x="124214" y="6043"/>
                  </a:lnTo>
                  <a:lnTo>
                    <a:pt x="169192" y="0"/>
                  </a:lnTo>
                  <a:lnTo>
                    <a:pt x="6653635" y="0"/>
                  </a:lnTo>
                  <a:lnTo>
                    <a:pt x="6698613" y="6043"/>
                  </a:lnTo>
                  <a:lnTo>
                    <a:pt x="6739029" y="23099"/>
                  </a:lnTo>
                  <a:lnTo>
                    <a:pt x="6773272" y="49555"/>
                  </a:lnTo>
                  <a:lnTo>
                    <a:pt x="6799728" y="83798"/>
                  </a:lnTo>
                  <a:lnTo>
                    <a:pt x="6816784" y="124214"/>
                  </a:lnTo>
                  <a:lnTo>
                    <a:pt x="6822828" y="169193"/>
                  </a:lnTo>
                  <a:lnTo>
                    <a:pt x="6822828" y="1554098"/>
                  </a:lnTo>
                  <a:lnTo>
                    <a:pt x="6816784" y="1599076"/>
                  </a:lnTo>
                  <a:lnTo>
                    <a:pt x="6799728" y="1639493"/>
                  </a:lnTo>
                  <a:lnTo>
                    <a:pt x="6773272" y="1673736"/>
                  </a:lnTo>
                  <a:lnTo>
                    <a:pt x="6739029" y="1700191"/>
                  </a:lnTo>
                  <a:lnTo>
                    <a:pt x="6698613" y="1717247"/>
                  </a:lnTo>
                  <a:lnTo>
                    <a:pt x="6653635" y="1723291"/>
                  </a:lnTo>
                  <a:lnTo>
                    <a:pt x="169192" y="1723291"/>
                  </a:lnTo>
                  <a:lnTo>
                    <a:pt x="124214" y="1717247"/>
                  </a:lnTo>
                  <a:lnTo>
                    <a:pt x="83798" y="1700191"/>
                  </a:lnTo>
                  <a:lnTo>
                    <a:pt x="49555" y="1673736"/>
                  </a:lnTo>
                  <a:lnTo>
                    <a:pt x="23099" y="1639493"/>
                  </a:lnTo>
                  <a:lnTo>
                    <a:pt x="6043" y="1599076"/>
                  </a:lnTo>
                  <a:lnTo>
                    <a:pt x="0" y="1554098"/>
                  </a:lnTo>
                  <a:lnTo>
                    <a:pt x="0" y="16919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862" y="852206"/>
              <a:ext cx="599170" cy="5991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08509" y="1943985"/>
            <a:ext cx="890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marL="12065" marR="5080" algn="ctr">
              <a:lnSpc>
                <a:spcPct val="100000"/>
              </a:lnSpc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アプリケーションサーバ</a:t>
            </a:r>
            <a:endParaRPr sz="1000">
              <a:latin typeface="MS PGothic"/>
              <a:cs typeface="MS P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9251" y="2047303"/>
            <a:ext cx="661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MySQL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3667" y="2020926"/>
            <a:ext cx="608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Oracle</a:t>
            </a:r>
            <a:r>
              <a:rPr sz="10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2912" y="2020928"/>
            <a:ext cx="503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MS</a:t>
            </a:r>
            <a:r>
              <a:rPr sz="1000" spc="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SQL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12815" y="1443389"/>
            <a:ext cx="589915" cy="626745"/>
            <a:chOff x="3212815" y="1443389"/>
            <a:chExt cx="589915" cy="6267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871" y="1956465"/>
              <a:ext cx="84429" cy="1130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97110" y="2031332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99" y="0"/>
                  </a:moveTo>
                  <a:lnTo>
                    <a:pt x="0" y="8947"/>
                  </a:lnTo>
                  <a:lnTo>
                    <a:pt x="0" y="38205"/>
                  </a:lnTo>
                  <a:lnTo>
                    <a:pt x="420761" y="38205"/>
                  </a:lnTo>
                  <a:lnTo>
                    <a:pt x="43349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2815" y="1956465"/>
              <a:ext cx="84294" cy="1130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12815" y="1443389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56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5"/>
                  </a:lnTo>
                  <a:lnTo>
                    <a:pt x="6618" y="51066"/>
                  </a:lnTo>
                  <a:lnTo>
                    <a:pt x="0" y="83668"/>
                  </a:lnTo>
                  <a:lnTo>
                    <a:pt x="0" y="513076"/>
                  </a:lnTo>
                  <a:lnTo>
                    <a:pt x="6618" y="545691"/>
                  </a:lnTo>
                  <a:lnTo>
                    <a:pt x="24674" y="572333"/>
                  </a:lnTo>
                  <a:lnTo>
                    <a:pt x="51467" y="590300"/>
                  </a:lnTo>
                  <a:lnTo>
                    <a:pt x="84294" y="596889"/>
                  </a:lnTo>
                  <a:lnTo>
                    <a:pt x="505056" y="596889"/>
                  </a:lnTo>
                  <a:lnTo>
                    <a:pt x="537914" y="590300"/>
                  </a:lnTo>
                  <a:lnTo>
                    <a:pt x="564751" y="572333"/>
                  </a:lnTo>
                  <a:lnTo>
                    <a:pt x="582848" y="545691"/>
                  </a:lnTo>
                  <a:lnTo>
                    <a:pt x="589485" y="513076"/>
                  </a:lnTo>
                  <a:lnTo>
                    <a:pt x="589485" y="83668"/>
                  </a:lnTo>
                  <a:lnTo>
                    <a:pt x="582848" y="51066"/>
                  </a:lnTo>
                  <a:lnTo>
                    <a:pt x="564751" y="24475"/>
                  </a:lnTo>
                  <a:lnTo>
                    <a:pt x="537914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81758" y="1446310"/>
            <a:ext cx="45212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50" dirty="0">
                <a:solidFill>
                  <a:srgbClr val="FFFFFF"/>
                </a:solidFill>
                <a:latin typeface="Arial"/>
                <a:cs typeface="Arial"/>
              </a:rPr>
              <a:t>MySQL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55418" y="1409258"/>
            <a:ext cx="589915" cy="626745"/>
            <a:chOff x="4555418" y="1409258"/>
            <a:chExt cx="589915" cy="62674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0486" y="1922333"/>
              <a:ext cx="84418" cy="1130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39713" y="1997200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500" y="0"/>
                  </a:moveTo>
                  <a:lnTo>
                    <a:pt x="0" y="8958"/>
                  </a:lnTo>
                  <a:lnTo>
                    <a:pt x="0" y="38204"/>
                  </a:lnTo>
                  <a:lnTo>
                    <a:pt x="420772" y="38204"/>
                  </a:lnTo>
                  <a:lnTo>
                    <a:pt x="433500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418" y="1922333"/>
              <a:ext cx="84294" cy="1130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55418" y="1409258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67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5" y="24475"/>
                  </a:lnTo>
                  <a:lnTo>
                    <a:pt x="6619" y="51066"/>
                  </a:lnTo>
                  <a:lnTo>
                    <a:pt x="0" y="83668"/>
                  </a:lnTo>
                  <a:lnTo>
                    <a:pt x="0" y="513074"/>
                  </a:lnTo>
                  <a:lnTo>
                    <a:pt x="6619" y="545692"/>
                  </a:lnTo>
                  <a:lnTo>
                    <a:pt x="24675" y="572338"/>
                  </a:lnTo>
                  <a:lnTo>
                    <a:pt x="51467" y="590309"/>
                  </a:lnTo>
                  <a:lnTo>
                    <a:pt x="84294" y="596901"/>
                  </a:lnTo>
                  <a:lnTo>
                    <a:pt x="505067" y="596901"/>
                  </a:lnTo>
                  <a:lnTo>
                    <a:pt x="537918" y="590309"/>
                  </a:lnTo>
                  <a:lnTo>
                    <a:pt x="564753" y="572338"/>
                  </a:lnTo>
                  <a:lnTo>
                    <a:pt x="582849" y="545692"/>
                  </a:lnTo>
                  <a:lnTo>
                    <a:pt x="589485" y="513074"/>
                  </a:lnTo>
                  <a:lnTo>
                    <a:pt x="589485" y="83668"/>
                  </a:lnTo>
                  <a:lnTo>
                    <a:pt x="582849" y="51066"/>
                  </a:lnTo>
                  <a:lnTo>
                    <a:pt x="564753" y="24475"/>
                  </a:lnTo>
                  <a:lnTo>
                    <a:pt x="537918" y="6563"/>
                  </a:lnTo>
                  <a:lnTo>
                    <a:pt x="505067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40485" y="1412181"/>
            <a:ext cx="419734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05" dirty="0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28371" y="1417937"/>
            <a:ext cx="589915" cy="626745"/>
            <a:chOff x="5928371" y="1417937"/>
            <a:chExt cx="589915" cy="62674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3427" y="1931012"/>
              <a:ext cx="84428" cy="1130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12666" y="2005868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89" y="0"/>
                  </a:moveTo>
                  <a:lnTo>
                    <a:pt x="0" y="8958"/>
                  </a:lnTo>
                  <a:lnTo>
                    <a:pt x="0" y="38204"/>
                  </a:lnTo>
                  <a:lnTo>
                    <a:pt x="420761" y="38204"/>
                  </a:lnTo>
                  <a:lnTo>
                    <a:pt x="43348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8371" y="1931012"/>
              <a:ext cx="84294" cy="1130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928371" y="1417937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5" h="596900">
                  <a:moveTo>
                    <a:pt x="505056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3"/>
                  </a:lnTo>
                  <a:lnTo>
                    <a:pt x="6618" y="51061"/>
                  </a:lnTo>
                  <a:lnTo>
                    <a:pt x="0" y="83657"/>
                  </a:lnTo>
                  <a:lnTo>
                    <a:pt x="0" y="513074"/>
                  </a:lnTo>
                  <a:lnTo>
                    <a:pt x="6618" y="545686"/>
                  </a:lnTo>
                  <a:lnTo>
                    <a:pt x="24674" y="572329"/>
                  </a:lnTo>
                  <a:lnTo>
                    <a:pt x="51467" y="590298"/>
                  </a:lnTo>
                  <a:lnTo>
                    <a:pt x="84294" y="596889"/>
                  </a:lnTo>
                  <a:lnTo>
                    <a:pt x="505056" y="596889"/>
                  </a:lnTo>
                  <a:lnTo>
                    <a:pt x="537913" y="590298"/>
                  </a:lnTo>
                  <a:lnTo>
                    <a:pt x="564751" y="572329"/>
                  </a:lnTo>
                  <a:lnTo>
                    <a:pt x="582847" y="545686"/>
                  </a:lnTo>
                  <a:lnTo>
                    <a:pt x="589484" y="513074"/>
                  </a:lnTo>
                  <a:lnTo>
                    <a:pt x="589484" y="83657"/>
                  </a:lnTo>
                  <a:lnTo>
                    <a:pt x="582847" y="51061"/>
                  </a:lnTo>
                  <a:lnTo>
                    <a:pt x="564751" y="24473"/>
                  </a:lnTo>
                  <a:lnTo>
                    <a:pt x="537913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74940" y="1420853"/>
            <a:ext cx="50101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3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8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16729" y="1337877"/>
            <a:ext cx="5297170" cy="3306445"/>
            <a:chOff x="1016729" y="1337877"/>
            <a:chExt cx="5297170" cy="3306445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7690" y="1337877"/>
              <a:ext cx="731519" cy="7315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19904" y="3505117"/>
              <a:ext cx="3891915" cy="1136015"/>
            </a:xfrm>
            <a:custGeom>
              <a:avLst/>
              <a:gdLst/>
              <a:ahLst/>
              <a:cxnLst/>
              <a:rect l="l" t="t" r="r" b="b"/>
              <a:pathLst>
                <a:path w="3891915" h="1136014">
                  <a:moveTo>
                    <a:pt x="0" y="111503"/>
                  </a:moveTo>
                  <a:lnTo>
                    <a:pt x="8762" y="68101"/>
                  </a:lnTo>
                  <a:lnTo>
                    <a:pt x="32658" y="32658"/>
                  </a:lnTo>
                  <a:lnTo>
                    <a:pt x="68101" y="8762"/>
                  </a:lnTo>
                  <a:lnTo>
                    <a:pt x="111503" y="0"/>
                  </a:lnTo>
                  <a:lnTo>
                    <a:pt x="3780384" y="0"/>
                  </a:lnTo>
                  <a:lnTo>
                    <a:pt x="3823786" y="8762"/>
                  </a:lnTo>
                  <a:lnTo>
                    <a:pt x="3859229" y="32658"/>
                  </a:lnTo>
                  <a:lnTo>
                    <a:pt x="3883125" y="68101"/>
                  </a:lnTo>
                  <a:lnTo>
                    <a:pt x="3891887" y="111503"/>
                  </a:lnTo>
                  <a:lnTo>
                    <a:pt x="3891887" y="1024203"/>
                  </a:lnTo>
                  <a:lnTo>
                    <a:pt x="3883125" y="1067606"/>
                  </a:lnTo>
                  <a:lnTo>
                    <a:pt x="3859229" y="1103048"/>
                  </a:lnTo>
                  <a:lnTo>
                    <a:pt x="3823786" y="1126945"/>
                  </a:lnTo>
                  <a:lnTo>
                    <a:pt x="3780384" y="1135707"/>
                  </a:lnTo>
                  <a:lnTo>
                    <a:pt x="111503" y="1135707"/>
                  </a:lnTo>
                  <a:lnTo>
                    <a:pt x="68101" y="1126945"/>
                  </a:lnTo>
                  <a:lnTo>
                    <a:pt x="32658" y="1103048"/>
                  </a:lnTo>
                  <a:lnTo>
                    <a:pt x="8762" y="1067606"/>
                  </a:lnTo>
                  <a:lnTo>
                    <a:pt x="0" y="1024203"/>
                  </a:lnTo>
                  <a:lnTo>
                    <a:pt x="0" y="11150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942" y="3283554"/>
              <a:ext cx="573650" cy="5736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2188" y="3704330"/>
              <a:ext cx="731519" cy="73151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678173" y="4349341"/>
            <a:ext cx="4610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79736" y="3025621"/>
            <a:ext cx="1692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Virtual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Private</a:t>
            </a:r>
            <a:r>
              <a:rPr sz="10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Gateway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30" dirty="0">
                <a:solidFill>
                  <a:srgbClr val="474746"/>
                </a:solidFill>
                <a:latin typeface="MS PGothic"/>
                <a:cs typeface="MS PGothic"/>
              </a:rPr>
              <a:t>（</a:t>
            </a:r>
            <a:r>
              <a:rPr sz="1000" spc="-30" dirty="0">
                <a:solidFill>
                  <a:srgbClr val="474746"/>
                </a:solidFill>
                <a:latin typeface="Arial"/>
                <a:cs typeface="Arial"/>
              </a:rPr>
              <a:t>VPN</a:t>
            </a:r>
            <a:r>
              <a:rPr sz="1000" dirty="0">
                <a:solidFill>
                  <a:srgbClr val="474746"/>
                </a:solidFill>
                <a:latin typeface="MS PGothic"/>
                <a:cs typeface="MS PGothic"/>
              </a:rPr>
              <a:t>用の</a:t>
            </a:r>
            <a:r>
              <a:rPr sz="1000" spc="-40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r>
              <a:rPr sz="1000" dirty="0">
                <a:solidFill>
                  <a:srgbClr val="474746"/>
                </a:solidFill>
                <a:latin typeface="MS PGothic"/>
                <a:cs typeface="MS PGothic"/>
              </a:rPr>
              <a:t>側の</a:t>
            </a: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Gateway</a:t>
            </a:r>
            <a:r>
              <a:rPr sz="1000" spc="-10" dirty="0">
                <a:solidFill>
                  <a:srgbClr val="474746"/>
                </a:solidFill>
                <a:latin typeface="MS PGothic"/>
                <a:cs typeface="MS PGothic"/>
              </a:rPr>
              <a:t>）</a:t>
            </a:r>
            <a:endParaRPr sz="1000">
              <a:latin typeface="MS PGothic"/>
              <a:cs typeface="MS P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687796" y="2215342"/>
            <a:ext cx="4700905" cy="2200275"/>
            <a:chOff x="1687796" y="2215342"/>
            <a:chExt cx="4700905" cy="2200275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8377" y="2215342"/>
              <a:ext cx="1317567" cy="51954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835145" y="2366608"/>
              <a:ext cx="1113155" cy="304165"/>
            </a:xfrm>
            <a:custGeom>
              <a:avLst/>
              <a:gdLst/>
              <a:ahLst/>
              <a:cxnLst/>
              <a:rect l="l" t="t" r="r" b="b"/>
              <a:pathLst>
                <a:path w="1113154" h="304164">
                  <a:moveTo>
                    <a:pt x="1112802" y="304161"/>
                  </a:moveTo>
                  <a:lnTo>
                    <a:pt x="1112802" y="165857"/>
                  </a:lnTo>
                  <a:lnTo>
                    <a:pt x="0" y="165857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6191" y="2341402"/>
              <a:ext cx="117908" cy="11590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9568" y="2215342"/>
              <a:ext cx="498763" cy="51954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47947" y="2366610"/>
              <a:ext cx="294005" cy="304165"/>
            </a:xfrm>
            <a:custGeom>
              <a:avLst/>
              <a:gdLst/>
              <a:ahLst/>
              <a:cxnLst/>
              <a:rect l="l" t="t" r="r" b="b"/>
              <a:pathLst>
                <a:path w="294004" h="304164">
                  <a:moveTo>
                    <a:pt x="0" y="304159"/>
                  </a:moveTo>
                  <a:lnTo>
                    <a:pt x="0" y="165856"/>
                  </a:lnTo>
                  <a:lnTo>
                    <a:pt x="293944" y="165856"/>
                  </a:lnTo>
                  <a:lnTo>
                    <a:pt x="293944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2939" y="2341406"/>
              <a:ext cx="117908" cy="11590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33403" y="2223655"/>
              <a:ext cx="2672542" cy="5112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480364" y="2376964"/>
              <a:ext cx="2467610" cy="294005"/>
            </a:xfrm>
            <a:custGeom>
              <a:avLst/>
              <a:gdLst/>
              <a:ahLst/>
              <a:cxnLst/>
              <a:rect l="l" t="t" r="r" b="b"/>
              <a:pathLst>
                <a:path w="2467610" h="294005">
                  <a:moveTo>
                    <a:pt x="2467584" y="293805"/>
                  </a:moveTo>
                  <a:lnTo>
                    <a:pt x="2467584" y="169471"/>
                  </a:lnTo>
                  <a:lnTo>
                    <a:pt x="0" y="16947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1410" y="2351759"/>
              <a:ext cx="117908" cy="1159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3614" y="2290157"/>
              <a:ext cx="4102331" cy="44473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050991" y="2443554"/>
              <a:ext cx="3896995" cy="227329"/>
            </a:xfrm>
            <a:custGeom>
              <a:avLst/>
              <a:gdLst/>
              <a:ahLst/>
              <a:cxnLst/>
              <a:rect l="l" t="t" r="r" b="b"/>
              <a:pathLst>
                <a:path w="3896995" h="227330">
                  <a:moveTo>
                    <a:pt x="3896957" y="227214"/>
                  </a:moveTo>
                  <a:lnTo>
                    <a:pt x="3896957" y="101005"/>
                  </a:lnTo>
                  <a:lnTo>
                    <a:pt x="0" y="101005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2036" y="2418349"/>
              <a:ext cx="117908" cy="11590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63941" y="3836631"/>
              <a:ext cx="578643" cy="5786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7796" y="3614388"/>
              <a:ext cx="731519" cy="73151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624606" y="4272396"/>
            <a:ext cx="871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開発者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solidFill>
                  <a:srgbClr val="474746"/>
                </a:solidFill>
                <a:latin typeface="MS PGothic"/>
                <a:cs typeface="MS PGothic"/>
              </a:rPr>
              <a:t>システム管理者</a:t>
            </a:r>
            <a:endParaRPr sz="1000">
              <a:latin typeface="MS PGothic"/>
              <a:cs typeface="MS P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469386" y="2670769"/>
            <a:ext cx="1844675" cy="1853564"/>
            <a:chOff x="4469386" y="2670769"/>
            <a:chExt cx="1844675" cy="1853564"/>
          </a:xfrm>
        </p:grpSpPr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2188" y="2670769"/>
              <a:ext cx="731519" cy="7315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9386" y="3792332"/>
              <a:ext cx="731519" cy="7315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25043" y="3200400"/>
              <a:ext cx="1009996" cy="103077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070293" y="3269154"/>
              <a:ext cx="889000" cy="855344"/>
            </a:xfrm>
            <a:custGeom>
              <a:avLst/>
              <a:gdLst/>
              <a:ahLst/>
              <a:cxnLst/>
              <a:rect l="l" t="t" r="r" b="b"/>
              <a:pathLst>
                <a:path w="889000" h="855345">
                  <a:moveTo>
                    <a:pt x="0" y="854907"/>
                  </a:moveTo>
                  <a:lnTo>
                    <a:pt x="875020" y="854907"/>
                  </a:lnTo>
                  <a:lnTo>
                    <a:pt x="875020" y="0"/>
                  </a:lnTo>
                  <a:lnTo>
                    <a:pt x="888390" y="0"/>
                  </a:lnTo>
                </a:path>
              </a:pathLst>
            </a:custGeom>
            <a:ln w="85724">
              <a:solidFill>
                <a:srgbClr val="008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500457" y="3544418"/>
            <a:ext cx="813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MS PGothic"/>
                <a:cs typeface="MS PGothic"/>
              </a:rPr>
              <a:t>オフィス側の</a:t>
            </a:r>
            <a:endParaRPr sz="10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VPN</a:t>
            </a:r>
            <a:r>
              <a:rPr sz="10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Gateway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28403" y="3642257"/>
            <a:ext cx="142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474746"/>
                </a:solidFill>
                <a:latin typeface="Arial"/>
                <a:cs typeface="Arial"/>
              </a:rPr>
              <a:t>VPC</a:t>
            </a:r>
            <a:r>
              <a:rPr sz="1000" spc="-5" dirty="0">
                <a:solidFill>
                  <a:srgbClr val="474746"/>
                </a:solidFill>
                <a:latin typeface="MS PGothic"/>
                <a:cs typeface="MS PGothic"/>
              </a:rPr>
              <a:t>とオフィス間の拠点間</a:t>
            </a:r>
            <a:r>
              <a:rPr sz="1000" spc="-50" dirty="0">
                <a:solidFill>
                  <a:srgbClr val="474746"/>
                </a:solidFill>
                <a:latin typeface="MS PGothic"/>
                <a:cs typeface="MS PGothic"/>
              </a:rPr>
              <a:t> </a:t>
            </a: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IPSec</a:t>
            </a:r>
            <a:r>
              <a:rPr sz="1000" spc="-35" dirty="0">
                <a:solidFill>
                  <a:srgbClr val="474746"/>
                </a:solidFill>
                <a:latin typeface="Arial"/>
                <a:cs typeface="Arial"/>
              </a:rPr>
              <a:t> VPN</a:t>
            </a:r>
            <a:r>
              <a:rPr sz="1000" spc="-25" dirty="0">
                <a:solidFill>
                  <a:srgbClr val="474746"/>
                </a:solidFill>
                <a:latin typeface="MS PGothic"/>
                <a:cs typeface="MS PGothic"/>
              </a:rPr>
              <a:t>接続</a:t>
            </a:r>
            <a:endParaRPr sz="1000">
              <a:latin typeface="MS PGothic"/>
              <a:cs typeface="MS PGothic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473701" y="3634605"/>
            <a:ext cx="557212" cy="557212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3059278" y="4114194"/>
            <a:ext cx="1170940" cy="51752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54025" marR="5080" indent="-146050">
              <a:lnSpc>
                <a:spcPts val="1300"/>
              </a:lnSpc>
              <a:spcBef>
                <a:spcPts val="160"/>
              </a:spcBef>
            </a:pPr>
            <a:r>
              <a:rPr sz="1100" spc="-10" dirty="0">
                <a:solidFill>
                  <a:srgbClr val="474746"/>
                </a:solidFill>
                <a:latin typeface="Arial"/>
                <a:cs typeface="Arial"/>
              </a:rPr>
              <a:t>Git/SVN</a:t>
            </a:r>
            <a:r>
              <a:rPr sz="1100" spc="-20" dirty="0">
                <a:solidFill>
                  <a:srgbClr val="474746"/>
                </a:solidFill>
                <a:latin typeface="MS PGothic"/>
                <a:cs typeface="MS PGothic"/>
              </a:rPr>
              <a:t>コード</a:t>
            </a:r>
            <a:r>
              <a:rPr sz="1100" spc="-10" dirty="0">
                <a:solidFill>
                  <a:srgbClr val="474746"/>
                </a:solidFill>
                <a:latin typeface="MS PGothic"/>
                <a:cs typeface="MS PGothic"/>
              </a:rPr>
              <a:t>リポジトリ</a:t>
            </a:r>
            <a:endParaRPr sz="11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40" dirty="0">
                <a:solidFill>
                  <a:srgbClr val="474746"/>
                </a:solidFill>
                <a:latin typeface="PMingLiU"/>
                <a:cs typeface="PMingLiU"/>
              </a:rPr>
              <a:t>オフィス</a:t>
            </a:r>
            <a:endParaRPr sz="900">
              <a:latin typeface="PMingLiU"/>
              <a:cs typeface="PMingLiU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46790" y="1417937"/>
            <a:ext cx="589915" cy="626745"/>
            <a:chOff x="7046790" y="1417937"/>
            <a:chExt cx="589915" cy="626745"/>
          </a:xfrm>
        </p:grpSpPr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51846" y="1931012"/>
              <a:ext cx="84429" cy="11306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131087" y="2005868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87" y="0"/>
                  </a:moveTo>
                  <a:lnTo>
                    <a:pt x="0" y="8958"/>
                  </a:lnTo>
                  <a:lnTo>
                    <a:pt x="0" y="38204"/>
                  </a:lnTo>
                  <a:lnTo>
                    <a:pt x="420759" y="38204"/>
                  </a:lnTo>
                  <a:lnTo>
                    <a:pt x="433487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46790" y="1931012"/>
              <a:ext cx="84296" cy="11306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046790" y="1417937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5" h="596900">
                  <a:moveTo>
                    <a:pt x="505056" y="0"/>
                  </a:moveTo>
                  <a:lnTo>
                    <a:pt x="84296" y="0"/>
                  </a:lnTo>
                  <a:lnTo>
                    <a:pt x="51468" y="6563"/>
                  </a:lnTo>
                  <a:lnTo>
                    <a:pt x="24675" y="24473"/>
                  </a:lnTo>
                  <a:lnTo>
                    <a:pt x="6619" y="51061"/>
                  </a:lnTo>
                  <a:lnTo>
                    <a:pt x="0" y="83657"/>
                  </a:lnTo>
                  <a:lnTo>
                    <a:pt x="0" y="513074"/>
                  </a:lnTo>
                  <a:lnTo>
                    <a:pt x="6619" y="545686"/>
                  </a:lnTo>
                  <a:lnTo>
                    <a:pt x="24675" y="572329"/>
                  </a:lnTo>
                  <a:lnTo>
                    <a:pt x="51468" y="590298"/>
                  </a:lnTo>
                  <a:lnTo>
                    <a:pt x="84296" y="596889"/>
                  </a:lnTo>
                  <a:lnTo>
                    <a:pt x="505056" y="596889"/>
                  </a:lnTo>
                  <a:lnTo>
                    <a:pt x="537914" y="590298"/>
                  </a:lnTo>
                  <a:lnTo>
                    <a:pt x="564751" y="572329"/>
                  </a:lnTo>
                  <a:lnTo>
                    <a:pt x="582848" y="545686"/>
                  </a:lnTo>
                  <a:lnTo>
                    <a:pt x="589485" y="513074"/>
                  </a:lnTo>
                  <a:lnTo>
                    <a:pt x="589485" y="83657"/>
                  </a:lnTo>
                  <a:lnTo>
                    <a:pt x="582848" y="51061"/>
                  </a:lnTo>
                  <a:lnTo>
                    <a:pt x="564751" y="24473"/>
                  </a:lnTo>
                  <a:lnTo>
                    <a:pt x="537914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106060" y="1404429"/>
            <a:ext cx="475615" cy="238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200" b="1" spc="-13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1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51526" y="1457213"/>
            <a:ext cx="564515" cy="339090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55879" rIns="0" bIns="0" rtlCol="0">
            <a:spAutoFit/>
          </a:bodyPr>
          <a:lstStyle/>
          <a:p>
            <a:pPr marL="91440" marR="86360">
              <a:lnSpc>
                <a:spcPts val="900"/>
              </a:lnSpc>
              <a:spcBef>
                <a:spcPts val="439"/>
              </a:spcBef>
            </a:pP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Postgre 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14519" y="2043675"/>
            <a:ext cx="64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r>
              <a:rPr sz="1000" spc="-50" dirty="0">
                <a:solidFill>
                  <a:srgbClr val="474746"/>
                </a:solidFill>
                <a:latin typeface="MS PGothic"/>
                <a:cs typeface="MS PGothic"/>
              </a:rPr>
              <a:t> </a:t>
            </a: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PostgreSQ </a:t>
            </a:r>
            <a:r>
              <a:rPr sz="1000" spc="-50" dirty="0">
                <a:solidFill>
                  <a:srgbClr val="474746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902035" y="2236123"/>
            <a:ext cx="1579880" cy="386715"/>
            <a:chOff x="5902035" y="2236123"/>
            <a:chExt cx="1579880" cy="386715"/>
          </a:xfrm>
        </p:grpSpPr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02035" y="2236123"/>
              <a:ext cx="1579417" cy="38654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47947" y="2389581"/>
              <a:ext cx="1386205" cy="155575"/>
            </a:xfrm>
            <a:custGeom>
              <a:avLst/>
              <a:gdLst/>
              <a:ahLst/>
              <a:cxnLst/>
              <a:rect l="l" t="t" r="r" b="b"/>
              <a:pathLst>
                <a:path w="1386204" h="155575">
                  <a:moveTo>
                    <a:pt x="0" y="154976"/>
                  </a:moveTo>
                  <a:lnTo>
                    <a:pt x="1385887" y="154976"/>
                  </a:lnTo>
                  <a:lnTo>
                    <a:pt x="1385887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274881" y="2364376"/>
            <a:ext cx="117908" cy="1159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4803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AWS</a:t>
            </a:r>
            <a:r>
              <a:rPr spc="-5" dirty="0"/>
              <a:t>アカウント登録について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3" y="942445"/>
            <a:ext cx="8098155" cy="18161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4965" marR="5080" indent="-342265">
              <a:lnSpc>
                <a:spcPct val="792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Webフォーム上で数分程度の登録作業をするだけで</a:t>
            </a:r>
            <a:r>
              <a:rPr sz="20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すぐさま</a:t>
            </a:r>
            <a:r>
              <a:rPr sz="2000" spc="25" dirty="0">
                <a:solidFill>
                  <a:srgbClr val="474746"/>
                </a:solidFill>
                <a:latin typeface="Yu Gothic"/>
                <a:cs typeface="Yu Gothic"/>
              </a:rPr>
              <a:t>AWS</a:t>
            </a:r>
            <a:r>
              <a:rPr sz="2000" spc="-10" dirty="0">
                <a:solidFill>
                  <a:srgbClr val="474746"/>
                </a:solidFill>
                <a:latin typeface="Yu Gothic"/>
                <a:cs typeface="Yu Gothic"/>
              </a:rPr>
              <a:t>を利用可能</a:t>
            </a:r>
            <a:endParaRPr sz="2000">
              <a:latin typeface="Yu Gothic"/>
              <a:cs typeface="Yu Gothic"/>
            </a:endParaRPr>
          </a:p>
          <a:p>
            <a:pPr marL="354965" marR="2552700" indent="-342265">
              <a:lnSpc>
                <a:spcPct val="8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AWS</a:t>
            </a: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アカウント作成の流れ</a:t>
            </a:r>
            <a:r>
              <a:rPr sz="20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0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20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/jp/register</a:t>
            </a:r>
            <a:r>
              <a:rPr sz="2000" u="sng" spc="-30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2000" u="sng" spc="-40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flow/</a:t>
            </a:r>
            <a:endParaRPr sz="2000">
              <a:latin typeface="Yu Gothic"/>
              <a:cs typeface="Yu Gothic"/>
            </a:endParaRPr>
          </a:p>
          <a:p>
            <a:pPr marL="354965" marR="802640" indent="-342265">
              <a:lnSpc>
                <a:spcPts val="1920"/>
              </a:lnSpc>
              <a:spcBef>
                <a:spcPts val="10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AWSアカウント作成方法についての動画（日本語字幕付き</a:t>
            </a:r>
            <a:r>
              <a:rPr sz="2000" spc="-50" dirty="0">
                <a:solidFill>
                  <a:srgbClr val="474746"/>
                </a:solidFill>
                <a:latin typeface="Yu Gothic"/>
                <a:cs typeface="Yu Gothic"/>
              </a:rPr>
              <a:t>） </a:t>
            </a:r>
            <a:r>
              <a:rPr sz="20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20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/jp/getting</a:t>
            </a:r>
            <a:r>
              <a:rPr sz="2000" u="sng" spc="-204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2000" u="sng" spc="-27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started/</a:t>
            </a:r>
            <a:endParaRPr sz="20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04108" y="2788738"/>
            <a:ext cx="3871595" cy="1883410"/>
            <a:chOff x="1704108" y="2788738"/>
            <a:chExt cx="3871595" cy="18834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820" y="2834854"/>
              <a:ext cx="3616388" cy="17106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50416" y="2793500"/>
              <a:ext cx="3720465" cy="1796414"/>
            </a:xfrm>
            <a:custGeom>
              <a:avLst/>
              <a:gdLst/>
              <a:ahLst/>
              <a:cxnLst/>
              <a:rect l="l" t="t" r="r" b="b"/>
              <a:pathLst>
                <a:path w="3720465" h="1796414">
                  <a:moveTo>
                    <a:pt x="0" y="0"/>
                  </a:moveTo>
                  <a:lnTo>
                    <a:pt x="3720305" y="0"/>
                  </a:lnTo>
                  <a:lnTo>
                    <a:pt x="3720305" y="1796256"/>
                  </a:lnTo>
                  <a:lnTo>
                    <a:pt x="0" y="179625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108" y="3399906"/>
              <a:ext cx="1463039" cy="12718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67253" y="3437792"/>
              <a:ext cx="1336675" cy="1147445"/>
            </a:xfrm>
            <a:custGeom>
              <a:avLst/>
              <a:gdLst/>
              <a:ahLst/>
              <a:cxnLst/>
              <a:rect l="l" t="t" r="r" b="b"/>
              <a:pathLst>
                <a:path w="1336675" h="1147445">
                  <a:moveTo>
                    <a:pt x="0" y="0"/>
                  </a:moveTo>
                  <a:lnTo>
                    <a:pt x="1336430" y="0"/>
                  </a:lnTo>
                  <a:lnTo>
                    <a:pt x="1336430" y="1147320"/>
                  </a:lnTo>
                  <a:lnTo>
                    <a:pt x="0" y="1147320"/>
                  </a:lnTo>
                  <a:lnTo>
                    <a:pt x="0" y="0"/>
                  </a:lnTo>
                  <a:close/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290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AWS</a:t>
            </a:r>
            <a:r>
              <a:rPr dirty="0"/>
              <a:t>アカウント登録にあたっての</a:t>
            </a:r>
            <a:r>
              <a:rPr spc="35" dirty="0"/>
              <a:t>Tips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854053"/>
            <a:ext cx="8128000" cy="297180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無料利用枠をご利用可能</a:t>
            </a:r>
            <a:endParaRPr sz="24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クレジットカードは個人用・法人用いずれも利用可能</a:t>
            </a:r>
            <a:endParaRPr sz="2400">
              <a:latin typeface="Yu Gothic"/>
              <a:cs typeface="Yu Gothic"/>
            </a:endParaRPr>
          </a:p>
          <a:p>
            <a:pPr marL="354965" marR="145415" indent="-342900">
              <a:lnSpc>
                <a:spcPts val="2820"/>
              </a:lnSpc>
              <a:spcBef>
                <a:spcPts val="13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登録したメールアドレスやクレジットカードは</a:t>
            </a:r>
            <a:r>
              <a:rPr sz="24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400" spc="-20" dirty="0">
                <a:solidFill>
                  <a:srgbClr val="474746"/>
                </a:solidFill>
                <a:latin typeface="Yu Gothic"/>
                <a:cs typeface="Yu Gothic"/>
              </a:rPr>
              <a:t>後から</a:t>
            </a:r>
            <a:r>
              <a:rPr sz="2400" spc="-10" dirty="0">
                <a:solidFill>
                  <a:srgbClr val="474746"/>
                </a:solidFill>
                <a:latin typeface="Yu Gothic"/>
                <a:cs typeface="Yu Gothic"/>
              </a:rPr>
              <a:t>でも変更が可能</a:t>
            </a:r>
            <a:endParaRPr sz="2400">
              <a:latin typeface="Yu Gothic"/>
              <a:cs typeface="Yu Gothic"/>
            </a:endParaRPr>
          </a:p>
          <a:p>
            <a:pPr marL="748665" marR="5080" indent="-279400">
              <a:lnSpc>
                <a:spcPct val="100400"/>
              </a:lnSpc>
              <a:spcBef>
                <a:spcPts val="1010"/>
              </a:spcBef>
              <a:tabLst>
                <a:tab pos="755015" algn="l"/>
              </a:tabLst>
            </a:pP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–		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利用開始当初は個人のクレジットカードで登録</a:t>
            </a:r>
            <a:r>
              <a:rPr sz="20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毎月経費精算を行い</a:t>
            </a:r>
            <a:r>
              <a:rPr sz="20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利用増加に伴い会社のクレジットカードに切り替える</a:t>
            </a:r>
            <a:r>
              <a:rPr sz="20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474746"/>
                </a:solidFill>
                <a:latin typeface="Yu Gothic"/>
                <a:cs typeface="Yu Gothic"/>
              </a:rPr>
              <a:t>等</a:t>
            </a:r>
            <a:endParaRPr sz="20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5995"/>
            <a:ext cx="3736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AWS</a:t>
            </a:r>
            <a:r>
              <a:rPr spc="-10" dirty="0"/>
              <a:t>を早速使ってみる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817400"/>
            <a:ext cx="7080884" cy="12649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4965" marR="5080" indent="-342900">
              <a:lnSpc>
                <a:spcPts val="28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アカウント登録後に</a:t>
            </a:r>
            <a:r>
              <a:rPr sz="2400" spc="55" dirty="0">
                <a:solidFill>
                  <a:srgbClr val="595958"/>
                </a:solidFill>
                <a:latin typeface="Yu Gothic"/>
                <a:cs typeface="Yu Gothic"/>
              </a:rPr>
              <a:t>AWS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の</a:t>
            </a:r>
            <a:r>
              <a:rPr sz="2400" spc="-50" dirty="0">
                <a:solidFill>
                  <a:srgbClr val="595958"/>
                </a:solidFill>
                <a:latin typeface="Yu Gothic"/>
                <a:cs typeface="Yu Gothic"/>
              </a:rPr>
              <a:t>Top</a:t>
            </a:r>
            <a:r>
              <a:rPr sz="2400" spc="-10" dirty="0">
                <a:solidFill>
                  <a:srgbClr val="474746"/>
                </a:solidFill>
                <a:latin typeface="Yu Gothic"/>
                <a:cs typeface="Yu Gothic"/>
              </a:rPr>
              <a:t>ページへアクセス</a:t>
            </a:r>
            <a:r>
              <a:rPr sz="24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u="heavy" spc="6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2400" u="heavy" spc="6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</a:t>
            </a:r>
            <a:endParaRPr sz="24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マネージメントコンソールにログインする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77161" y="2124193"/>
            <a:ext cx="2698115" cy="2858135"/>
            <a:chOff x="4977161" y="2124193"/>
            <a:chExt cx="2698115" cy="28581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6686" y="2133718"/>
              <a:ext cx="2678748" cy="28388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81924" y="2128955"/>
              <a:ext cx="2688590" cy="2848610"/>
            </a:xfrm>
            <a:custGeom>
              <a:avLst/>
              <a:gdLst/>
              <a:ahLst/>
              <a:cxnLst/>
              <a:rect l="l" t="t" r="r" b="b"/>
              <a:pathLst>
                <a:path w="2688590" h="2848610">
                  <a:moveTo>
                    <a:pt x="0" y="0"/>
                  </a:moveTo>
                  <a:lnTo>
                    <a:pt x="2688429" y="0"/>
                  </a:lnTo>
                  <a:lnTo>
                    <a:pt x="2688429" y="2848371"/>
                  </a:lnTo>
                  <a:lnTo>
                    <a:pt x="0" y="284837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01194" y="2405549"/>
            <a:ext cx="3754120" cy="1984375"/>
            <a:chOff x="901194" y="2405549"/>
            <a:chExt cx="3754120" cy="19843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719" y="2415073"/>
              <a:ext cx="3734928" cy="191043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957" y="2410311"/>
              <a:ext cx="3744595" cy="1974850"/>
            </a:xfrm>
            <a:custGeom>
              <a:avLst/>
              <a:gdLst/>
              <a:ahLst/>
              <a:cxnLst/>
              <a:rect l="l" t="t" r="r" b="b"/>
              <a:pathLst>
                <a:path w="3744595" h="1974850">
                  <a:moveTo>
                    <a:pt x="0" y="0"/>
                  </a:moveTo>
                  <a:lnTo>
                    <a:pt x="3744514" y="0"/>
                  </a:lnTo>
                  <a:lnTo>
                    <a:pt x="3744514" y="1974849"/>
                  </a:lnTo>
                  <a:lnTo>
                    <a:pt x="0" y="19748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962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ログインが成功すると以下のサービスの一覧画面が表</a:t>
            </a:r>
            <a:r>
              <a:rPr sz="2500" spc="-835" dirty="0"/>
              <a:t>示</a:t>
            </a:r>
            <a:r>
              <a:rPr sz="2500" spc="-20" dirty="0"/>
              <a:t>される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12469" y="998424"/>
            <a:ext cx="8540115" cy="3515995"/>
            <a:chOff x="12469" y="998424"/>
            <a:chExt cx="8540115" cy="3515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498" y="998424"/>
              <a:ext cx="6159723" cy="35156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92497" y="1758471"/>
              <a:ext cx="1115695" cy="255270"/>
            </a:xfrm>
            <a:custGeom>
              <a:avLst/>
              <a:gdLst/>
              <a:ahLst/>
              <a:cxnLst/>
              <a:rect l="l" t="t" r="r" b="b"/>
              <a:pathLst>
                <a:path w="1115695" h="255269">
                  <a:moveTo>
                    <a:pt x="0" y="0"/>
                  </a:moveTo>
                  <a:lnTo>
                    <a:pt x="1115632" y="0"/>
                  </a:lnTo>
                  <a:lnTo>
                    <a:pt x="1115632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9" y="1824643"/>
              <a:ext cx="2040774" cy="13466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45" y="1850798"/>
              <a:ext cx="1943098" cy="12484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545" y="1850799"/>
              <a:ext cx="1943100" cy="1249045"/>
            </a:xfrm>
            <a:custGeom>
              <a:avLst/>
              <a:gdLst/>
              <a:ahLst/>
              <a:cxnLst/>
              <a:rect l="l" t="t" r="r" b="b"/>
              <a:pathLst>
                <a:path w="1943100" h="1249045">
                  <a:moveTo>
                    <a:pt x="0" y="0"/>
                  </a:moveTo>
                  <a:lnTo>
                    <a:pt x="1943098" y="0"/>
                  </a:lnTo>
                  <a:lnTo>
                    <a:pt x="1943098" y="1248497"/>
                  </a:lnTo>
                  <a:lnTo>
                    <a:pt x="0" y="12484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612" y="2050868"/>
            <a:ext cx="1772285" cy="8458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1925" marR="17780" indent="-137160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r>
              <a:rPr sz="1800" spc="-20" dirty="0">
                <a:solidFill>
                  <a:srgbClr val="FFFFFF"/>
                </a:solidFill>
                <a:latin typeface="MS PGothic"/>
                <a:cs typeface="MS PGothic"/>
              </a:rPr>
              <a:t>のサービスを</a:t>
            </a:r>
            <a:r>
              <a:rPr sz="1800" spc="-15" dirty="0">
                <a:solidFill>
                  <a:srgbClr val="FFFFFF"/>
                </a:solidFill>
                <a:latin typeface="MS PGothic"/>
                <a:cs typeface="MS PGothic"/>
              </a:rPr>
              <a:t>選択して、仮想</a:t>
            </a:r>
            <a:endParaRPr sz="1800">
              <a:latin typeface="MS PGothic"/>
              <a:cs typeface="MS PGothic"/>
            </a:endParaRPr>
          </a:p>
          <a:p>
            <a:pPr marL="12700">
              <a:lnSpc>
                <a:spcPts val="2140"/>
              </a:lnSpc>
            </a:pPr>
            <a:r>
              <a:rPr sz="1800" spc="-20" dirty="0">
                <a:solidFill>
                  <a:srgbClr val="FFFFFF"/>
                </a:solidFill>
                <a:latin typeface="MS PGothic"/>
                <a:cs typeface="MS PGothic"/>
              </a:rPr>
              <a:t>サーバを起動する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49334" y="1758142"/>
            <a:ext cx="590550" cy="789940"/>
            <a:chOff x="1949334" y="1758142"/>
            <a:chExt cx="590550" cy="78994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9334" y="1758142"/>
              <a:ext cx="590203" cy="7897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04644" y="1907131"/>
              <a:ext cx="374650" cy="568325"/>
            </a:xfrm>
            <a:custGeom>
              <a:avLst/>
              <a:gdLst/>
              <a:ahLst/>
              <a:cxnLst/>
              <a:rect l="l" t="t" r="r" b="b"/>
              <a:pathLst>
                <a:path w="374650" h="568325">
                  <a:moveTo>
                    <a:pt x="0" y="567916"/>
                  </a:moveTo>
                  <a:lnTo>
                    <a:pt x="374274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379" y="1886085"/>
              <a:ext cx="107408" cy="122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4999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EC2</a:t>
            </a:r>
            <a:r>
              <a:rPr dirty="0"/>
              <a:t>インスタンス（＝仮想サーバ）</a:t>
            </a:r>
            <a:r>
              <a:rPr spc="-10" dirty="0"/>
              <a:t>の起動手順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6294" y="889461"/>
            <a:ext cx="3662045" cy="494665"/>
            <a:chOff x="486294" y="889461"/>
            <a:chExt cx="3662045" cy="494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294" y="889461"/>
              <a:ext cx="3661756" cy="4946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952" y="943494"/>
              <a:ext cx="2148840" cy="3948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329" y="915133"/>
              <a:ext cx="3560882" cy="3956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6329" y="915134"/>
              <a:ext cx="3561079" cy="396240"/>
            </a:xfrm>
            <a:custGeom>
              <a:avLst/>
              <a:gdLst/>
              <a:ahLst/>
              <a:cxnLst/>
              <a:rect l="l" t="t" r="r" b="b"/>
              <a:pathLst>
                <a:path w="3561079" h="396240">
                  <a:moveTo>
                    <a:pt x="0" y="0"/>
                  </a:moveTo>
                  <a:lnTo>
                    <a:pt x="3560882" y="0"/>
                  </a:lnTo>
                  <a:lnTo>
                    <a:pt x="3560882" y="395653"/>
                  </a:lnTo>
                  <a:lnTo>
                    <a:pt x="0" y="39565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5069" y="978340"/>
            <a:ext cx="20269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S PGothic"/>
                <a:cs typeface="MS PGothic"/>
              </a:rPr>
              <a:t>イメージの選択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6294" y="1654233"/>
            <a:ext cx="3662045" cy="502920"/>
            <a:chOff x="486294" y="1654233"/>
            <a:chExt cx="3662045" cy="5029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294" y="1654233"/>
              <a:ext cx="3661756" cy="5029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952" y="1712422"/>
              <a:ext cx="3000894" cy="3948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329" y="1680063"/>
              <a:ext cx="3560882" cy="4029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6329" y="1680063"/>
              <a:ext cx="3561079" cy="403225"/>
            </a:xfrm>
            <a:custGeom>
              <a:avLst/>
              <a:gdLst/>
              <a:ahLst/>
              <a:cxnLst/>
              <a:rect l="l" t="t" r="r" b="b"/>
              <a:pathLst>
                <a:path w="3561079" h="403225">
                  <a:moveTo>
                    <a:pt x="0" y="0"/>
                  </a:moveTo>
                  <a:lnTo>
                    <a:pt x="3560882" y="0"/>
                  </a:lnTo>
                  <a:lnTo>
                    <a:pt x="3560882" y="402979"/>
                  </a:lnTo>
                  <a:lnTo>
                    <a:pt x="0" y="4029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5069" y="1746934"/>
            <a:ext cx="2878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 2: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インスタンスタイプの選択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6294" y="2335876"/>
            <a:ext cx="3662045" cy="486409"/>
            <a:chOff x="486294" y="2335876"/>
            <a:chExt cx="3662045" cy="486409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294" y="2335876"/>
              <a:ext cx="3661756" cy="4862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952" y="2385753"/>
              <a:ext cx="3416531" cy="3948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329" y="2362934"/>
              <a:ext cx="3560882" cy="3868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6329" y="2362934"/>
              <a:ext cx="3561079" cy="387350"/>
            </a:xfrm>
            <a:custGeom>
              <a:avLst/>
              <a:gdLst/>
              <a:ahLst/>
              <a:cxnLst/>
              <a:rect l="l" t="t" r="r" b="b"/>
              <a:pathLst>
                <a:path w="3561079" h="387350">
                  <a:moveTo>
                    <a:pt x="0" y="0"/>
                  </a:moveTo>
                  <a:lnTo>
                    <a:pt x="3560882" y="0"/>
                  </a:lnTo>
                  <a:lnTo>
                    <a:pt x="3560882" y="386860"/>
                  </a:lnTo>
                  <a:lnTo>
                    <a:pt x="0" y="38686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5069" y="2421744"/>
            <a:ext cx="33032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起動台数、ネットワークの選択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6294" y="3029989"/>
            <a:ext cx="3662045" cy="528320"/>
            <a:chOff x="486294" y="3029989"/>
            <a:chExt cx="3662045" cy="52832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294" y="3029989"/>
              <a:ext cx="3661756" cy="5278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952" y="3100647"/>
              <a:ext cx="2315094" cy="3948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328" y="3056060"/>
              <a:ext cx="3560882" cy="42935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6329" y="3056060"/>
              <a:ext cx="3561079" cy="429895"/>
            </a:xfrm>
            <a:custGeom>
              <a:avLst/>
              <a:gdLst/>
              <a:ahLst/>
              <a:cxnLst/>
              <a:rect l="l" t="t" r="r" b="b"/>
              <a:pathLst>
                <a:path w="3561079" h="429895">
                  <a:moveTo>
                    <a:pt x="0" y="0"/>
                  </a:moveTo>
                  <a:lnTo>
                    <a:pt x="3560882" y="0"/>
                  </a:lnTo>
                  <a:lnTo>
                    <a:pt x="3560882" y="429356"/>
                  </a:lnTo>
                  <a:lnTo>
                    <a:pt x="0" y="42935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5068" y="3136119"/>
            <a:ext cx="2201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4: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ストレージの選択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21134" y="1051560"/>
            <a:ext cx="3441700" cy="565785"/>
            <a:chOff x="4921134" y="1051560"/>
            <a:chExt cx="3441700" cy="56578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1134" y="1051560"/>
              <a:ext cx="3441468" cy="56526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0581" y="1079988"/>
              <a:ext cx="3341075" cy="46159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970581" y="1079989"/>
            <a:ext cx="3341370" cy="461645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5: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インスタンスへのタグ付け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921134" y="1866207"/>
            <a:ext cx="3441700" cy="474345"/>
            <a:chOff x="4921134" y="1866207"/>
            <a:chExt cx="3441700" cy="474345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21134" y="1866207"/>
              <a:ext cx="3441468" cy="4738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1792" y="1911927"/>
              <a:ext cx="3229494" cy="3948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0580" y="1891812"/>
              <a:ext cx="3341076" cy="37660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970580" y="1891812"/>
            <a:ext cx="3341370" cy="377190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2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6: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セキュリティグループの設定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21134" y="2564476"/>
            <a:ext cx="3441700" cy="507365"/>
            <a:chOff x="4921134" y="2564476"/>
            <a:chExt cx="3441700" cy="507365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1134" y="2564476"/>
              <a:ext cx="3441468" cy="5070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91792" y="2626822"/>
              <a:ext cx="2261062" cy="39485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70578" y="2592266"/>
              <a:ext cx="3341076" cy="40591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970578" y="2592266"/>
            <a:ext cx="3341370" cy="406400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3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7: </a:t>
            </a:r>
            <a:r>
              <a:rPr sz="1600" spc="-10" dirty="0">
                <a:solidFill>
                  <a:srgbClr val="FFFFFF"/>
                </a:solidFill>
                <a:latin typeface="MS PGothic"/>
                <a:cs typeface="MS PGothic"/>
              </a:rPr>
              <a:t>起動設定の確認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921134" y="3399905"/>
            <a:ext cx="3441700" cy="644525"/>
            <a:chOff x="4921134" y="3399905"/>
            <a:chExt cx="3441700" cy="644525"/>
          </a:xfrm>
        </p:grpSpPr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21134" y="3399905"/>
              <a:ext cx="3441468" cy="6442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91792" y="3408218"/>
              <a:ext cx="3138054" cy="6234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0581" y="3427534"/>
              <a:ext cx="3341075" cy="5421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970581" y="3427534"/>
              <a:ext cx="3341370" cy="542290"/>
            </a:xfrm>
            <a:custGeom>
              <a:avLst/>
              <a:gdLst/>
              <a:ahLst/>
              <a:cxnLst/>
              <a:rect l="l" t="t" r="r" b="b"/>
              <a:pathLst>
                <a:path w="3341370" h="542289">
                  <a:moveTo>
                    <a:pt x="0" y="0"/>
                  </a:moveTo>
                  <a:lnTo>
                    <a:pt x="3341075" y="0"/>
                  </a:lnTo>
                  <a:lnTo>
                    <a:pt x="3341075" y="542191"/>
                  </a:lnTo>
                  <a:lnTo>
                    <a:pt x="0" y="5421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049322" y="3442089"/>
            <a:ext cx="30295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8: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使用するキーペアを作成または選択して起動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69621" y="814646"/>
            <a:ext cx="4617720" cy="2976245"/>
            <a:chOff x="2169621" y="814646"/>
            <a:chExt cx="4617720" cy="2976245"/>
          </a:xfrm>
        </p:grpSpPr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9621" y="1284316"/>
              <a:ext cx="295101" cy="56110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316772" y="1310787"/>
              <a:ext cx="0" cy="344170"/>
            </a:xfrm>
            <a:custGeom>
              <a:avLst/>
              <a:gdLst/>
              <a:ahLst/>
              <a:cxnLst/>
              <a:rect l="l" t="t" r="r" b="b"/>
              <a:pathLst>
                <a:path h="344169">
                  <a:moveTo>
                    <a:pt x="0" y="0"/>
                  </a:moveTo>
                  <a:lnTo>
                    <a:pt x="0" y="343888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57817" y="1563971"/>
              <a:ext cx="117908" cy="11590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69621" y="2057400"/>
              <a:ext cx="295101" cy="4738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316772" y="2083045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0"/>
                  </a:moveTo>
                  <a:lnTo>
                    <a:pt x="0" y="254988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57817" y="2247329"/>
              <a:ext cx="117908" cy="1159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69621" y="2722418"/>
              <a:ext cx="295101" cy="49876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316771" y="2749793"/>
              <a:ext cx="0" cy="281305"/>
            </a:xfrm>
            <a:custGeom>
              <a:avLst/>
              <a:gdLst/>
              <a:ahLst/>
              <a:cxnLst/>
              <a:rect l="l" t="t" r="r" b="b"/>
              <a:pathLst>
                <a:path h="281305">
                  <a:moveTo>
                    <a:pt x="0" y="0"/>
                  </a:moveTo>
                  <a:lnTo>
                    <a:pt x="0" y="281061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57816" y="2940151"/>
              <a:ext cx="117908" cy="11590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56905" y="814646"/>
              <a:ext cx="4530436" cy="297595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16770" y="851377"/>
              <a:ext cx="4324350" cy="2863215"/>
            </a:xfrm>
            <a:custGeom>
              <a:avLst/>
              <a:gdLst/>
              <a:ahLst/>
              <a:cxnLst/>
              <a:rect l="l" t="t" r="r" b="b"/>
              <a:pathLst>
                <a:path w="4324350" h="2863215">
                  <a:moveTo>
                    <a:pt x="0" y="2634039"/>
                  </a:moveTo>
                  <a:lnTo>
                    <a:pt x="0" y="2862651"/>
                  </a:lnTo>
                  <a:lnTo>
                    <a:pt x="2217136" y="2862651"/>
                  </a:lnTo>
                  <a:lnTo>
                    <a:pt x="2217136" y="0"/>
                  </a:lnTo>
                  <a:lnTo>
                    <a:pt x="4324348" y="0"/>
                  </a:lnTo>
                  <a:lnTo>
                    <a:pt x="4324348" y="203406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2166" y="964081"/>
              <a:ext cx="117908" cy="11590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96396" y="1517072"/>
              <a:ext cx="290945" cy="54032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641119" y="1541584"/>
              <a:ext cx="0" cy="325120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5023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82166" y="1775903"/>
              <a:ext cx="117908" cy="11590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96396" y="2244436"/>
              <a:ext cx="290945" cy="51538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641117" y="2268416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1" y="0"/>
                  </a:moveTo>
                  <a:lnTo>
                    <a:pt x="0" y="298645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82164" y="2476357"/>
              <a:ext cx="117908" cy="11590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96396" y="2971799"/>
              <a:ext cx="290945" cy="62345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641117" y="2998178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0"/>
                  </a:moveTo>
                  <a:lnTo>
                    <a:pt x="0" y="404213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2163" y="3311687"/>
              <a:ext cx="117906" cy="115909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514672" y="3972266"/>
            <a:ext cx="6948805" cy="708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4965" marR="5080" indent="-342900">
              <a:lnSpc>
                <a:spcPts val="25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EC2</a:t>
            </a: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インスタンス起動の動画</a:t>
            </a:r>
            <a:r>
              <a:rPr sz="24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dirty="0">
                <a:solidFill>
                  <a:srgbClr val="004B91"/>
                </a:solidFill>
                <a:latin typeface="Yu Gothic"/>
                <a:cs typeface="Yu Gothic"/>
                <a:hlinkClick r:id="rId35"/>
              </a:rPr>
              <a:t>http://aws.amazon.com</a:t>
            </a:r>
            <a:r>
              <a:rPr sz="2400" dirty="0">
                <a:solidFill>
                  <a:srgbClr val="004B91"/>
                </a:solidFill>
                <a:latin typeface="Yu Gothic"/>
                <a:cs typeface="Yu Gothic"/>
              </a:rPr>
              <a:t>/jp/getting</a:t>
            </a:r>
            <a:r>
              <a:rPr sz="2400" spc="-245" dirty="0">
                <a:solidFill>
                  <a:srgbClr val="004B91"/>
                </a:solidFill>
                <a:latin typeface="Yu Gothic"/>
                <a:cs typeface="Yu Gothic"/>
              </a:rPr>
              <a:t>-‐‑‒</a:t>
            </a:r>
            <a:r>
              <a:rPr sz="2400" spc="-320" dirty="0">
                <a:solidFill>
                  <a:srgbClr val="004B91"/>
                </a:solidFill>
                <a:latin typeface="Yu Gothic"/>
                <a:cs typeface="Yu Gothic"/>
              </a:rPr>
              <a:t>started/</a:t>
            </a:r>
            <a:endParaRPr sz="2400">
              <a:latin typeface="Yu Gothic"/>
              <a:cs typeface="Yu Gothic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70272" y="4645366"/>
            <a:ext cx="6578600" cy="25400"/>
          </a:xfrm>
          <a:custGeom>
            <a:avLst/>
            <a:gdLst/>
            <a:ahLst/>
            <a:cxnLst/>
            <a:rect l="l" t="t" r="r" b="b"/>
            <a:pathLst>
              <a:path w="6578600" h="25400">
                <a:moveTo>
                  <a:pt x="6578598" y="0"/>
                </a:moveTo>
                <a:lnTo>
                  <a:pt x="0" y="0"/>
                </a:lnTo>
                <a:lnTo>
                  <a:pt x="0" y="25399"/>
                </a:lnTo>
                <a:lnTo>
                  <a:pt x="6578598" y="25399"/>
                </a:lnTo>
                <a:lnTo>
                  <a:pt x="6578598" y="0"/>
                </a:lnTo>
                <a:close/>
              </a:path>
            </a:pathLst>
          </a:custGeom>
          <a:solidFill>
            <a:srgbClr val="0060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4292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セキュリティグループとは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6882" y="877740"/>
            <a:ext cx="4302125" cy="193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100" marR="5080" indent="-279400">
              <a:lnSpc>
                <a:spcPct val="99500"/>
              </a:lnSpc>
              <a:spcBef>
                <a:spcPts val="1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インスタンスへのトラフィックを制限</a:t>
            </a: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する</a:t>
            </a:r>
            <a:r>
              <a:rPr sz="1800" spc="-150" dirty="0">
                <a:solidFill>
                  <a:srgbClr val="474746"/>
                </a:solidFill>
                <a:latin typeface="Yu Gothic"/>
                <a:cs typeface="Yu Gothic"/>
              </a:rPr>
              <a:t>Semi</a:t>
            </a:r>
            <a:r>
              <a:rPr sz="1800" spc="-210" dirty="0">
                <a:solidFill>
                  <a:srgbClr val="474746"/>
                </a:solidFill>
                <a:latin typeface="Yu Gothic"/>
                <a:cs typeface="Yu Gothic"/>
              </a:rPr>
              <a:t>-‐‑‒</a:t>
            </a:r>
            <a:r>
              <a:rPr sz="1800" spc="-229" dirty="0">
                <a:solidFill>
                  <a:srgbClr val="474746"/>
                </a:solidFill>
                <a:latin typeface="Yu Gothic"/>
                <a:cs typeface="Yu Gothic"/>
              </a:rPr>
              <a:t>stateful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なファイアーウォー</a:t>
            </a:r>
            <a:r>
              <a:rPr sz="1800" spc="-20" dirty="0">
                <a:solidFill>
                  <a:srgbClr val="474746"/>
                </a:solidFill>
                <a:latin typeface="Yu Gothic"/>
                <a:cs typeface="Yu Gothic"/>
              </a:rPr>
              <a:t>ル機能</a:t>
            </a:r>
            <a:endParaRPr sz="1800">
              <a:latin typeface="Yu Gothic"/>
              <a:cs typeface="Yu Gothic"/>
            </a:endParaRPr>
          </a:p>
          <a:p>
            <a:pPr marL="297815" indent="-285115">
              <a:lnSpc>
                <a:spcPts val="21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デフォルトでは全トラフィックが閉じ</a:t>
            </a:r>
            <a:endParaRPr sz="1800">
              <a:latin typeface="Yu Gothic"/>
              <a:cs typeface="Yu Gothic"/>
            </a:endParaRPr>
          </a:p>
          <a:p>
            <a:pPr marL="292100">
              <a:lnSpc>
                <a:spcPts val="2130"/>
              </a:lnSpc>
              <a:spcBef>
                <a:spcPts val="40"/>
              </a:spcBef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ており</a:t>
            </a:r>
            <a:r>
              <a:rPr sz="18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外からアクセスできない</a:t>
            </a:r>
            <a:endParaRPr sz="1800">
              <a:latin typeface="Yu Gothic"/>
              <a:cs typeface="Yu Gothic"/>
            </a:endParaRPr>
          </a:p>
          <a:p>
            <a:pPr marL="292100" marR="109220" indent="-279400">
              <a:lnSpc>
                <a:spcPts val="22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必要な受信アクセスに対してアクセス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ルールを定義する</a:t>
            </a:r>
            <a:endParaRPr sz="1800">
              <a:latin typeface="Yu Gothic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4082" y="2795440"/>
            <a:ext cx="286702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15" dirty="0">
                <a:solidFill>
                  <a:srgbClr val="474746"/>
                </a:solidFill>
                <a:latin typeface="Yu Gothic"/>
                <a:cs typeface="Yu Gothic"/>
              </a:rPr>
              <a:t>プロトコル( </a:t>
            </a:r>
            <a:r>
              <a:rPr sz="1400" spc="-10" dirty="0">
                <a:solidFill>
                  <a:srgbClr val="474746"/>
                </a:solidFill>
                <a:latin typeface="Yu Gothic"/>
                <a:cs typeface="Yu Gothic"/>
              </a:rPr>
              <a:t>TCP/UDP)</a:t>
            </a:r>
            <a:endParaRPr sz="1400">
              <a:latin typeface="Yu Gothic"/>
              <a:cs typeface="Yu Gothic"/>
            </a:endParaRPr>
          </a:p>
          <a:p>
            <a:pPr marL="297815" indent="-285115">
              <a:lnSpc>
                <a:spcPts val="1639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474746"/>
                </a:solidFill>
                <a:latin typeface="Yu Gothic"/>
                <a:cs typeface="Yu Gothic"/>
              </a:rPr>
              <a:t>宛先ポート</a:t>
            </a:r>
            <a:endParaRPr sz="1400">
              <a:latin typeface="Yu Gothic"/>
              <a:cs typeface="Yu Gothic"/>
            </a:endParaRPr>
          </a:p>
          <a:p>
            <a:pPr marL="297815" indent="-285115">
              <a:lnSpc>
                <a:spcPts val="1639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アクセス元IP</a:t>
            </a:r>
            <a:r>
              <a:rPr sz="1400" spc="100" dirty="0">
                <a:solidFill>
                  <a:srgbClr val="474746"/>
                </a:solidFill>
                <a:latin typeface="Yu Gothic"/>
                <a:cs typeface="Yu Gothic"/>
              </a:rPr>
              <a:t> /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Security</a:t>
            </a:r>
            <a:r>
              <a:rPr sz="1400" spc="15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spc="-20" dirty="0">
                <a:solidFill>
                  <a:srgbClr val="474746"/>
                </a:solidFill>
                <a:latin typeface="Yu Gothic"/>
                <a:cs typeface="Yu Gothic"/>
              </a:rPr>
              <a:t>Group</a:t>
            </a:r>
            <a:endParaRPr sz="1400">
              <a:latin typeface="Yu Gothic"/>
              <a:cs typeface="Yu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882" y="3430440"/>
            <a:ext cx="4197350" cy="11252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92100" marR="5080" indent="-279400">
              <a:lnSpc>
                <a:spcPct val="101899"/>
              </a:lnSpc>
              <a:spcBef>
                <a:spcPts val="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設定したルール以外の受信トラフィッ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クは破棄される</a:t>
            </a:r>
            <a:endParaRPr sz="1800">
              <a:latin typeface="Yu Gothic"/>
              <a:cs typeface="Yu Gothic"/>
            </a:endParaRPr>
          </a:p>
          <a:p>
            <a:pPr marL="297815" indent="-285115">
              <a:lnSpc>
                <a:spcPts val="21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ルールをひとまとめにしたテンプレー</a:t>
            </a:r>
            <a:endParaRPr sz="1800">
              <a:latin typeface="Yu Gothic"/>
              <a:cs typeface="Yu Gothic"/>
            </a:endParaRPr>
          </a:p>
          <a:p>
            <a:pPr marL="292100">
              <a:lnSpc>
                <a:spcPct val="100000"/>
              </a:lnSpc>
              <a:spcBef>
                <a:spcPts val="40"/>
              </a:spcBef>
            </a:pPr>
            <a:r>
              <a:rPr sz="1800" spc="114" dirty="0">
                <a:solidFill>
                  <a:srgbClr val="474746"/>
                </a:solidFill>
                <a:latin typeface="Yu Gothic"/>
                <a:cs typeface="Yu Gothic"/>
              </a:rPr>
              <a:t>トを </a:t>
            </a: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Security</a:t>
            </a:r>
            <a:r>
              <a:rPr sz="1800" spc="36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Group</a:t>
            </a:r>
            <a:r>
              <a:rPr sz="1800" spc="-20" dirty="0">
                <a:solidFill>
                  <a:srgbClr val="474746"/>
                </a:solidFill>
                <a:latin typeface="Yu Gothic"/>
                <a:cs typeface="Yu Gothic"/>
              </a:rPr>
              <a:t>と呼ぶ</a:t>
            </a:r>
            <a:endParaRPr sz="1800">
              <a:latin typeface="Yu Gothic"/>
              <a:cs typeface="Yu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83185" y="423950"/>
            <a:ext cx="2261235" cy="2207260"/>
            <a:chOff x="6783185" y="423950"/>
            <a:chExt cx="2261235" cy="2207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5981" y="423950"/>
              <a:ext cx="1708265" cy="17789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7099" y="455450"/>
              <a:ext cx="1606825" cy="1678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87099" y="455451"/>
              <a:ext cx="1607185" cy="1678939"/>
            </a:xfrm>
            <a:custGeom>
              <a:avLst/>
              <a:gdLst/>
              <a:ahLst/>
              <a:cxnLst/>
              <a:rect l="l" t="t" r="r" b="b"/>
              <a:pathLst>
                <a:path w="1607184" h="1678939">
                  <a:moveTo>
                    <a:pt x="0" y="0"/>
                  </a:moveTo>
                  <a:lnTo>
                    <a:pt x="1606825" y="0"/>
                  </a:lnTo>
                  <a:lnTo>
                    <a:pt x="1606825" y="1678532"/>
                  </a:lnTo>
                  <a:lnTo>
                    <a:pt x="0" y="16785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B6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3185" y="1720735"/>
              <a:ext cx="1034934" cy="9102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99827" y="1765040"/>
              <a:ext cx="653415" cy="533400"/>
            </a:xfrm>
            <a:custGeom>
              <a:avLst/>
              <a:gdLst/>
              <a:ahLst/>
              <a:cxnLst/>
              <a:rect l="l" t="t" r="r" b="b"/>
              <a:pathLst>
                <a:path w="653415" h="533400">
                  <a:moveTo>
                    <a:pt x="653069" y="0"/>
                  </a:moveTo>
                  <a:lnTo>
                    <a:pt x="0" y="532872"/>
                  </a:lnTo>
                </a:path>
              </a:pathLst>
            </a:custGeom>
            <a:ln w="571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55888" y="2083475"/>
              <a:ext cx="268605" cy="250825"/>
            </a:xfrm>
            <a:custGeom>
              <a:avLst/>
              <a:gdLst/>
              <a:ahLst/>
              <a:cxnLst/>
              <a:rect l="l" t="t" r="r" b="b"/>
              <a:pathLst>
                <a:path w="268604" h="250825">
                  <a:moveTo>
                    <a:pt x="112369" y="0"/>
                  </a:moveTo>
                  <a:lnTo>
                    <a:pt x="101716" y="2549"/>
                  </a:lnTo>
                  <a:lnTo>
                    <a:pt x="92795" y="8907"/>
                  </a:lnTo>
                  <a:lnTo>
                    <a:pt x="86791" y="18536"/>
                  </a:lnTo>
                  <a:lnTo>
                    <a:pt x="0" y="250291"/>
                  </a:lnTo>
                  <a:lnTo>
                    <a:pt x="244455" y="211764"/>
                  </a:lnTo>
                  <a:lnTo>
                    <a:pt x="255094" y="207814"/>
                  </a:lnTo>
                  <a:lnTo>
                    <a:pt x="263113" y="200351"/>
                  </a:lnTo>
                  <a:lnTo>
                    <a:pt x="267747" y="190425"/>
                  </a:lnTo>
                  <a:lnTo>
                    <a:pt x="268234" y="179088"/>
                  </a:lnTo>
                  <a:lnTo>
                    <a:pt x="268047" y="178585"/>
                  </a:lnTo>
                  <a:lnTo>
                    <a:pt x="87880" y="178585"/>
                  </a:lnTo>
                  <a:lnTo>
                    <a:pt x="140310" y="38578"/>
                  </a:lnTo>
                  <a:lnTo>
                    <a:pt x="142109" y="27374"/>
                  </a:lnTo>
                  <a:lnTo>
                    <a:pt x="139560" y="16721"/>
                  </a:lnTo>
                  <a:lnTo>
                    <a:pt x="133202" y="7801"/>
                  </a:lnTo>
                  <a:lnTo>
                    <a:pt x="123573" y="1798"/>
                  </a:lnTo>
                  <a:lnTo>
                    <a:pt x="112369" y="0"/>
                  </a:lnTo>
                  <a:close/>
                </a:path>
                <a:path w="268604" h="250825">
                  <a:moveTo>
                    <a:pt x="235559" y="155310"/>
                  </a:moveTo>
                  <a:lnTo>
                    <a:pt x="87880" y="178585"/>
                  </a:lnTo>
                  <a:lnTo>
                    <a:pt x="268047" y="178585"/>
                  </a:lnTo>
                  <a:lnTo>
                    <a:pt x="264284" y="168451"/>
                  </a:lnTo>
                  <a:lnTo>
                    <a:pt x="256821" y="160432"/>
                  </a:lnTo>
                  <a:lnTo>
                    <a:pt x="246895" y="155797"/>
                  </a:lnTo>
                  <a:lnTo>
                    <a:pt x="235559" y="155310"/>
                  </a:lnTo>
                  <a:close/>
                </a:path>
              </a:pathLst>
            </a:custGeom>
            <a:solidFill>
              <a:srgbClr val="595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88836" y="1013231"/>
            <a:ext cx="822960" cy="965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8265" marR="47625" indent="-762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ポート</a:t>
            </a:r>
            <a:r>
              <a:rPr sz="1400" spc="55" dirty="0">
                <a:solidFill>
                  <a:srgbClr val="474746"/>
                </a:solidFill>
                <a:latin typeface="Yu Gothic"/>
                <a:cs typeface="Yu Gothic"/>
              </a:rPr>
              <a:t>80 </a:t>
            </a:r>
            <a:r>
              <a:rPr sz="1400" spc="-10" dirty="0">
                <a:solidFill>
                  <a:srgbClr val="474746"/>
                </a:solidFill>
                <a:latin typeface="Yu Gothic"/>
                <a:cs typeface="Yu Gothic"/>
              </a:rPr>
              <a:t>(HTTP)</a:t>
            </a:r>
            <a:endParaRPr sz="1400">
              <a:latin typeface="Yu Gothic"/>
              <a:cs typeface="Yu Gothic"/>
            </a:endParaRPr>
          </a:p>
          <a:p>
            <a:pPr marL="182245" marR="5080" indent="-127000">
              <a:lnSpc>
                <a:spcPts val="1600"/>
              </a:lnSpc>
              <a:spcBef>
                <a:spcPts val="920"/>
              </a:spcBef>
            </a:pP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ポート</a:t>
            </a:r>
            <a:r>
              <a:rPr sz="1400" spc="55" dirty="0">
                <a:solidFill>
                  <a:srgbClr val="474746"/>
                </a:solidFill>
                <a:latin typeface="Yu Gothic"/>
                <a:cs typeface="Yu Gothic"/>
              </a:rPr>
              <a:t>22 </a:t>
            </a:r>
            <a:r>
              <a:rPr sz="1400" spc="-10" dirty="0">
                <a:solidFill>
                  <a:srgbClr val="474746"/>
                </a:solidFill>
                <a:latin typeface="Yu Gothic"/>
                <a:cs typeface="Yu Gothic"/>
              </a:rPr>
              <a:t>(SSH)</a:t>
            </a:r>
            <a:endParaRPr sz="1400">
              <a:latin typeface="Yu Gothic"/>
              <a:cs typeface="Yu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87883" y="1500447"/>
            <a:ext cx="2506345" cy="2315210"/>
            <a:chOff x="4887883" y="1500447"/>
            <a:chExt cx="2506345" cy="23152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7883" y="1500447"/>
              <a:ext cx="2506286" cy="23150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32568" y="1521524"/>
              <a:ext cx="2416175" cy="2225675"/>
            </a:xfrm>
            <a:custGeom>
              <a:avLst/>
              <a:gdLst/>
              <a:ahLst/>
              <a:cxnLst/>
              <a:rect l="l" t="t" r="r" b="b"/>
              <a:pathLst>
                <a:path w="2416175" h="2225675">
                  <a:moveTo>
                    <a:pt x="1198240" y="0"/>
                  </a:moveTo>
                  <a:lnTo>
                    <a:pt x="1149396" y="1271"/>
                  </a:lnTo>
                  <a:lnTo>
                    <a:pt x="1100511" y="4375"/>
                  </a:lnTo>
                  <a:lnTo>
                    <a:pt x="1051643" y="9323"/>
                  </a:lnTo>
                  <a:lnTo>
                    <a:pt x="1002851" y="16129"/>
                  </a:lnTo>
                  <a:lnTo>
                    <a:pt x="954193" y="24804"/>
                  </a:lnTo>
                  <a:lnTo>
                    <a:pt x="904504" y="35639"/>
                  </a:lnTo>
                  <a:lnTo>
                    <a:pt x="855783" y="48253"/>
                  </a:lnTo>
                  <a:lnTo>
                    <a:pt x="808061" y="62599"/>
                  </a:lnTo>
                  <a:lnTo>
                    <a:pt x="761371" y="78632"/>
                  </a:lnTo>
                  <a:lnTo>
                    <a:pt x="715745" y="96306"/>
                  </a:lnTo>
                  <a:lnTo>
                    <a:pt x="671215" y="115576"/>
                  </a:lnTo>
                  <a:lnTo>
                    <a:pt x="627813" y="136395"/>
                  </a:lnTo>
                  <a:lnTo>
                    <a:pt x="585571" y="158718"/>
                  </a:lnTo>
                  <a:lnTo>
                    <a:pt x="544522" y="182498"/>
                  </a:lnTo>
                  <a:lnTo>
                    <a:pt x="504698" y="207690"/>
                  </a:lnTo>
                  <a:lnTo>
                    <a:pt x="466131" y="234248"/>
                  </a:lnTo>
                  <a:lnTo>
                    <a:pt x="428853" y="262126"/>
                  </a:lnTo>
                  <a:lnTo>
                    <a:pt x="392896" y="291278"/>
                  </a:lnTo>
                  <a:lnTo>
                    <a:pt x="358293" y="321659"/>
                  </a:lnTo>
                  <a:lnTo>
                    <a:pt x="325075" y="353222"/>
                  </a:lnTo>
                  <a:lnTo>
                    <a:pt x="293275" y="385921"/>
                  </a:lnTo>
                  <a:lnTo>
                    <a:pt x="262925" y="419712"/>
                  </a:lnTo>
                  <a:lnTo>
                    <a:pt x="234057" y="454547"/>
                  </a:lnTo>
                  <a:lnTo>
                    <a:pt x="206704" y="490381"/>
                  </a:lnTo>
                  <a:lnTo>
                    <a:pt x="180897" y="527169"/>
                  </a:lnTo>
                  <a:lnTo>
                    <a:pt x="156669" y="564864"/>
                  </a:lnTo>
                  <a:lnTo>
                    <a:pt x="134051" y="603420"/>
                  </a:lnTo>
                  <a:lnTo>
                    <a:pt x="113077" y="642791"/>
                  </a:lnTo>
                  <a:lnTo>
                    <a:pt x="93777" y="682933"/>
                  </a:lnTo>
                  <a:lnTo>
                    <a:pt x="76186" y="723798"/>
                  </a:lnTo>
                  <a:lnTo>
                    <a:pt x="60333" y="765341"/>
                  </a:lnTo>
                  <a:lnTo>
                    <a:pt x="46253" y="807517"/>
                  </a:lnTo>
                  <a:lnTo>
                    <a:pt x="33976" y="850278"/>
                  </a:lnTo>
                  <a:lnTo>
                    <a:pt x="23535" y="893580"/>
                  </a:lnTo>
                  <a:lnTo>
                    <a:pt x="14963" y="937377"/>
                  </a:lnTo>
                  <a:lnTo>
                    <a:pt x="8291" y="981622"/>
                  </a:lnTo>
                  <a:lnTo>
                    <a:pt x="3552" y="1026270"/>
                  </a:lnTo>
                  <a:lnTo>
                    <a:pt x="777" y="1071275"/>
                  </a:lnTo>
                  <a:lnTo>
                    <a:pt x="0" y="1116591"/>
                  </a:lnTo>
                  <a:lnTo>
                    <a:pt x="1251" y="1162172"/>
                  </a:lnTo>
                  <a:lnTo>
                    <a:pt x="4564" y="1207972"/>
                  </a:lnTo>
                  <a:lnTo>
                    <a:pt x="9970" y="1253946"/>
                  </a:lnTo>
                  <a:lnTo>
                    <a:pt x="17502" y="1300047"/>
                  </a:lnTo>
                  <a:lnTo>
                    <a:pt x="27192" y="1346231"/>
                  </a:lnTo>
                  <a:lnTo>
                    <a:pt x="38635" y="1390870"/>
                  </a:lnTo>
                  <a:lnTo>
                    <a:pt x="51916" y="1434663"/>
                  </a:lnTo>
                  <a:lnTo>
                    <a:pt x="66987" y="1477582"/>
                  </a:lnTo>
                  <a:lnTo>
                    <a:pt x="83802" y="1519600"/>
                  </a:lnTo>
                  <a:lnTo>
                    <a:pt x="102316" y="1560689"/>
                  </a:lnTo>
                  <a:lnTo>
                    <a:pt x="122481" y="1600822"/>
                  </a:lnTo>
                  <a:lnTo>
                    <a:pt x="144253" y="1639971"/>
                  </a:lnTo>
                  <a:lnTo>
                    <a:pt x="167585" y="1678108"/>
                  </a:lnTo>
                  <a:lnTo>
                    <a:pt x="192430" y="1715207"/>
                  </a:lnTo>
                  <a:lnTo>
                    <a:pt x="218743" y="1751240"/>
                  </a:lnTo>
                  <a:lnTo>
                    <a:pt x="246477" y="1786179"/>
                  </a:lnTo>
                  <a:lnTo>
                    <a:pt x="275587" y="1819997"/>
                  </a:lnTo>
                  <a:lnTo>
                    <a:pt x="306026" y="1852666"/>
                  </a:lnTo>
                  <a:lnTo>
                    <a:pt x="337747" y="1884160"/>
                  </a:lnTo>
                  <a:lnTo>
                    <a:pt x="370706" y="1914449"/>
                  </a:lnTo>
                  <a:lnTo>
                    <a:pt x="404855" y="1943508"/>
                  </a:lnTo>
                  <a:lnTo>
                    <a:pt x="440148" y="1971308"/>
                  </a:lnTo>
                  <a:lnTo>
                    <a:pt x="476541" y="1997822"/>
                  </a:lnTo>
                  <a:lnTo>
                    <a:pt x="513985" y="2023023"/>
                  </a:lnTo>
                  <a:lnTo>
                    <a:pt x="552435" y="2046883"/>
                  </a:lnTo>
                  <a:lnTo>
                    <a:pt x="591845" y="2069375"/>
                  </a:lnTo>
                  <a:lnTo>
                    <a:pt x="632169" y="2090470"/>
                  </a:lnTo>
                  <a:lnTo>
                    <a:pt x="673361" y="2110142"/>
                  </a:lnTo>
                  <a:lnTo>
                    <a:pt x="715374" y="2128364"/>
                  </a:lnTo>
                  <a:lnTo>
                    <a:pt x="758163" y="2145107"/>
                  </a:lnTo>
                  <a:lnTo>
                    <a:pt x="801681" y="2160345"/>
                  </a:lnTo>
                  <a:lnTo>
                    <a:pt x="845882" y="2174049"/>
                  </a:lnTo>
                  <a:lnTo>
                    <a:pt x="890719" y="2186193"/>
                  </a:lnTo>
                  <a:lnTo>
                    <a:pt x="936148" y="2196748"/>
                  </a:lnTo>
                  <a:lnTo>
                    <a:pt x="982121" y="2205688"/>
                  </a:lnTo>
                  <a:lnTo>
                    <a:pt x="1028593" y="2212985"/>
                  </a:lnTo>
                  <a:lnTo>
                    <a:pt x="1075517" y="2218611"/>
                  </a:lnTo>
                  <a:lnTo>
                    <a:pt x="1122847" y="2222539"/>
                  </a:lnTo>
                  <a:lnTo>
                    <a:pt x="1170537" y="2224741"/>
                  </a:lnTo>
                  <a:lnTo>
                    <a:pt x="1218541" y="2225191"/>
                  </a:lnTo>
                  <a:lnTo>
                    <a:pt x="1266813" y="2223860"/>
                  </a:lnTo>
                  <a:lnTo>
                    <a:pt x="1315306" y="2220721"/>
                  </a:lnTo>
                  <a:lnTo>
                    <a:pt x="1363975" y="2215747"/>
                  </a:lnTo>
                  <a:lnTo>
                    <a:pt x="1412773" y="2208910"/>
                  </a:lnTo>
                  <a:lnTo>
                    <a:pt x="1461654" y="2200182"/>
                  </a:lnTo>
                  <a:lnTo>
                    <a:pt x="1511343" y="2189348"/>
                  </a:lnTo>
                  <a:lnTo>
                    <a:pt x="1560064" y="2176734"/>
                  </a:lnTo>
                  <a:lnTo>
                    <a:pt x="1607786" y="2162388"/>
                  </a:lnTo>
                  <a:lnTo>
                    <a:pt x="1654476" y="2146355"/>
                  </a:lnTo>
                  <a:lnTo>
                    <a:pt x="1700102" y="2128681"/>
                  </a:lnTo>
                  <a:lnTo>
                    <a:pt x="1744632" y="2109411"/>
                  </a:lnTo>
                  <a:lnTo>
                    <a:pt x="1788034" y="2088592"/>
                  </a:lnTo>
                  <a:lnTo>
                    <a:pt x="1830276" y="2066270"/>
                  </a:lnTo>
                  <a:lnTo>
                    <a:pt x="1871325" y="2042490"/>
                  </a:lnTo>
                  <a:lnTo>
                    <a:pt x="1911149" y="2017298"/>
                  </a:lnTo>
                  <a:lnTo>
                    <a:pt x="1949716" y="1990740"/>
                  </a:lnTo>
                  <a:lnTo>
                    <a:pt x="1986994" y="1962862"/>
                  </a:lnTo>
                  <a:lnTo>
                    <a:pt x="2022951" y="1933710"/>
                  </a:lnTo>
                  <a:lnTo>
                    <a:pt x="2057554" y="1903329"/>
                  </a:lnTo>
                  <a:lnTo>
                    <a:pt x="2090772" y="1871766"/>
                  </a:lnTo>
                  <a:lnTo>
                    <a:pt x="2122572" y="1839067"/>
                  </a:lnTo>
                  <a:lnTo>
                    <a:pt x="2152922" y="1805276"/>
                  </a:lnTo>
                  <a:lnTo>
                    <a:pt x="2181790" y="1770441"/>
                  </a:lnTo>
                  <a:lnTo>
                    <a:pt x="2209144" y="1734607"/>
                  </a:lnTo>
                  <a:lnTo>
                    <a:pt x="2234951" y="1697819"/>
                  </a:lnTo>
                  <a:lnTo>
                    <a:pt x="2259179" y="1660124"/>
                  </a:lnTo>
                  <a:lnTo>
                    <a:pt x="2281796" y="1621568"/>
                  </a:lnTo>
                  <a:lnTo>
                    <a:pt x="2302771" y="1582196"/>
                  </a:lnTo>
                  <a:lnTo>
                    <a:pt x="2322070" y="1542055"/>
                  </a:lnTo>
                  <a:lnTo>
                    <a:pt x="2339662" y="1501190"/>
                  </a:lnTo>
                  <a:lnTo>
                    <a:pt x="2355515" y="1459646"/>
                  </a:lnTo>
                  <a:lnTo>
                    <a:pt x="2369595" y="1417471"/>
                  </a:lnTo>
                  <a:lnTo>
                    <a:pt x="2381872" y="1374709"/>
                  </a:lnTo>
                  <a:lnTo>
                    <a:pt x="2392313" y="1331407"/>
                  </a:lnTo>
                  <a:lnTo>
                    <a:pt x="2400885" y="1287611"/>
                  </a:lnTo>
                  <a:lnTo>
                    <a:pt x="2407557" y="1243365"/>
                  </a:lnTo>
                  <a:lnTo>
                    <a:pt x="2412296" y="1198717"/>
                  </a:lnTo>
                  <a:lnTo>
                    <a:pt x="2415071" y="1153713"/>
                  </a:lnTo>
                  <a:lnTo>
                    <a:pt x="2415849" y="1108397"/>
                  </a:lnTo>
                  <a:lnTo>
                    <a:pt x="2414597" y="1062815"/>
                  </a:lnTo>
                  <a:lnTo>
                    <a:pt x="2411284" y="1017015"/>
                  </a:lnTo>
                  <a:lnTo>
                    <a:pt x="2405878" y="971041"/>
                  </a:lnTo>
                  <a:lnTo>
                    <a:pt x="2398346" y="924940"/>
                  </a:lnTo>
                  <a:lnTo>
                    <a:pt x="2388656" y="878756"/>
                  </a:lnTo>
                  <a:lnTo>
                    <a:pt x="2154285" y="925153"/>
                  </a:lnTo>
                  <a:lnTo>
                    <a:pt x="2164431" y="973209"/>
                  </a:lnTo>
                  <a:lnTo>
                    <a:pt x="2171549" y="1021432"/>
                  </a:lnTo>
                  <a:lnTo>
                    <a:pt x="2175665" y="1069713"/>
                  </a:lnTo>
                  <a:lnTo>
                    <a:pt x="2176808" y="1117945"/>
                  </a:lnTo>
                  <a:lnTo>
                    <a:pt x="2175005" y="1166020"/>
                  </a:lnTo>
                  <a:lnTo>
                    <a:pt x="2170284" y="1213830"/>
                  </a:lnTo>
                  <a:lnTo>
                    <a:pt x="2162671" y="1261268"/>
                  </a:lnTo>
                  <a:lnTo>
                    <a:pt x="2152194" y="1308226"/>
                  </a:lnTo>
                  <a:lnTo>
                    <a:pt x="2138882" y="1354596"/>
                  </a:lnTo>
                  <a:lnTo>
                    <a:pt x="2122760" y="1400270"/>
                  </a:lnTo>
                  <a:lnTo>
                    <a:pt x="2103858" y="1445141"/>
                  </a:lnTo>
                  <a:lnTo>
                    <a:pt x="2082201" y="1489101"/>
                  </a:lnTo>
                  <a:lnTo>
                    <a:pt x="2057819" y="1532042"/>
                  </a:lnTo>
                  <a:lnTo>
                    <a:pt x="2030737" y="1573856"/>
                  </a:lnTo>
                  <a:lnTo>
                    <a:pt x="2000984" y="1614436"/>
                  </a:lnTo>
                  <a:lnTo>
                    <a:pt x="1968587" y="1653673"/>
                  </a:lnTo>
                  <a:lnTo>
                    <a:pt x="1936715" y="1688268"/>
                  </a:lnTo>
                  <a:lnTo>
                    <a:pt x="1903301" y="1721014"/>
                  </a:lnTo>
                  <a:lnTo>
                    <a:pt x="1868430" y="1751901"/>
                  </a:lnTo>
                  <a:lnTo>
                    <a:pt x="1832187" y="1780921"/>
                  </a:lnTo>
                  <a:lnTo>
                    <a:pt x="1794659" y="1808065"/>
                  </a:lnTo>
                  <a:lnTo>
                    <a:pt x="1755931" y="1833324"/>
                  </a:lnTo>
                  <a:lnTo>
                    <a:pt x="1716088" y="1856687"/>
                  </a:lnTo>
                  <a:lnTo>
                    <a:pt x="1675215" y="1878148"/>
                  </a:lnTo>
                  <a:lnTo>
                    <a:pt x="1633399" y="1897695"/>
                  </a:lnTo>
                  <a:lnTo>
                    <a:pt x="1590724" y="1915320"/>
                  </a:lnTo>
                  <a:lnTo>
                    <a:pt x="1547277" y="1931015"/>
                  </a:lnTo>
                  <a:lnTo>
                    <a:pt x="1503143" y="1944770"/>
                  </a:lnTo>
                  <a:lnTo>
                    <a:pt x="1458406" y="1956575"/>
                  </a:lnTo>
                  <a:lnTo>
                    <a:pt x="1413154" y="1966422"/>
                  </a:lnTo>
                  <a:lnTo>
                    <a:pt x="1367471" y="1974302"/>
                  </a:lnTo>
                  <a:lnTo>
                    <a:pt x="1321442" y="1980206"/>
                  </a:lnTo>
                  <a:lnTo>
                    <a:pt x="1275154" y="1984123"/>
                  </a:lnTo>
                  <a:lnTo>
                    <a:pt x="1228691" y="1986047"/>
                  </a:lnTo>
                  <a:lnTo>
                    <a:pt x="1182140" y="1985966"/>
                  </a:lnTo>
                  <a:lnTo>
                    <a:pt x="1135585" y="1983873"/>
                  </a:lnTo>
                  <a:lnTo>
                    <a:pt x="1089113" y="1979758"/>
                  </a:lnTo>
                  <a:lnTo>
                    <a:pt x="1042808" y="1973612"/>
                  </a:lnTo>
                  <a:lnTo>
                    <a:pt x="996757" y="1965426"/>
                  </a:lnTo>
                  <a:lnTo>
                    <a:pt x="951044" y="1955190"/>
                  </a:lnTo>
                  <a:lnTo>
                    <a:pt x="905756" y="1942897"/>
                  </a:lnTo>
                  <a:lnTo>
                    <a:pt x="860978" y="1928535"/>
                  </a:lnTo>
                  <a:lnTo>
                    <a:pt x="816794" y="1912098"/>
                  </a:lnTo>
                  <a:lnTo>
                    <a:pt x="773292" y="1893575"/>
                  </a:lnTo>
                  <a:lnTo>
                    <a:pt x="730555" y="1872957"/>
                  </a:lnTo>
                  <a:lnTo>
                    <a:pt x="688671" y="1850235"/>
                  </a:lnTo>
                  <a:lnTo>
                    <a:pt x="647723" y="1825401"/>
                  </a:lnTo>
                  <a:lnTo>
                    <a:pt x="607799" y="1798445"/>
                  </a:lnTo>
                  <a:lnTo>
                    <a:pt x="568233" y="1768752"/>
                  </a:lnTo>
                  <a:lnTo>
                    <a:pt x="530852" y="1737581"/>
                  </a:lnTo>
                  <a:lnTo>
                    <a:pt x="495667" y="1705014"/>
                  </a:lnTo>
                  <a:lnTo>
                    <a:pt x="462690" y="1671139"/>
                  </a:lnTo>
                  <a:lnTo>
                    <a:pt x="431931" y="1636038"/>
                  </a:lnTo>
                  <a:lnTo>
                    <a:pt x="403402" y="1599797"/>
                  </a:lnTo>
                  <a:lnTo>
                    <a:pt x="377114" y="1562501"/>
                  </a:lnTo>
                  <a:lnTo>
                    <a:pt x="353077" y="1524235"/>
                  </a:lnTo>
                  <a:lnTo>
                    <a:pt x="331304" y="1485082"/>
                  </a:lnTo>
                  <a:lnTo>
                    <a:pt x="311804" y="1445129"/>
                  </a:lnTo>
                  <a:lnTo>
                    <a:pt x="294590" y="1404460"/>
                  </a:lnTo>
                  <a:lnTo>
                    <a:pt x="279672" y="1363160"/>
                  </a:lnTo>
                  <a:lnTo>
                    <a:pt x="267061" y="1321313"/>
                  </a:lnTo>
                  <a:lnTo>
                    <a:pt x="256768" y="1279005"/>
                  </a:lnTo>
                  <a:lnTo>
                    <a:pt x="248805" y="1236320"/>
                  </a:lnTo>
                  <a:lnTo>
                    <a:pt x="243183" y="1193343"/>
                  </a:lnTo>
                  <a:lnTo>
                    <a:pt x="239912" y="1150158"/>
                  </a:lnTo>
                  <a:lnTo>
                    <a:pt x="239004" y="1106852"/>
                  </a:lnTo>
                  <a:lnTo>
                    <a:pt x="240470" y="1063507"/>
                  </a:lnTo>
                  <a:lnTo>
                    <a:pt x="244320" y="1020210"/>
                  </a:lnTo>
                  <a:lnTo>
                    <a:pt x="250567" y="977045"/>
                  </a:lnTo>
                  <a:lnTo>
                    <a:pt x="259221" y="934097"/>
                  </a:lnTo>
                  <a:lnTo>
                    <a:pt x="270293" y="891450"/>
                  </a:lnTo>
                  <a:lnTo>
                    <a:pt x="283795" y="849190"/>
                  </a:lnTo>
                  <a:lnTo>
                    <a:pt x="299737" y="807402"/>
                  </a:lnTo>
                  <a:lnTo>
                    <a:pt x="318131" y="766169"/>
                  </a:lnTo>
                  <a:lnTo>
                    <a:pt x="338987" y="725577"/>
                  </a:lnTo>
                  <a:lnTo>
                    <a:pt x="362317" y="685711"/>
                  </a:lnTo>
                  <a:lnTo>
                    <a:pt x="388131" y="646655"/>
                  </a:lnTo>
                  <a:lnTo>
                    <a:pt x="416442" y="608495"/>
                  </a:lnTo>
                  <a:lnTo>
                    <a:pt x="447259" y="571315"/>
                  </a:lnTo>
                  <a:lnTo>
                    <a:pt x="479132" y="536720"/>
                  </a:lnTo>
                  <a:lnTo>
                    <a:pt x="512546" y="503974"/>
                  </a:lnTo>
                  <a:lnTo>
                    <a:pt x="547417" y="473087"/>
                  </a:lnTo>
                  <a:lnTo>
                    <a:pt x="583659" y="444067"/>
                  </a:lnTo>
                  <a:lnTo>
                    <a:pt x="621188" y="416923"/>
                  </a:lnTo>
                  <a:lnTo>
                    <a:pt x="659916" y="391664"/>
                  </a:lnTo>
                  <a:lnTo>
                    <a:pt x="699759" y="368301"/>
                  </a:lnTo>
                  <a:lnTo>
                    <a:pt x="740632" y="346841"/>
                  </a:lnTo>
                  <a:lnTo>
                    <a:pt x="782448" y="327293"/>
                  </a:lnTo>
                  <a:lnTo>
                    <a:pt x="825122" y="309668"/>
                  </a:lnTo>
                  <a:lnTo>
                    <a:pt x="868570" y="293973"/>
                  </a:lnTo>
                  <a:lnTo>
                    <a:pt x="912704" y="280218"/>
                  </a:lnTo>
                  <a:lnTo>
                    <a:pt x="957440" y="268413"/>
                  </a:lnTo>
                  <a:lnTo>
                    <a:pt x="1002693" y="258566"/>
                  </a:lnTo>
                  <a:lnTo>
                    <a:pt x="1048376" y="250686"/>
                  </a:lnTo>
                  <a:lnTo>
                    <a:pt x="1094405" y="244783"/>
                  </a:lnTo>
                  <a:lnTo>
                    <a:pt x="1140693" y="240865"/>
                  </a:lnTo>
                  <a:lnTo>
                    <a:pt x="1187156" y="238941"/>
                  </a:lnTo>
                  <a:lnTo>
                    <a:pt x="1233707" y="239022"/>
                  </a:lnTo>
                  <a:lnTo>
                    <a:pt x="1280262" y="241115"/>
                  </a:lnTo>
                  <a:lnTo>
                    <a:pt x="1326734" y="245230"/>
                  </a:lnTo>
                  <a:lnTo>
                    <a:pt x="1373038" y="251376"/>
                  </a:lnTo>
                  <a:lnTo>
                    <a:pt x="1419090" y="259562"/>
                  </a:lnTo>
                  <a:lnTo>
                    <a:pt x="1464802" y="269798"/>
                  </a:lnTo>
                  <a:lnTo>
                    <a:pt x="1510091" y="282092"/>
                  </a:lnTo>
                  <a:lnTo>
                    <a:pt x="1554869" y="296453"/>
                  </a:lnTo>
                  <a:lnTo>
                    <a:pt x="1599053" y="312890"/>
                  </a:lnTo>
                  <a:lnTo>
                    <a:pt x="1642555" y="331413"/>
                  </a:lnTo>
                  <a:lnTo>
                    <a:pt x="1685291" y="352031"/>
                  </a:lnTo>
                  <a:lnTo>
                    <a:pt x="1727176" y="374753"/>
                  </a:lnTo>
                  <a:lnTo>
                    <a:pt x="1768123" y="399587"/>
                  </a:lnTo>
                  <a:lnTo>
                    <a:pt x="1808048" y="426544"/>
                  </a:lnTo>
                  <a:lnTo>
                    <a:pt x="1965760" y="246277"/>
                  </a:lnTo>
                  <a:lnTo>
                    <a:pt x="1926543" y="218362"/>
                  </a:lnTo>
                  <a:lnTo>
                    <a:pt x="1886292" y="192061"/>
                  </a:lnTo>
                  <a:lnTo>
                    <a:pt x="1845067" y="167388"/>
                  </a:lnTo>
                  <a:lnTo>
                    <a:pt x="1802925" y="144355"/>
                  </a:lnTo>
                  <a:lnTo>
                    <a:pt x="1759925" y="122975"/>
                  </a:lnTo>
                  <a:lnTo>
                    <a:pt x="1716125" y="103261"/>
                  </a:lnTo>
                  <a:lnTo>
                    <a:pt x="1671584" y="85225"/>
                  </a:lnTo>
                  <a:lnTo>
                    <a:pt x="1626360" y="68881"/>
                  </a:lnTo>
                  <a:lnTo>
                    <a:pt x="1580512" y="54240"/>
                  </a:lnTo>
                  <a:lnTo>
                    <a:pt x="1534097" y="41317"/>
                  </a:lnTo>
                  <a:lnTo>
                    <a:pt x="1487174" y="30123"/>
                  </a:lnTo>
                  <a:lnTo>
                    <a:pt x="1439802" y="20672"/>
                  </a:lnTo>
                  <a:lnTo>
                    <a:pt x="1392038" y="12976"/>
                  </a:lnTo>
                  <a:lnTo>
                    <a:pt x="1343942" y="7048"/>
                  </a:lnTo>
                  <a:lnTo>
                    <a:pt x="1295571" y="2901"/>
                  </a:lnTo>
                  <a:lnTo>
                    <a:pt x="1246984" y="547"/>
                  </a:lnTo>
                  <a:lnTo>
                    <a:pt x="1198240" y="0"/>
                  </a:lnTo>
                  <a:close/>
                </a:path>
              </a:pathLst>
            </a:custGeom>
            <a:solidFill>
              <a:srgbClr val="EF9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61851" y="3994295"/>
            <a:ext cx="229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EC2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ファイアウォール</a:t>
            </a:r>
            <a:endParaRPr sz="1800">
              <a:latin typeface="Yu Gothic"/>
              <a:cs typeface="Yu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65838" y="564028"/>
            <a:ext cx="1497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Security</a:t>
            </a:r>
            <a:r>
              <a:rPr sz="1600" spc="34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600" spc="-20" dirty="0">
                <a:solidFill>
                  <a:srgbClr val="474746"/>
                </a:solidFill>
                <a:latin typeface="Yu Gothic"/>
                <a:cs typeface="Yu Gothic"/>
              </a:rPr>
              <a:t>Group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49980" y="652549"/>
            <a:ext cx="1459230" cy="1043305"/>
            <a:chOff x="5049980" y="652549"/>
            <a:chExt cx="1459230" cy="104330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980" y="652549"/>
              <a:ext cx="827116" cy="103909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53012" y="950548"/>
              <a:ext cx="456565" cy="659130"/>
            </a:xfrm>
            <a:custGeom>
              <a:avLst/>
              <a:gdLst/>
              <a:ahLst/>
              <a:cxnLst/>
              <a:rect l="l" t="t" r="r" b="b"/>
              <a:pathLst>
                <a:path w="456564" h="659130">
                  <a:moveTo>
                    <a:pt x="456093" y="658859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7676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20733" y="903919"/>
              <a:ext cx="240665" cy="273050"/>
            </a:xfrm>
            <a:custGeom>
              <a:avLst/>
              <a:gdLst/>
              <a:ahLst/>
              <a:cxnLst/>
              <a:rect l="l" t="t" r="r" b="b"/>
              <a:pathLst>
                <a:path w="240664" h="273050">
                  <a:moveTo>
                    <a:pt x="0" y="0"/>
                  </a:moveTo>
                  <a:lnTo>
                    <a:pt x="19142" y="246731"/>
                  </a:lnTo>
                  <a:lnTo>
                    <a:pt x="49842" y="273011"/>
                  </a:lnTo>
                  <a:lnTo>
                    <a:pt x="60757" y="269912"/>
                  </a:lnTo>
                  <a:lnTo>
                    <a:pt x="69339" y="263103"/>
                  </a:lnTo>
                  <a:lnTo>
                    <a:pt x="74742" y="253574"/>
                  </a:lnTo>
                  <a:lnTo>
                    <a:pt x="76121" y="242312"/>
                  </a:lnTo>
                  <a:lnTo>
                    <a:pt x="64556" y="93257"/>
                  </a:lnTo>
                  <a:lnTo>
                    <a:pt x="199529" y="93257"/>
                  </a:lnTo>
                  <a:lnTo>
                    <a:pt x="0" y="0"/>
                  </a:lnTo>
                  <a:close/>
                </a:path>
                <a:path w="240664" h="273050">
                  <a:moveTo>
                    <a:pt x="199529" y="93257"/>
                  </a:moveTo>
                  <a:lnTo>
                    <a:pt x="64556" y="93257"/>
                  </a:lnTo>
                  <a:lnTo>
                    <a:pt x="199995" y="156559"/>
                  </a:lnTo>
                  <a:lnTo>
                    <a:pt x="211023" y="159234"/>
                  </a:lnTo>
                  <a:lnTo>
                    <a:pt x="221844" y="157532"/>
                  </a:lnTo>
                  <a:lnTo>
                    <a:pt x="231238" y="151897"/>
                  </a:lnTo>
                  <a:lnTo>
                    <a:pt x="237982" y="142772"/>
                  </a:lnTo>
                  <a:lnTo>
                    <a:pt x="240657" y="131744"/>
                  </a:lnTo>
                  <a:lnTo>
                    <a:pt x="238955" y="120923"/>
                  </a:lnTo>
                  <a:lnTo>
                    <a:pt x="233320" y="111529"/>
                  </a:lnTo>
                  <a:lnTo>
                    <a:pt x="224194" y="104785"/>
                  </a:lnTo>
                  <a:lnTo>
                    <a:pt x="199529" y="93257"/>
                  </a:lnTo>
                  <a:close/>
                </a:path>
              </a:pathLst>
            </a:custGeom>
            <a:solidFill>
              <a:srgbClr val="7676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4094" y="860367"/>
              <a:ext cx="764770" cy="8354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09105" y="906498"/>
              <a:ext cx="634365" cy="702945"/>
            </a:xfrm>
            <a:custGeom>
              <a:avLst/>
              <a:gdLst/>
              <a:ahLst/>
              <a:cxnLst/>
              <a:rect l="l" t="t" r="r" b="b"/>
              <a:pathLst>
                <a:path w="634364" h="702944">
                  <a:moveTo>
                    <a:pt x="0" y="702908"/>
                  </a:moveTo>
                  <a:lnTo>
                    <a:pt x="633845" y="0"/>
                  </a:lnTo>
                </a:path>
              </a:pathLst>
            </a:custGeom>
            <a:ln w="57149">
              <a:solidFill>
                <a:srgbClr val="7676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2036" y="876993"/>
              <a:ext cx="590203" cy="5652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54577" y="903918"/>
              <a:ext cx="488950" cy="463550"/>
            </a:xfrm>
            <a:custGeom>
              <a:avLst/>
              <a:gdLst/>
              <a:ahLst/>
              <a:cxnLst/>
              <a:rect l="l" t="t" r="r" b="b"/>
              <a:pathLst>
                <a:path w="488950" h="463550">
                  <a:moveTo>
                    <a:pt x="244186" y="0"/>
                  </a:moveTo>
                  <a:lnTo>
                    <a:pt x="194974" y="4703"/>
                  </a:lnTo>
                  <a:lnTo>
                    <a:pt x="149138" y="18193"/>
                  </a:lnTo>
                  <a:lnTo>
                    <a:pt x="107659" y="39539"/>
                  </a:lnTo>
                  <a:lnTo>
                    <a:pt x="71520" y="67809"/>
                  </a:lnTo>
                  <a:lnTo>
                    <a:pt x="41703" y="102073"/>
                  </a:lnTo>
                  <a:lnTo>
                    <a:pt x="19189" y="141400"/>
                  </a:lnTo>
                  <a:lnTo>
                    <a:pt x="4961" y="184858"/>
                  </a:lnTo>
                  <a:lnTo>
                    <a:pt x="0" y="231517"/>
                  </a:lnTo>
                  <a:lnTo>
                    <a:pt x="4961" y="278176"/>
                  </a:lnTo>
                  <a:lnTo>
                    <a:pt x="19189" y="321634"/>
                  </a:lnTo>
                  <a:lnTo>
                    <a:pt x="41703" y="360960"/>
                  </a:lnTo>
                  <a:lnTo>
                    <a:pt x="71520" y="395224"/>
                  </a:lnTo>
                  <a:lnTo>
                    <a:pt x="107659" y="423494"/>
                  </a:lnTo>
                  <a:lnTo>
                    <a:pt x="149138" y="444840"/>
                  </a:lnTo>
                  <a:lnTo>
                    <a:pt x="194974" y="458330"/>
                  </a:lnTo>
                  <a:lnTo>
                    <a:pt x="244186" y="463034"/>
                  </a:lnTo>
                  <a:lnTo>
                    <a:pt x="293399" y="458330"/>
                  </a:lnTo>
                  <a:lnTo>
                    <a:pt x="339235" y="444840"/>
                  </a:lnTo>
                  <a:lnTo>
                    <a:pt x="380714" y="423494"/>
                  </a:lnTo>
                  <a:lnTo>
                    <a:pt x="416853" y="395224"/>
                  </a:lnTo>
                  <a:lnTo>
                    <a:pt x="433401" y="376209"/>
                  </a:lnTo>
                  <a:lnTo>
                    <a:pt x="242785" y="376209"/>
                  </a:lnTo>
                  <a:lnTo>
                    <a:pt x="203810" y="371373"/>
                  </a:lnTo>
                  <a:lnTo>
                    <a:pt x="166824" y="357522"/>
                  </a:lnTo>
                  <a:lnTo>
                    <a:pt x="127453" y="328615"/>
                  </a:lnTo>
                  <a:lnTo>
                    <a:pt x="100817" y="291200"/>
                  </a:lnTo>
                  <a:lnTo>
                    <a:pt x="87898" y="248525"/>
                  </a:lnTo>
                  <a:lnTo>
                    <a:pt x="89681" y="203837"/>
                  </a:lnTo>
                  <a:lnTo>
                    <a:pt x="107147" y="160383"/>
                  </a:lnTo>
                  <a:lnTo>
                    <a:pt x="229232" y="160383"/>
                  </a:lnTo>
                  <a:lnTo>
                    <a:pt x="169277" y="104264"/>
                  </a:lnTo>
                  <a:lnTo>
                    <a:pt x="206525" y="91020"/>
                  </a:lnTo>
                  <a:lnTo>
                    <a:pt x="245587" y="86824"/>
                  </a:lnTo>
                  <a:lnTo>
                    <a:pt x="433400" y="86824"/>
                  </a:lnTo>
                  <a:lnTo>
                    <a:pt x="416853" y="67809"/>
                  </a:lnTo>
                  <a:lnTo>
                    <a:pt x="380714" y="39539"/>
                  </a:lnTo>
                  <a:lnTo>
                    <a:pt x="339235" y="18193"/>
                  </a:lnTo>
                  <a:lnTo>
                    <a:pt x="293399" y="4703"/>
                  </a:lnTo>
                  <a:lnTo>
                    <a:pt x="244186" y="0"/>
                  </a:lnTo>
                  <a:close/>
                </a:path>
                <a:path w="488950" h="463550">
                  <a:moveTo>
                    <a:pt x="229232" y="160383"/>
                  </a:moveTo>
                  <a:lnTo>
                    <a:pt x="107147" y="160383"/>
                  </a:lnTo>
                  <a:lnTo>
                    <a:pt x="319096" y="358769"/>
                  </a:lnTo>
                  <a:lnTo>
                    <a:pt x="281847" y="372012"/>
                  </a:lnTo>
                  <a:lnTo>
                    <a:pt x="242785" y="376209"/>
                  </a:lnTo>
                  <a:lnTo>
                    <a:pt x="433401" y="376209"/>
                  </a:lnTo>
                  <a:lnTo>
                    <a:pt x="446671" y="360960"/>
                  </a:lnTo>
                  <a:lnTo>
                    <a:pt x="469185" y="321634"/>
                  </a:lnTo>
                  <a:lnTo>
                    <a:pt x="475400" y="302649"/>
                  </a:lnTo>
                  <a:lnTo>
                    <a:pt x="381226" y="302649"/>
                  </a:lnTo>
                  <a:lnTo>
                    <a:pt x="229232" y="160383"/>
                  </a:lnTo>
                  <a:close/>
                </a:path>
                <a:path w="488950" h="463550">
                  <a:moveTo>
                    <a:pt x="433400" y="86824"/>
                  </a:moveTo>
                  <a:lnTo>
                    <a:pt x="245587" y="86824"/>
                  </a:lnTo>
                  <a:lnTo>
                    <a:pt x="284562" y="91659"/>
                  </a:lnTo>
                  <a:lnTo>
                    <a:pt x="321548" y="105510"/>
                  </a:lnTo>
                  <a:lnTo>
                    <a:pt x="360919" y="134418"/>
                  </a:lnTo>
                  <a:lnTo>
                    <a:pt x="387555" y="171832"/>
                  </a:lnTo>
                  <a:lnTo>
                    <a:pt x="400474" y="214507"/>
                  </a:lnTo>
                  <a:lnTo>
                    <a:pt x="398691" y="259195"/>
                  </a:lnTo>
                  <a:lnTo>
                    <a:pt x="381226" y="302649"/>
                  </a:lnTo>
                  <a:lnTo>
                    <a:pt x="475400" y="302649"/>
                  </a:lnTo>
                  <a:lnTo>
                    <a:pt x="483413" y="278176"/>
                  </a:lnTo>
                  <a:lnTo>
                    <a:pt x="488374" y="231517"/>
                  </a:lnTo>
                  <a:lnTo>
                    <a:pt x="483413" y="184858"/>
                  </a:lnTo>
                  <a:lnTo>
                    <a:pt x="469185" y="141400"/>
                  </a:lnTo>
                  <a:lnTo>
                    <a:pt x="446671" y="102073"/>
                  </a:lnTo>
                  <a:lnTo>
                    <a:pt x="433400" y="86824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54577" y="903918"/>
              <a:ext cx="488950" cy="463550"/>
            </a:xfrm>
            <a:custGeom>
              <a:avLst/>
              <a:gdLst/>
              <a:ahLst/>
              <a:cxnLst/>
              <a:rect l="l" t="t" r="r" b="b"/>
              <a:pathLst>
                <a:path w="488950" h="463550">
                  <a:moveTo>
                    <a:pt x="0" y="231516"/>
                  </a:moveTo>
                  <a:lnTo>
                    <a:pt x="4961" y="184858"/>
                  </a:lnTo>
                  <a:lnTo>
                    <a:pt x="19189" y="141400"/>
                  </a:lnTo>
                  <a:lnTo>
                    <a:pt x="41703" y="102073"/>
                  </a:lnTo>
                  <a:lnTo>
                    <a:pt x="71520" y="67809"/>
                  </a:lnTo>
                  <a:lnTo>
                    <a:pt x="107659" y="39539"/>
                  </a:lnTo>
                  <a:lnTo>
                    <a:pt x="149138" y="18193"/>
                  </a:lnTo>
                  <a:lnTo>
                    <a:pt x="194974" y="4703"/>
                  </a:lnTo>
                  <a:lnTo>
                    <a:pt x="244187" y="0"/>
                  </a:lnTo>
                  <a:lnTo>
                    <a:pt x="293399" y="4703"/>
                  </a:lnTo>
                  <a:lnTo>
                    <a:pt x="339235" y="18193"/>
                  </a:lnTo>
                  <a:lnTo>
                    <a:pt x="380714" y="39539"/>
                  </a:lnTo>
                  <a:lnTo>
                    <a:pt x="416853" y="67809"/>
                  </a:lnTo>
                  <a:lnTo>
                    <a:pt x="446670" y="102073"/>
                  </a:lnTo>
                  <a:lnTo>
                    <a:pt x="469184" y="141400"/>
                  </a:lnTo>
                  <a:lnTo>
                    <a:pt x="483413" y="184858"/>
                  </a:lnTo>
                  <a:lnTo>
                    <a:pt x="488374" y="231516"/>
                  </a:lnTo>
                  <a:lnTo>
                    <a:pt x="483413" y="278175"/>
                  </a:lnTo>
                  <a:lnTo>
                    <a:pt x="469184" y="321633"/>
                  </a:lnTo>
                  <a:lnTo>
                    <a:pt x="446670" y="360960"/>
                  </a:lnTo>
                  <a:lnTo>
                    <a:pt x="416853" y="395224"/>
                  </a:lnTo>
                  <a:lnTo>
                    <a:pt x="380714" y="423494"/>
                  </a:lnTo>
                  <a:lnTo>
                    <a:pt x="339235" y="444839"/>
                  </a:lnTo>
                  <a:lnTo>
                    <a:pt x="293399" y="458330"/>
                  </a:lnTo>
                  <a:lnTo>
                    <a:pt x="244187" y="463033"/>
                  </a:lnTo>
                  <a:lnTo>
                    <a:pt x="194974" y="458330"/>
                  </a:lnTo>
                  <a:lnTo>
                    <a:pt x="149138" y="444839"/>
                  </a:lnTo>
                  <a:lnTo>
                    <a:pt x="107659" y="423494"/>
                  </a:lnTo>
                  <a:lnTo>
                    <a:pt x="71520" y="395224"/>
                  </a:lnTo>
                  <a:lnTo>
                    <a:pt x="41703" y="360960"/>
                  </a:lnTo>
                  <a:lnTo>
                    <a:pt x="19189" y="321633"/>
                  </a:lnTo>
                  <a:lnTo>
                    <a:pt x="4961" y="278175"/>
                  </a:lnTo>
                  <a:lnTo>
                    <a:pt x="0" y="231516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7713" y="985980"/>
              <a:ext cx="322100" cy="2989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931178" y="352163"/>
            <a:ext cx="88773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8900" marR="5080" indent="-7620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ポート</a:t>
            </a:r>
            <a:r>
              <a:rPr sz="1600" spc="65" dirty="0">
                <a:solidFill>
                  <a:srgbClr val="474746"/>
                </a:solidFill>
                <a:latin typeface="Yu Gothic"/>
                <a:cs typeface="Yu Gothic"/>
              </a:rPr>
              <a:t>25 </a:t>
            </a: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(SMTP)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83185" y="1197032"/>
            <a:ext cx="2327910" cy="2851785"/>
            <a:chOff x="6783185" y="1197032"/>
            <a:chExt cx="2327910" cy="2851785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3185" y="1197032"/>
              <a:ext cx="993370" cy="9684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096803" y="1241821"/>
              <a:ext cx="613410" cy="589280"/>
            </a:xfrm>
            <a:custGeom>
              <a:avLst/>
              <a:gdLst/>
              <a:ahLst/>
              <a:cxnLst/>
              <a:rect l="l" t="t" r="r" b="b"/>
              <a:pathLst>
                <a:path w="613409" h="589280">
                  <a:moveTo>
                    <a:pt x="613292" y="0"/>
                  </a:moveTo>
                  <a:lnTo>
                    <a:pt x="0" y="588651"/>
                  </a:lnTo>
                </a:path>
              </a:pathLst>
            </a:custGeom>
            <a:ln w="571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55888" y="1611225"/>
              <a:ext cx="262255" cy="259079"/>
            </a:xfrm>
            <a:custGeom>
              <a:avLst/>
              <a:gdLst/>
              <a:ahLst/>
              <a:cxnLst/>
              <a:rect l="l" t="t" r="r" b="b"/>
              <a:pathLst>
                <a:path w="262254" h="259080">
                  <a:moveTo>
                    <a:pt x="91877" y="0"/>
                  </a:moveTo>
                  <a:lnTo>
                    <a:pt x="81463" y="3397"/>
                  </a:lnTo>
                  <a:lnTo>
                    <a:pt x="73082" y="10453"/>
                  </a:lnTo>
                  <a:lnTo>
                    <a:pt x="67872" y="20534"/>
                  </a:lnTo>
                  <a:lnTo>
                    <a:pt x="0" y="258518"/>
                  </a:lnTo>
                  <a:lnTo>
                    <a:pt x="240565" y="200456"/>
                  </a:lnTo>
                  <a:lnTo>
                    <a:pt x="250851" y="195664"/>
                  </a:lnTo>
                  <a:lnTo>
                    <a:pt x="258244" y="187580"/>
                  </a:lnTo>
                  <a:lnTo>
                    <a:pt x="261074" y="179977"/>
                  </a:lnTo>
                  <a:lnTo>
                    <a:pt x="81828" y="179977"/>
                  </a:lnTo>
                  <a:lnTo>
                    <a:pt x="122830" y="36207"/>
                  </a:lnTo>
                  <a:lnTo>
                    <a:pt x="123722" y="24895"/>
                  </a:lnTo>
                  <a:lnTo>
                    <a:pt x="120324" y="14481"/>
                  </a:lnTo>
                  <a:lnTo>
                    <a:pt x="113269" y="6100"/>
                  </a:lnTo>
                  <a:lnTo>
                    <a:pt x="103188" y="891"/>
                  </a:lnTo>
                  <a:lnTo>
                    <a:pt x="91877" y="0"/>
                  </a:lnTo>
                  <a:close/>
                </a:path>
                <a:path w="262254" h="259080">
                  <a:moveTo>
                    <a:pt x="238497" y="144474"/>
                  </a:moveTo>
                  <a:lnTo>
                    <a:pt x="227158" y="144901"/>
                  </a:lnTo>
                  <a:lnTo>
                    <a:pt x="81828" y="179977"/>
                  </a:lnTo>
                  <a:lnTo>
                    <a:pt x="261074" y="179977"/>
                  </a:lnTo>
                  <a:lnTo>
                    <a:pt x="262066" y="177313"/>
                  </a:lnTo>
                  <a:lnTo>
                    <a:pt x="261639" y="165974"/>
                  </a:lnTo>
                  <a:lnTo>
                    <a:pt x="256846" y="155689"/>
                  </a:lnTo>
                  <a:lnTo>
                    <a:pt x="248763" y="148296"/>
                  </a:lnTo>
                  <a:lnTo>
                    <a:pt x="238497" y="144474"/>
                  </a:lnTo>
                  <a:close/>
                </a:path>
              </a:pathLst>
            </a:custGeom>
            <a:solidFill>
              <a:srgbClr val="595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8286" y="2610196"/>
              <a:ext cx="2032462" cy="14381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6228" y="2647603"/>
              <a:ext cx="1704108" cy="13466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7822" y="2637441"/>
              <a:ext cx="1932297" cy="133556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127822" y="2637442"/>
            <a:ext cx="1932305" cy="1336040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88595" marR="175895" algn="ctr">
              <a:lnSpc>
                <a:spcPts val="1900"/>
              </a:lnSpc>
              <a:spcBef>
                <a:spcPts val="535"/>
              </a:spcBef>
            </a:pPr>
            <a:r>
              <a:rPr sz="1600" dirty="0">
                <a:solidFill>
                  <a:srgbClr val="FFFFFF"/>
                </a:solidFill>
                <a:latin typeface="MS PGothic"/>
                <a:cs typeface="MS PGothic"/>
              </a:rPr>
              <a:t>（例</a:t>
            </a:r>
            <a:r>
              <a:rPr sz="1600" spc="-10" dirty="0">
                <a:solidFill>
                  <a:srgbClr val="FFFFFF"/>
                </a:solidFill>
                <a:latin typeface="MS PGothic"/>
                <a:cs typeface="MS PGothic"/>
              </a:rPr>
              <a:t>）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1600" spc="-20" dirty="0">
                <a:solidFill>
                  <a:srgbClr val="FFFFFF"/>
                </a:solidFill>
                <a:latin typeface="MS PGothic"/>
                <a:cs typeface="MS PGothic"/>
              </a:rPr>
              <a:t>番ポートは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アクセス制限なし</a:t>
            </a:r>
            <a:r>
              <a:rPr sz="1600" spc="-50" dirty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r>
              <a:rPr sz="1600" spc="-20" dirty="0">
                <a:solidFill>
                  <a:srgbClr val="FFFFFF"/>
                </a:solidFill>
                <a:latin typeface="MS PGothic"/>
                <a:cs typeface="MS PGothic"/>
              </a:rPr>
              <a:t>番ポートは特定</a:t>
            </a:r>
            <a:r>
              <a:rPr sz="1600" dirty="0">
                <a:solidFill>
                  <a:srgbClr val="FFFFFF"/>
                </a:solidFill>
                <a:latin typeface="MS PGothic"/>
                <a:cs typeface="MS PGothic"/>
              </a:rPr>
              <a:t>の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MS PGothic"/>
                <a:cs typeface="MS PGothic"/>
              </a:rPr>
              <a:t>からのみ</a:t>
            </a:r>
            <a:endParaRPr sz="1600">
              <a:latin typeface="MS PGothic"/>
              <a:cs typeface="MS PGothic"/>
            </a:endParaRPr>
          </a:p>
          <a:p>
            <a:pPr marL="4445" algn="ctr">
              <a:lnSpc>
                <a:spcPts val="1839"/>
              </a:lnSpc>
            </a:pPr>
            <a:r>
              <a:rPr sz="1600" spc="-20" dirty="0">
                <a:solidFill>
                  <a:srgbClr val="FFFFFF"/>
                </a:solidFill>
                <a:latin typeface="MS PGothic"/>
                <a:cs typeface="MS PGothic"/>
              </a:rPr>
              <a:t>アクセス可能</a:t>
            </a:r>
            <a:endParaRPr sz="1600">
              <a:latin typeface="MS PGothic"/>
              <a:cs typeface="MS PGothic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51838" y="1873208"/>
            <a:ext cx="1521617" cy="152161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643659" y="2366787"/>
            <a:ext cx="93599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9"/>
              </a:lnSpc>
            </a:pPr>
            <a:r>
              <a:rPr sz="1400" spc="-20" dirty="0">
                <a:solidFill>
                  <a:srgbClr val="FFFFFF"/>
                </a:solidFill>
                <a:latin typeface="MS PGothic"/>
                <a:cs typeface="MS PGothic"/>
              </a:rPr>
              <a:t>インスタンス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>
                <a:solidFill>
                  <a:srgbClr val="595958"/>
                </a:solidFill>
              </a:rPr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/>
              <a:t>AWS</a:t>
            </a:r>
            <a:r>
              <a:rPr spc="-10" dirty="0"/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2159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キーペアとは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155" y="740265"/>
            <a:ext cx="6586855" cy="13290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u="sng" dirty="0">
                <a:solidFill>
                  <a:srgbClr val="595A5D"/>
                </a:solidFill>
                <a:uFill>
                  <a:solidFill>
                    <a:srgbClr val="6C6D70"/>
                  </a:solidFill>
                </a:uFill>
                <a:latin typeface="Microsoft YaHei"/>
                <a:cs typeface="Microsoft YaHei"/>
              </a:rPr>
              <a:t>キーペア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を作成すると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spc="110" dirty="0">
                <a:solidFill>
                  <a:srgbClr val="595A5D"/>
                </a:solidFill>
                <a:latin typeface="Yu Gothic"/>
                <a:cs typeface="Yu Gothic"/>
              </a:rPr>
              <a:t>1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組の公開鍵・秘密鍵が作成される</a:t>
            </a:r>
            <a:endParaRPr sz="18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公開鍵はAWS側で保管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。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EC2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起動時にインスタンスにコピー</a:t>
            </a:r>
            <a:endParaRPr sz="18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秘密鍵はユーザー側で保管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。</a:t>
            </a:r>
            <a:r>
              <a:rPr sz="1800" spc="-10" dirty="0">
                <a:solidFill>
                  <a:srgbClr val="595A5D"/>
                </a:solidFill>
                <a:latin typeface="Yu Gothic"/>
                <a:cs typeface="Yu Gothic"/>
              </a:rPr>
              <a:t>ログイン時に必要</a:t>
            </a:r>
            <a:endParaRPr sz="18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リージョンごとに独立</a:t>
            </a:r>
            <a:endParaRPr sz="1800">
              <a:latin typeface="Yu Gothic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999" y="2642759"/>
            <a:ext cx="2057400" cy="1226185"/>
          </a:xfrm>
          <a:prstGeom prst="rect">
            <a:avLst/>
          </a:prstGeom>
          <a:ln w="25399">
            <a:solidFill>
              <a:srgbClr val="A9AAA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71450">
              <a:lnSpc>
                <a:spcPct val="100000"/>
              </a:lnSpc>
              <a:spcBef>
                <a:spcPts val="1350"/>
              </a:spcBef>
            </a:pPr>
            <a:r>
              <a:rPr sz="2000" spc="-20" dirty="0">
                <a:latin typeface="MS PGothic"/>
                <a:cs typeface="MS PGothic"/>
              </a:rPr>
              <a:t>キーペアの作成</a:t>
            </a:r>
            <a:endParaRPr sz="2000">
              <a:latin typeface="MS PGothic"/>
              <a:cs typeface="MS P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399" y="2047165"/>
            <a:ext cx="2286000" cy="1152525"/>
          </a:xfrm>
          <a:custGeom>
            <a:avLst/>
            <a:gdLst/>
            <a:ahLst/>
            <a:cxnLst/>
            <a:rect l="l" t="t" r="r" b="b"/>
            <a:pathLst>
              <a:path w="2286000" h="1152525">
                <a:moveTo>
                  <a:pt x="0" y="0"/>
                </a:moveTo>
                <a:lnTo>
                  <a:pt x="2285999" y="0"/>
                </a:lnTo>
                <a:lnTo>
                  <a:pt x="2285999" y="1152343"/>
                </a:lnTo>
                <a:lnTo>
                  <a:pt x="0" y="115234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6600" y="2135141"/>
            <a:ext cx="2133600" cy="1026160"/>
          </a:xfrm>
          <a:prstGeom prst="rect">
            <a:avLst/>
          </a:prstGeom>
          <a:solidFill>
            <a:srgbClr val="E0E0E0"/>
          </a:solidFill>
        </p:spPr>
        <p:txBody>
          <a:bodyPr vert="horz" wrap="square" lIns="0" tIns="102235" rIns="0" bIns="0" rtlCol="0">
            <a:spAutoFit/>
          </a:bodyPr>
          <a:lstStyle/>
          <a:p>
            <a:pPr marL="102235" marR="89535" algn="ctr">
              <a:lnSpc>
                <a:spcPct val="99500"/>
              </a:lnSpc>
              <a:spcBef>
                <a:spcPts val="805"/>
              </a:spcBef>
            </a:pPr>
            <a:r>
              <a:rPr sz="1800" dirty="0">
                <a:solidFill>
                  <a:srgbClr val="474746"/>
                </a:solidFill>
                <a:latin typeface="MS PGothic"/>
                <a:cs typeface="MS PGothic"/>
              </a:rPr>
              <a:t>公開鍵は</a:t>
            </a:r>
            <a:r>
              <a:rPr sz="1800" dirty="0">
                <a:solidFill>
                  <a:srgbClr val="595958"/>
                </a:solidFill>
                <a:latin typeface="MS PGothic"/>
                <a:cs typeface="MS PGothic"/>
              </a:rPr>
              <a:t>、</a:t>
            </a:r>
            <a:r>
              <a:rPr sz="1800" spc="-25" dirty="0">
                <a:solidFill>
                  <a:srgbClr val="595958"/>
                </a:solidFill>
                <a:latin typeface="Arial"/>
                <a:cs typeface="Arial"/>
              </a:rPr>
              <a:t>AWS</a:t>
            </a:r>
            <a:r>
              <a:rPr sz="1800" spc="-50" dirty="0">
                <a:solidFill>
                  <a:srgbClr val="474746"/>
                </a:solidFill>
                <a:latin typeface="MS PGothic"/>
                <a:cs typeface="MS PGothic"/>
              </a:rPr>
              <a:t>に</a:t>
            </a:r>
            <a:r>
              <a:rPr sz="1800" spc="-5" dirty="0">
                <a:solidFill>
                  <a:srgbClr val="474746"/>
                </a:solidFill>
                <a:latin typeface="MS PGothic"/>
                <a:cs typeface="MS PGothic"/>
              </a:rPr>
              <a:t>よって</a:t>
            </a:r>
            <a:r>
              <a:rPr sz="1800" spc="-10" dirty="0">
                <a:solidFill>
                  <a:srgbClr val="595958"/>
                </a:solidFill>
                <a:latin typeface="Arial"/>
                <a:cs typeface="Arial"/>
              </a:rPr>
              <a:t>EC2</a:t>
            </a:r>
            <a:r>
              <a:rPr sz="1800" spc="-15" dirty="0">
                <a:solidFill>
                  <a:srgbClr val="474746"/>
                </a:solidFill>
                <a:latin typeface="MS PGothic"/>
                <a:cs typeface="MS PGothic"/>
              </a:rPr>
              <a:t>起動時に埋め込まれる</a:t>
            </a:r>
            <a:endParaRPr sz="1800">
              <a:latin typeface="MS PGothic"/>
              <a:cs typeface="MS P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0399" y="3463555"/>
            <a:ext cx="2286000" cy="1068070"/>
          </a:xfrm>
          <a:custGeom>
            <a:avLst/>
            <a:gdLst/>
            <a:ahLst/>
            <a:cxnLst/>
            <a:rect l="l" t="t" r="r" b="b"/>
            <a:pathLst>
              <a:path w="2286000" h="1068070">
                <a:moveTo>
                  <a:pt x="0" y="0"/>
                </a:moveTo>
                <a:lnTo>
                  <a:pt x="2285999" y="0"/>
                </a:lnTo>
                <a:lnTo>
                  <a:pt x="2285999" y="1067580"/>
                </a:lnTo>
                <a:lnTo>
                  <a:pt x="0" y="106758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76600" y="3512459"/>
            <a:ext cx="2133600" cy="991869"/>
          </a:xfrm>
          <a:prstGeom prst="rect">
            <a:avLst/>
          </a:prstGeom>
          <a:solidFill>
            <a:srgbClr val="E0E0E0"/>
          </a:solidFill>
        </p:spPr>
        <p:txBody>
          <a:bodyPr vert="horz" wrap="square" lIns="0" tIns="99060" rIns="0" bIns="0" rtlCol="0">
            <a:spAutoFit/>
          </a:bodyPr>
          <a:lstStyle/>
          <a:p>
            <a:pPr marL="101600" marR="89535" indent="128905">
              <a:lnSpc>
                <a:spcPts val="2100"/>
              </a:lnSpc>
              <a:spcBef>
                <a:spcPts val="780"/>
              </a:spcBef>
            </a:pPr>
            <a:r>
              <a:rPr sz="1800" dirty="0">
                <a:solidFill>
                  <a:srgbClr val="474746"/>
                </a:solidFill>
                <a:latin typeface="MS PGothic"/>
                <a:cs typeface="MS PGothic"/>
              </a:rPr>
              <a:t>秘密鍵は</a:t>
            </a:r>
            <a:r>
              <a:rPr sz="1800" dirty="0">
                <a:solidFill>
                  <a:srgbClr val="595958"/>
                </a:solidFill>
                <a:latin typeface="MS PGothic"/>
                <a:cs typeface="MS PGothic"/>
              </a:rPr>
              <a:t>、</a:t>
            </a:r>
            <a:r>
              <a:rPr sz="1800" spc="-25" dirty="0">
                <a:solidFill>
                  <a:srgbClr val="474746"/>
                </a:solidFill>
                <a:latin typeface="MS PGothic"/>
                <a:cs typeface="MS PGothic"/>
              </a:rPr>
              <a:t>デスク</a:t>
            </a:r>
            <a:r>
              <a:rPr sz="1800" spc="-15" dirty="0">
                <a:solidFill>
                  <a:srgbClr val="474746"/>
                </a:solidFill>
                <a:latin typeface="MS PGothic"/>
                <a:cs typeface="MS PGothic"/>
              </a:rPr>
              <a:t>トップにダウンロード</a:t>
            </a:r>
            <a:endParaRPr sz="1800">
              <a:latin typeface="MS PGothic"/>
              <a:cs typeface="MS PGothic"/>
            </a:endParaRPr>
          </a:p>
          <a:p>
            <a:pPr marL="768350">
              <a:lnSpc>
                <a:spcPts val="2140"/>
              </a:lnSpc>
            </a:pPr>
            <a:r>
              <a:rPr sz="1800" spc="-20" dirty="0">
                <a:solidFill>
                  <a:srgbClr val="474746"/>
                </a:solidFill>
                <a:latin typeface="MS PGothic"/>
                <a:cs typeface="MS PGothic"/>
              </a:rPr>
              <a:t>される</a:t>
            </a:r>
            <a:endParaRPr sz="1800">
              <a:latin typeface="MS PGothic"/>
              <a:cs typeface="MS P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5623" y="4087715"/>
            <a:ext cx="1371598" cy="105578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425700" y="2564127"/>
            <a:ext cx="4469765" cy="1492250"/>
            <a:chOff x="2425700" y="2564127"/>
            <a:chExt cx="4469765" cy="1492250"/>
          </a:xfrm>
        </p:grpSpPr>
        <p:sp>
          <p:nvSpPr>
            <p:cNvPr id="11" name="object 11"/>
            <p:cNvSpPr/>
            <p:nvPr/>
          </p:nvSpPr>
          <p:spPr>
            <a:xfrm>
              <a:off x="2438399" y="2623082"/>
              <a:ext cx="737235" cy="636270"/>
            </a:xfrm>
            <a:custGeom>
              <a:avLst/>
              <a:gdLst/>
              <a:ahLst/>
              <a:cxnLst/>
              <a:rect l="l" t="t" r="r" b="b"/>
              <a:pathLst>
                <a:path w="737235" h="636270">
                  <a:moveTo>
                    <a:pt x="0" y="635793"/>
                  </a:moveTo>
                  <a:lnTo>
                    <a:pt x="380999" y="635793"/>
                  </a:lnTo>
                  <a:lnTo>
                    <a:pt x="380999" y="0"/>
                  </a:lnTo>
                  <a:lnTo>
                    <a:pt x="736795" y="0"/>
                  </a:lnTo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490" y="2564127"/>
              <a:ext cx="115909" cy="1179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38399" y="3258875"/>
              <a:ext cx="737235" cy="738505"/>
            </a:xfrm>
            <a:custGeom>
              <a:avLst/>
              <a:gdLst/>
              <a:ahLst/>
              <a:cxnLst/>
              <a:rect l="l" t="t" r="r" b="b"/>
              <a:pathLst>
                <a:path w="737235" h="738504">
                  <a:moveTo>
                    <a:pt x="0" y="0"/>
                  </a:moveTo>
                  <a:lnTo>
                    <a:pt x="380999" y="0"/>
                  </a:lnTo>
                  <a:lnTo>
                    <a:pt x="380999" y="738187"/>
                  </a:lnTo>
                  <a:lnTo>
                    <a:pt x="736795" y="738187"/>
                  </a:lnTo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490" y="3938108"/>
              <a:ext cx="115909" cy="1179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86398" y="2623337"/>
              <a:ext cx="1384300" cy="636270"/>
            </a:xfrm>
            <a:custGeom>
              <a:avLst/>
              <a:gdLst/>
              <a:ahLst/>
              <a:cxnLst/>
              <a:rect l="l" t="t" r="r" b="b"/>
              <a:pathLst>
                <a:path w="1384300" h="636270">
                  <a:moveTo>
                    <a:pt x="0" y="0"/>
                  </a:moveTo>
                  <a:lnTo>
                    <a:pt x="704849" y="0"/>
                  </a:lnTo>
                  <a:lnTo>
                    <a:pt x="704849" y="635793"/>
                  </a:lnTo>
                  <a:lnTo>
                    <a:pt x="1383701" y="635793"/>
                  </a:lnTo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9397" y="3200176"/>
              <a:ext cx="115907" cy="1179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86398" y="3259158"/>
              <a:ext cx="1384300" cy="738505"/>
            </a:xfrm>
            <a:custGeom>
              <a:avLst/>
              <a:gdLst/>
              <a:ahLst/>
              <a:cxnLst/>
              <a:rect l="l" t="t" r="r" b="b"/>
              <a:pathLst>
                <a:path w="1384300" h="738504">
                  <a:moveTo>
                    <a:pt x="0" y="738187"/>
                  </a:moveTo>
                  <a:lnTo>
                    <a:pt x="704849" y="738187"/>
                  </a:lnTo>
                  <a:lnTo>
                    <a:pt x="704849" y="0"/>
                  </a:lnTo>
                  <a:lnTo>
                    <a:pt x="1383701" y="0"/>
                  </a:lnTo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9397" y="3200204"/>
              <a:ext cx="115907" cy="1179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895528" y="2642759"/>
            <a:ext cx="2057400" cy="1226185"/>
          </a:xfrm>
          <a:prstGeom prst="rect">
            <a:avLst/>
          </a:prstGeom>
          <a:ln w="25399">
            <a:solidFill>
              <a:srgbClr val="A9AAA8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210820" marR="96520" indent="-102235">
              <a:lnSpc>
                <a:spcPts val="2100"/>
              </a:lnSpc>
            </a:pPr>
            <a:r>
              <a:rPr sz="1800" spc="-10" dirty="0">
                <a:latin typeface="Arial"/>
                <a:cs typeface="Arial"/>
              </a:rPr>
              <a:t>EC2</a:t>
            </a:r>
            <a:r>
              <a:rPr sz="1800" spc="-20" dirty="0">
                <a:latin typeface="MS PGothic"/>
                <a:cs typeface="MS PGothic"/>
              </a:rPr>
              <a:t>インスタンスは</a:t>
            </a:r>
            <a:r>
              <a:rPr sz="1800" spc="-50" dirty="0">
                <a:latin typeface="MS PGothic"/>
                <a:cs typeface="MS PGothic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10" dirty="0">
                <a:latin typeface="MS PGothic"/>
                <a:cs typeface="MS PGothic"/>
              </a:rPr>
              <a:t>つの鍵を用いる</a:t>
            </a:r>
            <a:endParaRPr sz="1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969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14" dirty="0"/>
              <a:t>EC2</a:t>
            </a:r>
            <a:r>
              <a:rPr sz="2500" dirty="0"/>
              <a:t>インスタンスへのログインに必要な鍵認証につい</a:t>
            </a:r>
            <a:r>
              <a:rPr sz="2500" spc="-740" dirty="0"/>
              <a:t>て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3705" y="2474808"/>
            <a:ext cx="5335411" cy="21605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0035" y="772161"/>
            <a:ext cx="7884795" cy="1574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ユーザ名・パスワードの認証よりも安全な認証方式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公開鍵・秘密鍵のペアが合っている場合のみログイン可能</a:t>
            </a:r>
            <a:endParaRPr sz="20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Clr>
                <a:srgbClr val="595A5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6C6D70"/>
                </a:solidFill>
                <a:latin typeface="Yu Gothic"/>
                <a:cs typeface="Yu Gothic"/>
              </a:rPr>
              <a:t>Linuxの場合は</a:t>
            </a:r>
            <a:r>
              <a:rPr sz="1600" spc="-10" dirty="0">
                <a:solidFill>
                  <a:srgbClr val="6C6D70"/>
                </a:solidFill>
                <a:latin typeface="Yu Gothic"/>
                <a:cs typeface="Yu Gothic"/>
              </a:rPr>
              <a:t>SSHログイン時に認証</a:t>
            </a:r>
            <a:endParaRPr sz="1600">
              <a:latin typeface="Yu Gothic"/>
              <a:cs typeface="Yu Gothic"/>
            </a:endParaRPr>
          </a:p>
          <a:p>
            <a:pPr marL="749300" marR="5080" lvl="1" indent="-279400">
              <a:lnSpc>
                <a:spcPct val="100000"/>
              </a:lnSpc>
              <a:spcBef>
                <a:spcPts val="380"/>
              </a:spcBef>
              <a:buClr>
                <a:srgbClr val="595A5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6C6D70"/>
                </a:solidFill>
                <a:latin typeface="Yu Gothic"/>
                <a:cs typeface="Yu Gothic"/>
              </a:rPr>
              <a:t>Windowsの場合は公開鍵によって暗号化されたAdministrator</a:t>
            </a:r>
            <a:r>
              <a:rPr sz="1600" spc="-10" dirty="0">
                <a:solidFill>
                  <a:srgbClr val="6C6D70"/>
                </a:solidFill>
                <a:latin typeface="Yu Gothic"/>
                <a:cs typeface="Yu Gothic"/>
              </a:rPr>
              <a:t>パスワードを秘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密鍵で復号化することで</a:t>
            </a:r>
            <a:r>
              <a:rPr sz="1600" dirty="0">
                <a:solidFill>
                  <a:srgbClr val="6C6D70"/>
                </a:solidFill>
                <a:latin typeface="Yu Gothic"/>
                <a:cs typeface="Yu Gothic"/>
              </a:rPr>
              <a:t>、Administrator</a:t>
            </a: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ログインが可能</a:t>
            </a:r>
            <a:endParaRPr sz="16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4655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EC2</a:t>
            </a:r>
            <a:r>
              <a:rPr spc="-5" dirty="0"/>
              <a:t>インスタンスを起動する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1454" y="681165"/>
            <a:ext cx="7989570" cy="4028440"/>
            <a:chOff x="1031454" y="681165"/>
            <a:chExt cx="7989570" cy="4028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454" y="703390"/>
              <a:ext cx="6767503" cy="3993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66791" y="703390"/>
              <a:ext cx="563245" cy="255270"/>
            </a:xfrm>
            <a:custGeom>
              <a:avLst/>
              <a:gdLst/>
              <a:ahLst/>
              <a:cxnLst/>
              <a:rect l="l" t="t" r="r" b="b"/>
              <a:pathLst>
                <a:path w="563245" h="255269">
                  <a:moveTo>
                    <a:pt x="0" y="0"/>
                  </a:moveTo>
                  <a:lnTo>
                    <a:pt x="562708" y="0"/>
                  </a:lnTo>
                  <a:lnTo>
                    <a:pt x="562708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04133" y="1433145"/>
              <a:ext cx="2303780" cy="3263900"/>
            </a:xfrm>
            <a:custGeom>
              <a:avLst/>
              <a:gdLst/>
              <a:ahLst/>
              <a:cxnLst/>
              <a:rect l="l" t="t" r="r" b="b"/>
              <a:pathLst>
                <a:path w="2303779" h="3263900">
                  <a:moveTo>
                    <a:pt x="2303584" y="0"/>
                  </a:moveTo>
                  <a:lnTo>
                    <a:pt x="0" y="0"/>
                  </a:lnTo>
                  <a:lnTo>
                    <a:pt x="0" y="3263681"/>
                  </a:lnTo>
                  <a:lnTo>
                    <a:pt x="2303584" y="3263681"/>
                  </a:lnTo>
                  <a:lnTo>
                    <a:pt x="2303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04132" y="1433145"/>
              <a:ext cx="2303780" cy="3263900"/>
            </a:xfrm>
            <a:custGeom>
              <a:avLst/>
              <a:gdLst/>
              <a:ahLst/>
              <a:cxnLst/>
              <a:rect l="l" t="t" r="r" b="b"/>
              <a:pathLst>
                <a:path w="2303779" h="3263900">
                  <a:moveTo>
                    <a:pt x="0" y="0"/>
                  </a:moveTo>
                  <a:lnTo>
                    <a:pt x="2303584" y="0"/>
                  </a:lnTo>
                  <a:lnTo>
                    <a:pt x="2303584" y="3263680"/>
                  </a:lnTo>
                  <a:lnTo>
                    <a:pt x="0" y="326368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16832" y="1527712"/>
            <a:ext cx="2278380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9700" marR="255270">
              <a:lnSpc>
                <a:spcPts val="1900"/>
              </a:lnSpc>
              <a:spcBef>
                <a:spcPts val="180"/>
              </a:spcBef>
            </a:pPr>
            <a:r>
              <a:rPr sz="1600" spc="-15" dirty="0">
                <a:solidFill>
                  <a:srgbClr val="474746"/>
                </a:solidFill>
                <a:latin typeface="MS PGothic"/>
                <a:cs typeface="MS PGothic"/>
              </a:rPr>
              <a:t>①リージョンの選択</a:t>
            </a:r>
            <a:r>
              <a:rPr sz="1600" spc="-50" dirty="0">
                <a:solidFill>
                  <a:srgbClr val="474746"/>
                </a:solidFill>
                <a:latin typeface="MS PGothic"/>
                <a:cs typeface="MS PGothic"/>
              </a:rPr>
              <a:t> </a:t>
            </a:r>
            <a:r>
              <a:rPr sz="1600" spc="-45" dirty="0">
                <a:solidFill>
                  <a:srgbClr val="474746"/>
                </a:solidFill>
                <a:latin typeface="Arial"/>
                <a:cs typeface="Arial"/>
              </a:rPr>
              <a:t>Tokyo</a:t>
            </a:r>
            <a:r>
              <a:rPr sz="1600" spc="-15" dirty="0">
                <a:solidFill>
                  <a:srgbClr val="474746"/>
                </a:solidFill>
                <a:latin typeface="MS PGothic"/>
                <a:cs typeface="MS PGothic"/>
              </a:rPr>
              <a:t>が選択されてい</a:t>
            </a:r>
            <a:r>
              <a:rPr sz="1600" spc="-10" dirty="0">
                <a:solidFill>
                  <a:srgbClr val="474746"/>
                </a:solidFill>
                <a:latin typeface="MS PGothic"/>
                <a:cs typeface="MS PGothic"/>
              </a:rPr>
              <a:t>ることを確認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1712" y="831272"/>
            <a:ext cx="6668134" cy="3738245"/>
            <a:chOff x="2181712" y="831272"/>
            <a:chExt cx="6668134" cy="37382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4060" y="2400931"/>
              <a:ext cx="1975378" cy="21682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40059" y="3783629"/>
              <a:ext cx="1087755" cy="255270"/>
            </a:xfrm>
            <a:custGeom>
              <a:avLst/>
              <a:gdLst/>
              <a:ahLst/>
              <a:cxnLst/>
              <a:rect l="l" t="t" r="r" b="b"/>
              <a:pathLst>
                <a:path w="1087754" h="255270">
                  <a:moveTo>
                    <a:pt x="0" y="0"/>
                  </a:moveTo>
                  <a:lnTo>
                    <a:pt x="1087316" y="0"/>
                  </a:lnTo>
                  <a:lnTo>
                    <a:pt x="1087316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3937" y="2630637"/>
              <a:ext cx="1087755" cy="255270"/>
            </a:xfrm>
            <a:custGeom>
              <a:avLst/>
              <a:gdLst/>
              <a:ahLst/>
              <a:cxnLst/>
              <a:rect l="l" t="t" r="r" b="b"/>
              <a:pathLst>
                <a:path w="1087754" h="255269">
                  <a:moveTo>
                    <a:pt x="0" y="0"/>
                  </a:moveTo>
                  <a:lnTo>
                    <a:pt x="1087315" y="0"/>
                  </a:lnTo>
                  <a:lnTo>
                    <a:pt x="1087315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3472" y="831272"/>
              <a:ext cx="906087" cy="6774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69075" y="972407"/>
              <a:ext cx="687070" cy="461009"/>
            </a:xfrm>
            <a:custGeom>
              <a:avLst/>
              <a:gdLst/>
              <a:ahLst/>
              <a:cxnLst/>
              <a:rect l="l" t="t" r="r" b="b"/>
              <a:pathLst>
                <a:path w="687070" h="461009">
                  <a:moveTo>
                    <a:pt x="686849" y="46073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8144" y="958366"/>
              <a:ext cx="122090" cy="1078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91253" y="3523622"/>
              <a:ext cx="2880995" cy="514984"/>
            </a:xfrm>
            <a:custGeom>
              <a:avLst/>
              <a:gdLst/>
              <a:ahLst/>
              <a:cxnLst/>
              <a:rect l="l" t="t" r="r" b="b"/>
              <a:pathLst>
                <a:path w="2880995" h="514985">
                  <a:moveTo>
                    <a:pt x="0" y="0"/>
                  </a:moveTo>
                  <a:lnTo>
                    <a:pt x="2880944" y="0"/>
                  </a:lnTo>
                  <a:lnTo>
                    <a:pt x="2880944" y="514982"/>
                  </a:lnTo>
                  <a:lnTo>
                    <a:pt x="0" y="51498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42236" y="3631253"/>
            <a:ext cx="258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MS PGothic"/>
                <a:cs typeface="MS PGothic"/>
              </a:rPr>
              <a:t>②</a:t>
            </a:r>
            <a:r>
              <a:rPr sz="1800" dirty="0">
                <a:solidFill>
                  <a:srgbClr val="595958"/>
                </a:solidFill>
                <a:latin typeface="Arial"/>
                <a:cs typeface="Arial"/>
              </a:rPr>
              <a:t>Launch</a:t>
            </a:r>
            <a:r>
              <a:rPr sz="1800" spc="55" dirty="0">
                <a:solidFill>
                  <a:srgbClr val="59595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8"/>
                </a:solidFill>
                <a:latin typeface="Arial"/>
                <a:cs typeface="Arial"/>
              </a:rPr>
              <a:t>Instance</a:t>
            </a:r>
            <a:r>
              <a:rPr sz="1800" spc="-20" dirty="0">
                <a:solidFill>
                  <a:srgbClr val="474746"/>
                </a:solidFill>
                <a:latin typeface="MS PGothic"/>
                <a:cs typeface="MS PGothic"/>
              </a:rPr>
              <a:t>を選択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6366" y="2630978"/>
            <a:ext cx="1637664" cy="969010"/>
            <a:chOff x="3146366" y="2630978"/>
            <a:chExt cx="1637664" cy="96901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6366" y="2630978"/>
              <a:ext cx="1637606" cy="9684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13511" y="2769953"/>
              <a:ext cx="1418590" cy="753745"/>
            </a:xfrm>
            <a:custGeom>
              <a:avLst/>
              <a:gdLst/>
              <a:ahLst/>
              <a:cxnLst/>
              <a:rect l="l" t="t" r="r" b="b"/>
              <a:pathLst>
                <a:path w="1418589" h="753745">
                  <a:moveTo>
                    <a:pt x="1418215" y="753668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254" y="2753492"/>
              <a:ext cx="123372" cy="105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28" y="147956"/>
            <a:ext cx="3863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Step</a:t>
            </a:r>
            <a:r>
              <a:rPr sz="2800" b="1" spc="105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2800" b="1" spc="240" dirty="0">
                <a:solidFill>
                  <a:srgbClr val="474746"/>
                </a:solidFill>
                <a:latin typeface="Microsoft YaHei"/>
                <a:cs typeface="Microsoft YaHei"/>
              </a:rPr>
              <a:t>1:</a:t>
            </a:r>
            <a:r>
              <a:rPr sz="28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イメージの選択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4194" y="722655"/>
            <a:ext cx="8790305" cy="3960495"/>
            <a:chOff x="354194" y="722655"/>
            <a:chExt cx="8790305" cy="3960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94" y="768781"/>
              <a:ext cx="5553848" cy="32717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8669" y="2057974"/>
              <a:ext cx="5025329" cy="26246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55778" y="1682456"/>
              <a:ext cx="639445" cy="196850"/>
            </a:xfrm>
            <a:custGeom>
              <a:avLst/>
              <a:gdLst/>
              <a:ahLst/>
              <a:cxnLst/>
              <a:rect l="l" t="t" r="r" b="b"/>
              <a:pathLst>
                <a:path w="639445" h="196850">
                  <a:moveTo>
                    <a:pt x="0" y="0"/>
                  </a:moveTo>
                  <a:lnTo>
                    <a:pt x="638850" y="0"/>
                  </a:lnTo>
                  <a:lnTo>
                    <a:pt x="638850" y="196610"/>
                  </a:lnTo>
                  <a:lnTo>
                    <a:pt x="0" y="196610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58003" y="722655"/>
              <a:ext cx="3205480" cy="1158875"/>
            </a:xfrm>
            <a:custGeom>
              <a:avLst/>
              <a:gdLst/>
              <a:ahLst/>
              <a:cxnLst/>
              <a:rect l="l" t="t" r="r" b="b"/>
              <a:pathLst>
                <a:path w="3205479" h="1158875">
                  <a:moveTo>
                    <a:pt x="3204926" y="0"/>
                  </a:moveTo>
                  <a:lnTo>
                    <a:pt x="0" y="0"/>
                  </a:lnTo>
                  <a:lnTo>
                    <a:pt x="0" y="1158843"/>
                  </a:lnTo>
                  <a:lnTo>
                    <a:pt x="3204926" y="1158843"/>
                  </a:lnTo>
                  <a:lnTo>
                    <a:pt x="3204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58003" y="722655"/>
            <a:ext cx="3205480" cy="1158875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90805" marR="176530">
              <a:lnSpc>
                <a:spcPct val="99500"/>
              </a:lnSpc>
              <a:spcBef>
                <a:spcPts val="1330"/>
              </a:spcBef>
            </a:pPr>
            <a:r>
              <a:rPr sz="1800" dirty="0">
                <a:solidFill>
                  <a:srgbClr val="474746"/>
                </a:solidFill>
                <a:latin typeface="MS PGothic"/>
                <a:cs typeface="MS PGothic"/>
              </a:rPr>
              <a:t>今回は</a:t>
            </a:r>
            <a:r>
              <a:rPr sz="1800" dirty="0">
                <a:solidFill>
                  <a:srgbClr val="595958"/>
                </a:solidFill>
                <a:latin typeface="Arial"/>
                <a:cs typeface="Arial"/>
              </a:rPr>
              <a:t>Amazon</a:t>
            </a:r>
            <a:r>
              <a:rPr sz="1800" spc="45" dirty="0">
                <a:solidFill>
                  <a:srgbClr val="59595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8"/>
                </a:solidFill>
                <a:latin typeface="Arial"/>
                <a:cs typeface="Arial"/>
              </a:rPr>
              <a:t>Linux</a:t>
            </a:r>
            <a:r>
              <a:rPr sz="1800" spc="-15" dirty="0">
                <a:solidFill>
                  <a:srgbClr val="474746"/>
                </a:solidFill>
                <a:latin typeface="MS PGothic"/>
                <a:cs typeface="MS PGothic"/>
              </a:rPr>
              <a:t>、または</a:t>
            </a:r>
            <a:r>
              <a:rPr sz="1800" spc="-50" dirty="0">
                <a:solidFill>
                  <a:srgbClr val="474746"/>
                </a:solidFill>
                <a:latin typeface="MS PGothic"/>
                <a:cs typeface="MS PGothic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Microsoft Windows 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Server</a:t>
            </a:r>
            <a:r>
              <a:rPr sz="1800" spc="-50" dirty="0">
                <a:solidFill>
                  <a:srgbClr val="474746"/>
                </a:solidFill>
                <a:latin typeface="MS PGothic"/>
                <a:cs typeface="MS PGothic"/>
              </a:rPr>
              <a:t>を</a:t>
            </a:r>
            <a:r>
              <a:rPr sz="1800" spc="-20" dirty="0">
                <a:solidFill>
                  <a:srgbClr val="474746"/>
                </a:solidFill>
                <a:latin typeface="MS PGothic"/>
                <a:cs typeface="MS PGothic"/>
              </a:rPr>
              <a:t>選択する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28705" y="1267691"/>
            <a:ext cx="3738879" cy="1528445"/>
            <a:chOff x="5228705" y="1267691"/>
            <a:chExt cx="3738879" cy="15284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8705" y="1267691"/>
              <a:ext cx="586047" cy="5818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93082" y="1302077"/>
              <a:ext cx="365125" cy="363220"/>
            </a:xfrm>
            <a:custGeom>
              <a:avLst/>
              <a:gdLst/>
              <a:ahLst/>
              <a:cxnLst/>
              <a:rect l="l" t="t" r="r" b="b"/>
              <a:pathLst>
                <a:path w="365125" h="363219">
                  <a:moveTo>
                    <a:pt x="364921" y="0"/>
                  </a:moveTo>
                  <a:lnTo>
                    <a:pt x="0" y="362613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5202" y="1565371"/>
              <a:ext cx="117318" cy="1170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05971" y="2577240"/>
              <a:ext cx="639445" cy="196850"/>
            </a:xfrm>
            <a:custGeom>
              <a:avLst/>
              <a:gdLst/>
              <a:ahLst/>
              <a:cxnLst/>
              <a:rect l="l" t="t" r="r" b="b"/>
              <a:pathLst>
                <a:path w="639445" h="196850">
                  <a:moveTo>
                    <a:pt x="0" y="0"/>
                  </a:moveTo>
                  <a:lnTo>
                    <a:pt x="638850" y="0"/>
                  </a:lnTo>
                  <a:lnTo>
                    <a:pt x="638850" y="196609"/>
                  </a:lnTo>
                  <a:lnTo>
                    <a:pt x="0" y="196609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887" y="1845425"/>
              <a:ext cx="1467196" cy="8977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60466" y="1881498"/>
              <a:ext cx="1243330" cy="684530"/>
            </a:xfrm>
            <a:custGeom>
              <a:avLst/>
              <a:gdLst/>
              <a:ahLst/>
              <a:cxnLst/>
              <a:rect l="l" t="t" r="r" b="b"/>
              <a:pathLst>
                <a:path w="1243329" h="684530">
                  <a:moveTo>
                    <a:pt x="0" y="0"/>
                  </a:moveTo>
                  <a:lnTo>
                    <a:pt x="1243154" y="683968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2560" y="2475290"/>
              <a:ext cx="123144" cy="105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5641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Step</a:t>
            </a:r>
            <a:r>
              <a:rPr spc="105" dirty="0"/>
              <a:t> </a:t>
            </a:r>
            <a:r>
              <a:rPr spc="240" dirty="0"/>
              <a:t>2:</a:t>
            </a:r>
            <a:r>
              <a:rPr spc="-5" dirty="0"/>
              <a:t>インスタンスタイプの選択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2632" y="597877"/>
            <a:ext cx="7744459" cy="4345305"/>
            <a:chOff x="1162632" y="597877"/>
            <a:chExt cx="7744459" cy="434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858" y="1222135"/>
              <a:ext cx="6287376" cy="37209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4857" y="2658402"/>
              <a:ext cx="6287770" cy="1700530"/>
            </a:xfrm>
            <a:custGeom>
              <a:avLst/>
              <a:gdLst/>
              <a:ahLst/>
              <a:cxnLst/>
              <a:rect l="l" t="t" r="r" b="b"/>
              <a:pathLst>
                <a:path w="6287770" h="1700529">
                  <a:moveTo>
                    <a:pt x="0" y="0"/>
                  </a:moveTo>
                  <a:lnTo>
                    <a:pt x="6287376" y="0"/>
                  </a:lnTo>
                  <a:lnTo>
                    <a:pt x="6287376" y="1700193"/>
                  </a:lnTo>
                  <a:lnTo>
                    <a:pt x="0" y="1700193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7000" y="597877"/>
              <a:ext cx="4639945" cy="1990725"/>
            </a:xfrm>
            <a:custGeom>
              <a:avLst/>
              <a:gdLst/>
              <a:ahLst/>
              <a:cxnLst/>
              <a:rect l="l" t="t" r="r" b="b"/>
              <a:pathLst>
                <a:path w="4639945" h="1990725">
                  <a:moveTo>
                    <a:pt x="4639605" y="0"/>
                  </a:moveTo>
                  <a:lnTo>
                    <a:pt x="0" y="0"/>
                  </a:lnTo>
                  <a:lnTo>
                    <a:pt x="0" y="1990185"/>
                  </a:lnTo>
                  <a:lnTo>
                    <a:pt x="4639605" y="1990185"/>
                  </a:lnTo>
                  <a:lnTo>
                    <a:pt x="4639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67000" y="597878"/>
            <a:ext cx="4639945" cy="1990725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805" marR="284480">
              <a:lnSpc>
                <a:spcPts val="1900"/>
              </a:lnSpc>
              <a:spcBef>
                <a:spcPts val="235"/>
              </a:spcBef>
            </a:pPr>
            <a:r>
              <a:rPr sz="1600" spc="-10" dirty="0">
                <a:solidFill>
                  <a:srgbClr val="474746"/>
                </a:solidFill>
                <a:latin typeface="MS PGothic"/>
                <a:cs typeface="MS PGothic"/>
              </a:rPr>
              <a:t>インスタンスタイプは</a:t>
            </a:r>
            <a:r>
              <a:rPr sz="1600" dirty="0">
                <a:solidFill>
                  <a:srgbClr val="595958"/>
                </a:solidFill>
                <a:latin typeface="MS PGothic"/>
                <a:cs typeface="MS PGothic"/>
              </a:rPr>
              <a:t>、</a:t>
            </a: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さまざまな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CPU</a:t>
            </a:r>
            <a:r>
              <a:rPr sz="1600" spc="-10" dirty="0">
                <a:solidFill>
                  <a:srgbClr val="474746"/>
                </a:solidFill>
                <a:latin typeface="MS PGothic"/>
                <a:cs typeface="MS PGothic"/>
              </a:rPr>
              <a:t>、メモリ</a:t>
            </a:r>
            <a:r>
              <a:rPr sz="1600" dirty="0">
                <a:solidFill>
                  <a:srgbClr val="595958"/>
                </a:solidFill>
                <a:latin typeface="MS PGothic"/>
                <a:cs typeface="MS PGothic"/>
              </a:rPr>
              <a:t>、</a:t>
            </a:r>
            <a:r>
              <a:rPr sz="1600" spc="-30" dirty="0">
                <a:solidFill>
                  <a:srgbClr val="474746"/>
                </a:solidFill>
                <a:latin typeface="MS PGothic"/>
                <a:cs typeface="MS PGothic"/>
              </a:rPr>
              <a:t>スト</a:t>
            </a:r>
            <a:r>
              <a:rPr sz="1600" spc="-5" dirty="0">
                <a:solidFill>
                  <a:srgbClr val="474746"/>
                </a:solidFill>
                <a:latin typeface="MS PGothic"/>
                <a:cs typeface="MS PGothic"/>
              </a:rPr>
              <a:t>レージ</a:t>
            </a:r>
            <a:r>
              <a:rPr sz="1600" dirty="0">
                <a:solidFill>
                  <a:srgbClr val="595958"/>
                </a:solidFill>
                <a:latin typeface="MS PGothic"/>
                <a:cs typeface="MS PGothic"/>
              </a:rPr>
              <a:t>、</a:t>
            </a:r>
            <a:r>
              <a:rPr sz="1600" spc="-15" dirty="0">
                <a:solidFill>
                  <a:srgbClr val="474746"/>
                </a:solidFill>
                <a:latin typeface="MS PGothic"/>
                <a:cs typeface="MS PGothic"/>
              </a:rPr>
              <a:t>ネットワークキャパシティの組み合わせによって構成されている</a:t>
            </a:r>
            <a:endParaRPr sz="1600">
              <a:latin typeface="MS PGothic"/>
              <a:cs typeface="MS PGothic"/>
            </a:endParaRPr>
          </a:p>
          <a:p>
            <a:pPr marL="90805">
              <a:lnSpc>
                <a:spcPts val="1830"/>
              </a:lnSpc>
            </a:pP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（例</a:t>
            </a:r>
            <a:r>
              <a:rPr sz="1600" spc="-50" dirty="0">
                <a:solidFill>
                  <a:srgbClr val="474746"/>
                </a:solidFill>
                <a:latin typeface="MS PGothic"/>
                <a:cs typeface="MS PGothic"/>
              </a:rPr>
              <a:t>）</a:t>
            </a:r>
            <a:endParaRPr sz="1600">
              <a:latin typeface="MS PGothic"/>
              <a:cs typeface="MS PGothic"/>
            </a:endParaRPr>
          </a:p>
          <a:p>
            <a:pPr marL="215265">
              <a:lnSpc>
                <a:spcPts val="1910"/>
              </a:lnSpc>
            </a:pP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・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t2.micro</a:t>
            </a:r>
            <a:r>
              <a:rPr sz="1600" spc="-10" dirty="0">
                <a:solidFill>
                  <a:srgbClr val="474746"/>
                </a:solidFill>
                <a:latin typeface="MS PGothic"/>
                <a:cs typeface="MS PGothic"/>
              </a:rPr>
              <a:t>（</a:t>
            </a: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無料利用枠）</a:t>
            </a:r>
            <a:r>
              <a:rPr sz="1600" spc="25" dirty="0">
                <a:solidFill>
                  <a:srgbClr val="474746"/>
                </a:solidFill>
                <a:latin typeface="Arial"/>
                <a:cs typeface="Arial"/>
              </a:rPr>
              <a:t>: 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1vCPU,</a:t>
            </a:r>
            <a:r>
              <a:rPr sz="1600" spc="5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1GiB</a:t>
            </a:r>
            <a:r>
              <a:rPr sz="1600" spc="-20" dirty="0">
                <a:solidFill>
                  <a:srgbClr val="474746"/>
                </a:solidFill>
                <a:latin typeface="MS PGothic"/>
                <a:cs typeface="MS PGothic"/>
              </a:rPr>
              <a:t>メモリ</a:t>
            </a:r>
            <a:endParaRPr sz="1600">
              <a:latin typeface="MS PGothic"/>
              <a:cs typeface="MS PGothic"/>
            </a:endParaRPr>
          </a:p>
          <a:p>
            <a:pPr marL="215265">
              <a:lnSpc>
                <a:spcPts val="1910"/>
              </a:lnSpc>
              <a:spcBef>
                <a:spcPts val="80"/>
              </a:spcBef>
              <a:tabLst>
                <a:tab pos="2288540" algn="l"/>
              </a:tabLst>
            </a:pP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・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r3.8xlarge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	:</a:t>
            </a:r>
            <a:r>
              <a:rPr sz="1600" spc="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32vCPU,</a:t>
            </a:r>
            <a:r>
              <a:rPr sz="1600" spc="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244GiB</a:t>
            </a:r>
            <a:r>
              <a:rPr sz="1600" spc="-10" dirty="0">
                <a:solidFill>
                  <a:srgbClr val="474746"/>
                </a:solidFill>
                <a:latin typeface="MS PGothic"/>
                <a:cs typeface="MS PGothic"/>
              </a:rPr>
              <a:t>メ</a:t>
            </a: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モ</a:t>
            </a:r>
            <a:r>
              <a:rPr sz="1600" spc="-50" dirty="0">
                <a:solidFill>
                  <a:srgbClr val="474746"/>
                </a:solidFill>
                <a:latin typeface="MS PGothic"/>
                <a:cs typeface="MS PGothic"/>
              </a:rPr>
              <a:t>リ</a:t>
            </a:r>
            <a:endParaRPr sz="1600">
              <a:latin typeface="MS PGothic"/>
              <a:cs typeface="MS PGothic"/>
            </a:endParaRPr>
          </a:p>
          <a:p>
            <a:pPr marL="90805" marR="91440">
              <a:lnSpc>
                <a:spcPts val="1900"/>
              </a:lnSpc>
              <a:spcBef>
                <a:spcPts val="70"/>
              </a:spcBef>
            </a:pPr>
            <a:r>
              <a:rPr sz="1600" spc="-10" dirty="0">
                <a:solidFill>
                  <a:srgbClr val="474746"/>
                </a:solidFill>
                <a:latin typeface="MS PGothic"/>
                <a:cs typeface="MS PGothic"/>
              </a:rPr>
              <a:t>※スペックの高いインスタンスタイプほど</a:t>
            </a:r>
            <a:r>
              <a:rPr sz="1600" dirty="0">
                <a:solidFill>
                  <a:srgbClr val="595958"/>
                </a:solidFill>
                <a:latin typeface="MS PGothic"/>
                <a:cs typeface="MS PGothic"/>
              </a:rPr>
              <a:t>、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1</a:t>
            </a:r>
            <a:r>
              <a:rPr sz="1600" spc="-15" dirty="0">
                <a:solidFill>
                  <a:srgbClr val="474746"/>
                </a:solidFill>
                <a:latin typeface="MS PGothic"/>
                <a:cs typeface="MS PGothic"/>
              </a:rPr>
              <a:t>時間あたりの起動料金が高くなる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9728" y="2865123"/>
            <a:ext cx="7874000" cy="838835"/>
            <a:chOff x="1249728" y="2865123"/>
            <a:chExt cx="7874000" cy="838835"/>
          </a:xfrm>
        </p:grpSpPr>
        <p:sp>
          <p:nvSpPr>
            <p:cNvPr id="9" name="object 9"/>
            <p:cNvSpPr/>
            <p:nvPr/>
          </p:nvSpPr>
          <p:spPr>
            <a:xfrm>
              <a:off x="1271953" y="2887348"/>
              <a:ext cx="6078855" cy="255270"/>
            </a:xfrm>
            <a:custGeom>
              <a:avLst/>
              <a:gdLst/>
              <a:ahLst/>
              <a:cxnLst/>
              <a:rect l="l" t="t" r="r" b="b"/>
              <a:pathLst>
                <a:path w="6078855" h="255269">
                  <a:moveTo>
                    <a:pt x="0" y="0"/>
                  </a:moveTo>
                  <a:lnTo>
                    <a:pt x="6078414" y="0"/>
                  </a:lnTo>
                  <a:lnTo>
                    <a:pt x="6078414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72234" y="3298198"/>
              <a:ext cx="1638935" cy="393065"/>
            </a:xfrm>
            <a:custGeom>
              <a:avLst/>
              <a:gdLst/>
              <a:ahLst/>
              <a:cxnLst/>
              <a:rect l="l" t="t" r="r" b="b"/>
              <a:pathLst>
                <a:path w="1638934" h="393064">
                  <a:moveTo>
                    <a:pt x="1638498" y="0"/>
                  </a:moveTo>
                  <a:lnTo>
                    <a:pt x="0" y="0"/>
                  </a:lnTo>
                  <a:lnTo>
                    <a:pt x="0" y="392722"/>
                  </a:lnTo>
                  <a:lnTo>
                    <a:pt x="1638498" y="392722"/>
                  </a:lnTo>
                  <a:lnTo>
                    <a:pt x="1638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72234" y="3298198"/>
              <a:ext cx="1638935" cy="393065"/>
            </a:xfrm>
            <a:custGeom>
              <a:avLst/>
              <a:gdLst/>
              <a:ahLst/>
              <a:cxnLst/>
              <a:rect l="l" t="t" r="r" b="b"/>
              <a:pathLst>
                <a:path w="1638934" h="393064">
                  <a:moveTo>
                    <a:pt x="0" y="0"/>
                  </a:moveTo>
                  <a:lnTo>
                    <a:pt x="1638498" y="0"/>
                  </a:lnTo>
                  <a:lnTo>
                    <a:pt x="1638498" y="392722"/>
                  </a:lnTo>
                  <a:lnTo>
                    <a:pt x="0" y="3927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50973" y="3359939"/>
            <a:ext cx="1328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t2.micro</a:t>
            </a:r>
            <a:r>
              <a:rPr sz="1600" spc="-20" dirty="0">
                <a:solidFill>
                  <a:srgbClr val="474746"/>
                </a:solidFill>
                <a:latin typeface="MS PGothic"/>
                <a:cs typeface="MS PGothic"/>
              </a:rPr>
              <a:t>を選択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97218" y="2888673"/>
            <a:ext cx="2244725" cy="1758314"/>
            <a:chOff x="6097218" y="2888673"/>
            <a:chExt cx="2244725" cy="1758314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2977" y="2888673"/>
              <a:ext cx="1138843" cy="4862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74502" y="3022104"/>
              <a:ext cx="917575" cy="276225"/>
            </a:xfrm>
            <a:custGeom>
              <a:avLst/>
              <a:gdLst/>
              <a:ahLst/>
              <a:cxnLst/>
              <a:rect l="l" t="t" r="r" b="b"/>
              <a:pathLst>
                <a:path w="917575" h="276225">
                  <a:moveTo>
                    <a:pt x="916981" y="276094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0367" y="2987523"/>
              <a:ext cx="123901" cy="1131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19443" y="4358596"/>
              <a:ext cx="1383665" cy="266700"/>
            </a:xfrm>
            <a:custGeom>
              <a:avLst/>
              <a:gdLst/>
              <a:ahLst/>
              <a:cxnLst/>
              <a:rect l="l" t="t" r="r" b="b"/>
              <a:pathLst>
                <a:path w="1383665" h="266700">
                  <a:moveTo>
                    <a:pt x="0" y="0"/>
                  </a:moveTo>
                  <a:lnTo>
                    <a:pt x="1383322" y="0"/>
                  </a:lnTo>
                  <a:lnTo>
                    <a:pt x="1383322" y="266157"/>
                  </a:lnTo>
                  <a:lnTo>
                    <a:pt x="0" y="266157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064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Step</a:t>
            </a:r>
            <a:r>
              <a:rPr spc="105" dirty="0"/>
              <a:t> </a:t>
            </a:r>
            <a:r>
              <a:rPr spc="240" dirty="0"/>
              <a:t>3:</a:t>
            </a:r>
            <a:r>
              <a:rPr spc="-5" dirty="0"/>
              <a:t>起動台数およびネットワークの選択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205" y="1002333"/>
            <a:ext cx="6258797" cy="37152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90356" y="1824643"/>
            <a:ext cx="1097280" cy="291465"/>
            <a:chOff x="3890356" y="1824643"/>
            <a:chExt cx="1097280" cy="291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0356" y="1824643"/>
              <a:ext cx="1097279" cy="2909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5668" y="1892015"/>
              <a:ext cx="115909" cy="117908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44419" y="1730916"/>
          <a:ext cx="5059045" cy="31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48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2600"/>
                      </a:solidFill>
                      <a:prstDash val="solid"/>
                    </a:lnL>
                    <a:lnR w="57150">
                      <a:solidFill>
                        <a:srgbClr val="FF2600"/>
                      </a:solidFill>
                      <a:prstDash val="solid"/>
                    </a:lnR>
                    <a:lnT w="57150">
                      <a:solidFill>
                        <a:srgbClr val="FF2600"/>
                      </a:solidFill>
                      <a:prstDash val="solid"/>
                    </a:lnT>
                    <a:lnB w="57150">
                      <a:solidFill>
                        <a:srgbClr val="FF2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2600"/>
                      </a:solidFill>
                      <a:prstDash val="solid"/>
                    </a:lnL>
                    <a:lnR w="28575">
                      <a:solidFill>
                        <a:srgbClr val="EF9F3F"/>
                      </a:solidFill>
                      <a:prstDash val="solid"/>
                    </a:lnR>
                    <a:lnB w="28575">
                      <a:solidFill>
                        <a:srgbClr val="EF9F3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15" dirty="0">
                          <a:solidFill>
                            <a:srgbClr val="474746"/>
                          </a:solidFill>
                          <a:latin typeface="MS PGothic"/>
                          <a:cs typeface="MS PGothic"/>
                        </a:rPr>
                        <a:t>インスタンスの起動台数を指定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EF9F3F"/>
                      </a:solidFill>
                      <a:prstDash val="solid"/>
                    </a:lnL>
                    <a:lnR w="28575">
                      <a:solidFill>
                        <a:srgbClr val="EF9F3F"/>
                      </a:solidFill>
                      <a:prstDash val="solid"/>
                    </a:lnR>
                    <a:lnT w="28575">
                      <a:solidFill>
                        <a:srgbClr val="EF9F3F"/>
                      </a:solidFill>
                      <a:prstDash val="solid"/>
                    </a:lnT>
                    <a:lnB w="28575">
                      <a:solidFill>
                        <a:srgbClr val="EF9F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4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2600"/>
                      </a:solidFill>
                      <a:prstDash val="solid"/>
                    </a:lnL>
                    <a:lnR w="57150">
                      <a:solidFill>
                        <a:srgbClr val="FF2600"/>
                      </a:solidFill>
                      <a:prstDash val="solid"/>
                    </a:lnR>
                    <a:lnT w="57150">
                      <a:solidFill>
                        <a:srgbClr val="FF2600"/>
                      </a:solidFill>
                      <a:prstDash val="solid"/>
                    </a:lnT>
                    <a:lnB w="57150">
                      <a:solidFill>
                        <a:srgbClr val="FF2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2600"/>
                      </a:solidFill>
                      <a:prstDash val="solid"/>
                    </a:lnL>
                    <a:lnR w="28575">
                      <a:solidFill>
                        <a:srgbClr val="EF9F3F"/>
                      </a:solidFill>
                      <a:prstDash val="solid"/>
                    </a:lnR>
                    <a:lnT w="28575">
                      <a:solidFill>
                        <a:srgbClr val="EF9F3F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28575">
                      <a:solidFill>
                        <a:srgbClr val="EF9F3F"/>
                      </a:solidFill>
                      <a:prstDash val="solid"/>
                    </a:lnL>
                    <a:lnR w="28575">
                      <a:solidFill>
                        <a:srgbClr val="EF9F3F"/>
                      </a:solidFill>
                      <a:prstDash val="solid"/>
                    </a:lnR>
                    <a:lnT w="28575">
                      <a:solidFill>
                        <a:srgbClr val="EF9F3F"/>
                      </a:solidFill>
                      <a:prstDash val="solid"/>
                    </a:lnT>
                    <a:lnB w="28575">
                      <a:solidFill>
                        <a:srgbClr val="EF9F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2744417" y="2245010"/>
            <a:ext cx="6156325" cy="748030"/>
            <a:chOff x="2744417" y="2245010"/>
            <a:chExt cx="6156325" cy="748030"/>
          </a:xfrm>
        </p:grpSpPr>
        <p:sp>
          <p:nvSpPr>
            <p:cNvPr id="9" name="object 9"/>
            <p:cNvSpPr/>
            <p:nvPr/>
          </p:nvSpPr>
          <p:spPr>
            <a:xfrm>
              <a:off x="2766642" y="2309987"/>
              <a:ext cx="2781300" cy="617855"/>
            </a:xfrm>
            <a:custGeom>
              <a:avLst/>
              <a:gdLst/>
              <a:ahLst/>
              <a:cxnLst/>
              <a:rect l="l" t="t" r="r" b="b"/>
              <a:pathLst>
                <a:path w="2781300" h="617855">
                  <a:moveTo>
                    <a:pt x="0" y="0"/>
                  </a:moveTo>
                  <a:lnTo>
                    <a:pt x="2781300" y="0"/>
                  </a:lnTo>
                  <a:lnTo>
                    <a:pt x="2781300" y="617849"/>
                  </a:lnTo>
                  <a:lnTo>
                    <a:pt x="0" y="617849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64467" y="2245010"/>
              <a:ext cx="3036570" cy="748030"/>
            </a:xfrm>
            <a:custGeom>
              <a:avLst/>
              <a:gdLst/>
              <a:ahLst/>
              <a:cxnLst/>
              <a:rect l="l" t="t" r="r" b="b"/>
              <a:pathLst>
                <a:path w="3036570" h="748030">
                  <a:moveTo>
                    <a:pt x="3036277" y="0"/>
                  </a:moveTo>
                  <a:lnTo>
                    <a:pt x="0" y="0"/>
                  </a:lnTo>
                  <a:lnTo>
                    <a:pt x="0" y="747805"/>
                  </a:lnTo>
                  <a:lnTo>
                    <a:pt x="3036277" y="747805"/>
                  </a:lnTo>
                  <a:lnTo>
                    <a:pt x="3036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64467" y="2245010"/>
            <a:ext cx="3036570" cy="710565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1440" marR="100330">
              <a:lnSpc>
                <a:spcPts val="1900"/>
              </a:lnSpc>
              <a:spcBef>
                <a:spcPts val="145"/>
              </a:spcBef>
            </a:pP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どの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VPC</a:t>
            </a:r>
            <a:r>
              <a:rPr sz="1600" spc="-15" dirty="0">
                <a:solidFill>
                  <a:srgbClr val="474746"/>
                </a:solidFill>
                <a:latin typeface="MS PGothic"/>
                <a:cs typeface="MS PGothic"/>
              </a:rPr>
              <a:t>のどのサブネットに起動するかを選択</a:t>
            </a:r>
            <a:endParaRPr sz="1600">
              <a:latin typeface="MS PGothic"/>
              <a:cs typeface="MS PGothic"/>
            </a:endParaRPr>
          </a:p>
          <a:p>
            <a:pPr marL="91440">
              <a:lnSpc>
                <a:spcPts val="1650"/>
              </a:lnSpc>
            </a:pPr>
            <a:r>
              <a:rPr sz="1600" spc="-15" dirty="0">
                <a:solidFill>
                  <a:srgbClr val="474746"/>
                </a:solidFill>
                <a:latin typeface="MS PGothic"/>
                <a:cs typeface="MS PGothic"/>
              </a:rPr>
              <a:t>今回はデフォルトのまま変更不要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03272" y="2493819"/>
            <a:ext cx="2122170" cy="1967864"/>
            <a:chOff x="5403272" y="2493819"/>
            <a:chExt cx="2122170" cy="1967864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3272" y="2493819"/>
              <a:ext cx="507076" cy="2909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73148" y="2618913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>
                  <a:moveTo>
                    <a:pt x="291319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7944" y="2559960"/>
              <a:ext cx="115909" cy="1179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97514" y="4172765"/>
              <a:ext cx="1005840" cy="266700"/>
            </a:xfrm>
            <a:custGeom>
              <a:avLst/>
              <a:gdLst/>
              <a:ahLst/>
              <a:cxnLst/>
              <a:rect l="l" t="t" r="r" b="b"/>
              <a:pathLst>
                <a:path w="1005840" h="266700">
                  <a:moveTo>
                    <a:pt x="0" y="0"/>
                  </a:moveTo>
                  <a:lnTo>
                    <a:pt x="1005251" y="0"/>
                  </a:lnTo>
                  <a:lnTo>
                    <a:pt x="1005251" y="266157"/>
                  </a:lnTo>
                  <a:lnTo>
                    <a:pt x="0" y="266157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421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Step</a:t>
            </a:r>
            <a:r>
              <a:rPr spc="105" dirty="0"/>
              <a:t> </a:t>
            </a:r>
            <a:r>
              <a:rPr spc="240" dirty="0"/>
              <a:t>4:</a:t>
            </a:r>
            <a:r>
              <a:rPr spc="-10" dirty="0"/>
              <a:t>ストレージの選択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52170" y="993536"/>
            <a:ext cx="7364730" cy="3659504"/>
            <a:chOff x="1252170" y="993536"/>
            <a:chExt cx="7364730" cy="3659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170" y="993536"/>
              <a:ext cx="6171346" cy="36589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41077" y="2904961"/>
              <a:ext cx="5275580" cy="1157605"/>
            </a:xfrm>
            <a:custGeom>
              <a:avLst/>
              <a:gdLst/>
              <a:ahLst/>
              <a:cxnLst/>
              <a:rect l="l" t="t" r="r" b="b"/>
              <a:pathLst>
                <a:path w="5275580" h="1157604">
                  <a:moveTo>
                    <a:pt x="5275383" y="0"/>
                  </a:moveTo>
                  <a:lnTo>
                    <a:pt x="0" y="0"/>
                  </a:lnTo>
                  <a:lnTo>
                    <a:pt x="0" y="1157086"/>
                  </a:lnTo>
                  <a:lnTo>
                    <a:pt x="5275383" y="1157086"/>
                  </a:lnTo>
                  <a:lnTo>
                    <a:pt x="5275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41077" y="2904961"/>
            <a:ext cx="5275580" cy="1157605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 marR="146685">
              <a:lnSpc>
                <a:spcPts val="2100"/>
              </a:lnSpc>
              <a:spcBef>
                <a:spcPts val="355"/>
              </a:spcBef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ストレージの容量およびボリュームタイプを選択</a:t>
            </a: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起動時にボリュームの容量を増やすことが可能</a:t>
            </a:r>
            <a:r>
              <a:rPr sz="1800" spc="-50" dirty="0">
                <a:solidFill>
                  <a:srgbClr val="595958"/>
                </a:solidFill>
                <a:latin typeface="Yu Gothic"/>
                <a:cs typeface="Yu Gothic"/>
              </a:rPr>
              <a:t>。</a:t>
            </a:r>
            <a:endParaRPr sz="1800">
              <a:latin typeface="Yu Gothic"/>
              <a:cs typeface="Yu Gothic"/>
            </a:endParaRPr>
          </a:p>
          <a:p>
            <a:pPr marL="91440">
              <a:lnSpc>
                <a:spcPts val="2110"/>
              </a:lnSpc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（減らすことは不可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）</a:t>
            </a:r>
            <a:endParaRPr sz="1800">
              <a:latin typeface="Yu Gothic"/>
              <a:cs typeface="Yu Gothic"/>
            </a:endParaRPr>
          </a:p>
          <a:p>
            <a:pPr marL="91440">
              <a:lnSpc>
                <a:spcPts val="2130"/>
              </a:lnSpc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今回はデフォルトのまま次へ</a:t>
            </a:r>
            <a:endParaRPr sz="1800">
              <a:latin typeface="Yu Gothic"/>
              <a:cs typeface="Yu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29944" y="2170532"/>
            <a:ext cx="6304280" cy="2245995"/>
            <a:chOff x="1229944" y="2170532"/>
            <a:chExt cx="6304280" cy="2245995"/>
          </a:xfrm>
        </p:grpSpPr>
        <p:sp>
          <p:nvSpPr>
            <p:cNvPr id="8" name="object 8"/>
            <p:cNvSpPr/>
            <p:nvPr/>
          </p:nvSpPr>
          <p:spPr>
            <a:xfrm>
              <a:off x="1252169" y="2192757"/>
              <a:ext cx="5878830" cy="255270"/>
            </a:xfrm>
            <a:custGeom>
              <a:avLst/>
              <a:gdLst/>
              <a:ahLst/>
              <a:cxnLst/>
              <a:rect l="l" t="t" r="r" b="b"/>
              <a:pathLst>
                <a:path w="5878830" h="255269">
                  <a:moveTo>
                    <a:pt x="0" y="0"/>
                  </a:moveTo>
                  <a:lnTo>
                    <a:pt x="5878389" y="0"/>
                  </a:lnTo>
                  <a:lnTo>
                    <a:pt x="5878389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41475" y="4138787"/>
              <a:ext cx="970280" cy="255270"/>
            </a:xfrm>
            <a:custGeom>
              <a:avLst/>
              <a:gdLst/>
              <a:ahLst/>
              <a:cxnLst/>
              <a:rect l="l" t="t" r="r" b="b"/>
              <a:pathLst>
                <a:path w="970279" h="255270">
                  <a:moveTo>
                    <a:pt x="0" y="0"/>
                  </a:moveTo>
                  <a:lnTo>
                    <a:pt x="970084" y="0"/>
                  </a:lnTo>
                  <a:lnTo>
                    <a:pt x="970084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5641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Step</a:t>
            </a:r>
            <a:r>
              <a:rPr spc="105" dirty="0"/>
              <a:t> </a:t>
            </a:r>
            <a:r>
              <a:rPr spc="240" dirty="0"/>
              <a:t>5:</a:t>
            </a:r>
            <a:r>
              <a:rPr spc="-5" dirty="0"/>
              <a:t>インスタンスへのタグ付け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447" y="1099044"/>
            <a:ext cx="7350125" cy="3529965"/>
            <a:chOff x="1279447" y="1099044"/>
            <a:chExt cx="7350125" cy="3529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447" y="1099044"/>
              <a:ext cx="5973008" cy="3529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41077" y="2558561"/>
              <a:ext cx="5275580" cy="1433195"/>
            </a:xfrm>
            <a:custGeom>
              <a:avLst/>
              <a:gdLst/>
              <a:ahLst/>
              <a:cxnLst/>
              <a:rect l="l" t="t" r="r" b="b"/>
              <a:pathLst>
                <a:path w="5275580" h="1433195">
                  <a:moveTo>
                    <a:pt x="0" y="0"/>
                  </a:moveTo>
                  <a:lnTo>
                    <a:pt x="5275382" y="0"/>
                  </a:lnTo>
                  <a:lnTo>
                    <a:pt x="5275382" y="1433145"/>
                  </a:lnTo>
                  <a:lnTo>
                    <a:pt x="0" y="143314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9818" y="2576634"/>
            <a:ext cx="5121275" cy="13919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7955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Value</a:t>
            </a: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にインスタンスを判別するための名前を入</a:t>
            </a: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力する</a:t>
            </a:r>
            <a:r>
              <a:rPr sz="1800" spc="-50" dirty="0">
                <a:solidFill>
                  <a:srgbClr val="595958"/>
                </a:solidFill>
                <a:latin typeface="Yu Gothic"/>
                <a:cs typeface="Yu Gothic"/>
              </a:rPr>
              <a:t>。</a:t>
            </a:r>
            <a:endParaRPr sz="1800">
              <a:latin typeface="Yu Gothic"/>
              <a:cs typeface="Yu Gothic"/>
            </a:endParaRPr>
          </a:p>
          <a:p>
            <a:pPr marL="12700" marR="5080">
              <a:lnSpc>
                <a:spcPts val="21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主にAWS</a:t>
            </a: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マネージメントコンソール上で複数インスタンスを起動したときの判別用</a:t>
            </a:r>
            <a:endParaRPr sz="1800">
              <a:latin typeface="Yu Gothic"/>
              <a:cs typeface="Yu Gothic"/>
            </a:endParaRPr>
          </a:p>
          <a:p>
            <a:pPr marL="12700">
              <a:lnSpc>
                <a:spcPts val="2140"/>
              </a:lnSpc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（インスタンス内部の設定とは無関連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）</a:t>
            </a:r>
            <a:endParaRPr sz="1800">
              <a:latin typeface="Yu Gothic"/>
              <a:cs typeface="Yu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57222" y="2028931"/>
            <a:ext cx="6017895" cy="2385060"/>
            <a:chOff x="1257222" y="2028931"/>
            <a:chExt cx="6017895" cy="2385060"/>
          </a:xfrm>
        </p:grpSpPr>
        <p:sp>
          <p:nvSpPr>
            <p:cNvPr id="8" name="object 8"/>
            <p:cNvSpPr/>
            <p:nvPr/>
          </p:nvSpPr>
          <p:spPr>
            <a:xfrm>
              <a:off x="1279447" y="2051156"/>
              <a:ext cx="5878830" cy="255270"/>
            </a:xfrm>
            <a:custGeom>
              <a:avLst/>
              <a:gdLst/>
              <a:ahLst/>
              <a:cxnLst/>
              <a:rect l="l" t="t" r="r" b="b"/>
              <a:pathLst>
                <a:path w="5878830" h="255269">
                  <a:moveTo>
                    <a:pt x="0" y="0"/>
                  </a:moveTo>
                  <a:lnTo>
                    <a:pt x="5878388" y="0"/>
                  </a:lnTo>
                  <a:lnTo>
                    <a:pt x="5878388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8767" y="4136395"/>
              <a:ext cx="1273810" cy="255270"/>
            </a:xfrm>
            <a:custGeom>
              <a:avLst/>
              <a:gdLst/>
              <a:ahLst/>
              <a:cxnLst/>
              <a:rect l="l" t="t" r="r" b="b"/>
              <a:pathLst>
                <a:path w="1273809" h="255270">
                  <a:moveTo>
                    <a:pt x="0" y="0"/>
                  </a:moveTo>
                  <a:lnTo>
                    <a:pt x="1273686" y="0"/>
                  </a:lnTo>
                  <a:lnTo>
                    <a:pt x="1273686" y="254975"/>
                  </a:lnTo>
                  <a:lnTo>
                    <a:pt x="0" y="254975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5494" y="2256905"/>
              <a:ext cx="515389" cy="3782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84277" y="2394955"/>
              <a:ext cx="294640" cy="163830"/>
            </a:xfrm>
            <a:custGeom>
              <a:avLst/>
              <a:gdLst/>
              <a:ahLst/>
              <a:cxnLst/>
              <a:rect l="l" t="t" r="r" b="b"/>
              <a:pathLst>
                <a:path w="294639" h="163830">
                  <a:moveTo>
                    <a:pt x="294490" y="163605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2244" y="2380260"/>
              <a:ext cx="123075" cy="105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115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Step</a:t>
            </a:r>
            <a:r>
              <a:rPr spc="100" dirty="0"/>
              <a:t> </a:t>
            </a:r>
            <a:r>
              <a:rPr spc="240" dirty="0"/>
              <a:t>6</a:t>
            </a:r>
            <a:r>
              <a:rPr dirty="0"/>
              <a:t>: セキュリティグループの設定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2861" y="1002323"/>
            <a:ext cx="8221345" cy="3794125"/>
            <a:chOff x="852861" y="1002323"/>
            <a:chExt cx="8221345" cy="3794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861" y="1118574"/>
              <a:ext cx="6726605" cy="3677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6107" y="1002323"/>
              <a:ext cx="4168140" cy="598170"/>
            </a:xfrm>
            <a:custGeom>
              <a:avLst/>
              <a:gdLst/>
              <a:ahLst/>
              <a:cxnLst/>
              <a:rect l="l" t="t" r="r" b="b"/>
              <a:pathLst>
                <a:path w="4168140" h="598169">
                  <a:moveTo>
                    <a:pt x="4167553" y="0"/>
                  </a:moveTo>
                  <a:lnTo>
                    <a:pt x="0" y="0"/>
                  </a:lnTo>
                  <a:lnTo>
                    <a:pt x="0" y="597877"/>
                  </a:lnTo>
                  <a:lnTo>
                    <a:pt x="4167553" y="597877"/>
                  </a:lnTo>
                  <a:lnTo>
                    <a:pt x="4167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06107" y="1002323"/>
            <a:ext cx="4168140" cy="598170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90805" marR="207645">
              <a:lnSpc>
                <a:spcPts val="1900"/>
              </a:lnSpc>
              <a:spcBef>
                <a:spcPts val="509"/>
              </a:spcBef>
            </a:pP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今回は新しいセキュリティグループを作成</a:t>
            </a:r>
            <a:r>
              <a:rPr sz="1600" spc="-25" dirty="0">
                <a:solidFill>
                  <a:srgbClr val="474746"/>
                </a:solidFill>
                <a:latin typeface="Yu Gothic"/>
                <a:cs typeface="Yu Gothic"/>
              </a:rPr>
              <a:t>する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0636" y="2028931"/>
            <a:ext cx="4713605" cy="3065780"/>
            <a:chOff x="830636" y="2028931"/>
            <a:chExt cx="4713605" cy="3065780"/>
          </a:xfrm>
        </p:grpSpPr>
        <p:sp>
          <p:nvSpPr>
            <p:cNvPr id="8" name="object 8"/>
            <p:cNvSpPr/>
            <p:nvPr/>
          </p:nvSpPr>
          <p:spPr>
            <a:xfrm>
              <a:off x="2545539" y="2051156"/>
              <a:ext cx="1670685" cy="191135"/>
            </a:xfrm>
            <a:custGeom>
              <a:avLst/>
              <a:gdLst/>
              <a:ahLst/>
              <a:cxnLst/>
              <a:rect l="l" t="t" r="r" b="b"/>
              <a:pathLst>
                <a:path w="1670685" h="191135">
                  <a:moveTo>
                    <a:pt x="0" y="0"/>
                  </a:moveTo>
                  <a:lnTo>
                    <a:pt x="1670624" y="0"/>
                  </a:lnTo>
                  <a:lnTo>
                    <a:pt x="1670624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5539" y="2353026"/>
              <a:ext cx="2976245" cy="276225"/>
            </a:xfrm>
            <a:custGeom>
              <a:avLst/>
              <a:gdLst/>
              <a:ahLst/>
              <a:cxnLst/>
              <a:rect l="l" t="t" r="r" b="b"/>
              <a:pathLst>
                <a:path w="2976245" h="276225">
                  <a:moveTo>
                    <a:pt x="0" y="0"/>
                  </a:moveTo>
                  <a:lnTo>
                    <a:pt x="2976028" y="0"/>
                  </a:lnTo>
                  <a:lnTo>
                    <a:pt x="2976028" y="275872"/>
                  </a:lnTo>
                  <a:lnTo>
                    <a:pt x="0" y="275872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2861" y="2986567"/>
              <a:ext cx="4308475" cy="354965"/>
            </a:xfrm>
            <a:custGeom>
              <a:avLst/>
              <a:gdLst/>
              <a:ahLst/>
              <a:cxnLst/>
              <a:rect l="l" t="t" r="r" b="b"/>
              <a:pathLst>
                <a:path w="4308475" h="354964">
                  <a:moveTo>
                    <a:pt x="0" y="0"/>
                  </a:moveTo>
                  <a:lnTo>
                    <a:pt x="4308221" y="0"/>
                  </a:lnTo>
                  <a:lnTo>
                    <a:pt x="4308221" y="354509"/>
                  </a:lnTo>
                  <a:lnTo>
                    <a:pt x="0" y="354509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407" y="3956538"/>
              <a:ext cx="3895090" cy="1125855"/>
            </a:xfrm>
            <a:custGeom>
              <a:avLst/>
              <a:gdLst/>
              <a:ahLst/>
              <a:cxnLst/>
              <a:rect l="l" t="t" r="r" b="b"/>
              <a:pathLst>
                <a:path w="3895090" h="1125854">
                  <a:moveTo>
                    <a:pt x="3894983" y="0"/>
                  </a:moveTo>
                  <a:lnTo>
                    <a:pt x="0" y="0"/>
                  </a:lnTo>
                  <a:lnTo>
                    <a:pt x="0" y="1125415"/>
                  </a:lnTo>
                  <a:lnTo>
                    <a:pt x="3894983" y="1125415"/>
                  </a:lnTo>
                  <a:lnTo>
                    <a:pt x="389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407" y="3956538"/>
              <a:ext cx="3895090" cy="1125855"/>
            </a:xfrm>
            <a:custGeom>
              <a:avLst/>
              <a:gdLst/>
              <a:ahLst/>
              <a:cxnLst/>
              <a:rect l="l" t="t" r="r" b="b"/>
              <a:pathLst>
                <a:path w="3895090" h="1125854">
                  <a:moveTo>
                    <a:pt x="0" y="0"/>
                  </a:moveTo>
                  <a:lnTo>
                    <a:pt x="3894982" y="0"/>
                  </a:lnTo>
                  <a:lnTo>
                    <a:pt x="3894982" y="1125415"/>
                  </a:lnTo>
                  <a:lnTo>
                    <a:pt x="0" y="112541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27076" y="1943100"/>
            <a:ext cx="3446779" cy="598170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91440" marR="95885">
              <a:lnSpc>
                <a:spcPts val="1900"/>
              </a:lnSpc>
              <a:spcBef>
                <a:spcPts val="509"/>
              </a:spcBef>
            </a:pP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任意のセキュリティグループの名前</a:t>
            </a:r>
            <a:r>
              <a:rPr sz="1600" spc="-20" dirty="0">
                <a:solidFill>
                  <a:srgbClr val="474746"/>
                </a:solidFill>
                <a:latin typeface="Yu Gothic"/>
                <a:cs typeface="Yu Gothic"/>
              </a:rPr>
              <a:t>を入力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7107" y="3969238"/>
            <a:ext cx="3869690" cy="6985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2390" rIns="0" bIns="0" rtlCol="0">
            <a:spAutoFit/>
          </a:bodyPr>
          <a:lstStyle/>
          <a:p>
            <a:pPr marL="78105" marR="1285875">
              <a:lnSpc>
                <a:spcPts val="1900"/>
              </a:lnSpc>
              <a:spcBef>
                <a:spcPts val="570"/>
              </a:spcBef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HTTP(80</a:t>
            </a:r>
            <a:r>
              <a:rPr sz="1600" spc="40" dirty="0">
                <a:solidFill>
                  <a:srgbClr val="474746"/>
                </a:solidFill>
                <a:latin typeface="Yu Gothic"/>
                <a:cs typeface="Yu Gothic"/>
              </a:rPr>
              <a:t>番)</a:t>
            </a:r>
            <a:r>
              <a:rPr sz="1600" spc="-15" dirty="0">
                <a:solidFill>
                  <a:srgbClr val="474746"/>
                </a:solidFill>
                <a:latin typeface="Yu Gothic"/>
                <a:cs typeface="Yu Gothic"/>
              </a:rPr>
              <a:t>、および</a:t>
            </a:r>
            <a:r>
              <a:rPr sz="16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LinuxであればSSH(22番</a:t>
            </a:r>
            <a:r>
              <a:rPr sz="1600" spc="-50" dirty="0">
                <a:solidFill>
                  <a:srgbClr val="474746"/>
                </a:solidFill>
                <a:latin typeface="Yu Gothic"/>
                <a:cs typeface="Yu Gothic"/>
              </a:rPr>
              <a:t>）</a:t>
            </a:r>
            <a:endParaRPr sz="1600">
              <a:latin typeface="Yu Gothic"/>
              <a:cs typeface="Yu Gothic"/>
            </a:endParaRPr>
          </a:p>
          <a:p>
            <a:pPr marL="78105">
              <a:lnSpc>
                <a:spcPts val="1130"/>
              </a:lnSpc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Windowsであれば</a:t>
            </a:r>
            <a:r>
              <a:rPr sz="1600" spc="45" dirty="0">
                <a:solidFill>
                  <a:srgbClr val="474746"/>
                </a:solidFill>
                <a:latin typeface="Yu Gothic"/>
                <a:cs typeface="Yu Gothic"/>
              </a:rPr>
              <a:t>RDP(3389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番）</a:t>
            </a:r>
            <a:r>
              <a:rPr sz="1600" spc="-25" dirty="0">
                <a:solidFill>
                  <a:srgbClr val="474746"/>
                </a:solidFill>
                <a:latin typeface="Yu Gothic"/>
                <a:cs typeface="Yu Gothic"/>
              </a:rPr>
              <a:t>を許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107" y="4742765"/>
            <a:ext cx="38696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474746"/>
                </a:solidFill>
                <a:latin typeface="Yu Gothic"/>
                <a:cs typeface="Yu Gothic"/>
              </a:rPr>
              <a:t>可する</a:t>
            </a:r>
            <a:endParaRPr sz="16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3863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Step</a:t>
            </a:r>
            <a:r>
              <a:rPr spc="110" dirty="0"/>
              <a:t> </a:t>
            </a:r>
            <a:r>
              <a:rPr spc="235" dirty="0"/>
              <a:t>7:</a:t>
            </a:r>
            <a:r>
              <a:rPr spc="-10" dirty="0"/>
              <a:t>起動設定の確認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5804" y="1026739"/>
            <a:ext cx="8141970" cy="3569335"/>
            <a:chOff x="685804" y="1026739"/>
            <a:chExt cx="8141970" cy="3569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4" y="1026739"/>
              <a:ext cx="6077797" cy="35693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32491" y="1563194"/>
              <a:ext cx="3895090" cy="1247140"/>
            </a:xfrm>
            <a:custGeom>
              <a:avLst/>
              <a:gdLst/>
              <a:ahLst/>
              <a:cxnLst/>
              <a:rect l="l" t="t" r="r" b="b"/>
              <a:pathLst>
                <a:path w="3895090" h="1247139">
                  <a:moveTo>
                    <a:pt x="3894983" y="0"/>
                  </a:moveTo>
                  <a:lnTo>
                    <a:pt x="0" y="0"/>
                  </a:lnTo>
                  <a:lnTo>
                    <a:pt x="0" y="1246546"/>
                  </a:lnTo>
                  <a:lnTo>
                    <a:pt x="3894983" y="1246546"/>
                  </a:lnTo>
                  <a:lnTo>
                    <a:pt x="389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32491" y="1563194"/>
            <a:ext cx="3895090" cy="1247140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0805" marR="122555">
              <a:lnSpc>
                <a:spcPts val="1900"/>
              </a:lnSpc>
              <a:spcBef>
                <a:spcPts val="185"/>
              </a:spcBef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インスタンスタイプが</a:t>
            </a:r>
            <a:r>
              <a:rPr sz="1600" spc="60" dirty="0">
                <a:solidFill>
                  <a:srgbClr val="474746"/>
                </a:solidFill>
                <a:latin typeface="Yu Gothic"/>
                <a:cs typeface="Yu Gothic"/>
              </a:rPr>
              <a:t>t2.micro</a:t>
            </a:r>
            <a:r>
              <a:rPr sz="1600" spc="-15" dirty="0">
                <a:solidFill>
                  <a:srgbClr val="474746"/>
                </a:solidFill>
                <a:latin typeface="Yu Gothic"/>
                <a:cs typeface="Yu Gothic"/>
              </a:rPr>
              <a:t>が選択さ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れていること</a:t>
            </a:r>
            <a:r>
              <a:rPr sz="16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セキュリティグループが</a:t>
            </a:r>
            <a:r>
              <a:rPr sz="16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600" spc="-25" dirty="0">
                <a:solidFill>
                  <a:srgbClr val="474746"/>
                </a:solidFill>
                <a:latin typeface="Yu Gothic"/>
                <a:cs typeface="Yu Gothic"/>
              </a:rPr>
              <a:t>HTTP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、SSH(Linux用）</a:t>
            </a:r>
            <a:r>
              <a:rPr sz="1600" spc="-50" dirty="0">
                <a:solidFill>
                  <a:srgbClr val="595958"/>
                </a:solidFill>
                <a:latin typeface="Yu Gothic"/>
                <a:cs typeface="Yu Gothic"/>
              </a:rPr>
              <a:t>、 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RDP(Windows用）</a:t>
            </a: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が許可されているこ</a:t>
            </a:r>
            <a:r>
              <a:rPr sz="1600" spc="-15" dirty="0">
                <a:solidFill>
                  <a:srgbClr val="474746"/>
                </a:solidFill>
                <a:latin typeface="Yu Gothic"/>
                <a:cs typeface="Yu Gothic"/>
              </a:rPr>
              <a:t>とを確認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2787" y="453293"/>
            <a:ext cx="3920490" cy="3851275"/>
            <a:chOff x="5062787" y="453293"/>
            <a:chExt cx="3920490" cy="3851275"/>
          </a:xfrm>
        </p:grpSpPr>
        <p:sp>
          <p:nvSpPr>
            <p:cNvPr id="8" name="object 8"/>
            <p:cNvSpPr/>
            <p:nvPr/>
          </p:nvSpPr>
          <p:spPr>
            <a:xfrm>
              <a:off x="6282269" y="4090971"/>
              <a:ext cx="598170" cy="191135"/>
            </a:xfrm>
            <a:custGeom>
              <a:avLst/>
              <a:gdLst/>
              <a:ahLst/>
              <a:cxnLst/>
              <a:rect l="l" t="t" r="r" b="b"/>
              <a:pathLst>
                <a:path w="598170" h="191135">
                  <a:moveTo>
                    <a:pt x="0" y="0"/>
                  </a:moveTo>
                  <a:lnTo>
                    <a:pt x="597714" y="0"/>
                  </a:lnTo>
                  <a:lnTo>
                    <a:pt x="597714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36954" y="1026739"/>
              <a:ext cx="598170" cy="191135"/>
            </a:xfrm>
            <a:custGeom>
              <a:avLst/>
              <a:gdLst/>
              <a:ahLst/>
              <a:cxnLst/>
              <a:rect l="l" t="t" r="r" b="b"/>
              <a:pathLst>
                <a:path w="598170" h="191134">
                  <a:moveTo>
                    <a:pt x="0" y="0"/>
                  </a:moveTo>
                  <a:lnTo>
                    <a:pt x="597714" y="0"/>
                  </a:lnTo>
                  <a:lnTo>
                    <a:pt x="597714" y="190882"/>
                  </a:lnTo>
                  <a:lnTo>
                    <a:pt x="0" y="190882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5487" y="465993"/>
              <a:ext cx="3895090" cy="411480"/>
            </a:xfrm>
            <a:custGeom>
              <a:avLst/>
              <a:gdLst/>
              <a:ahLst/>
              <a:cxnLst/>
              <a:rect l="l" t="t" r="r" b="b"/>
              <a:pathLst>
                <a:path w="3895090" h="411480">
                  <a:moveTo>
                    <a:pt x="0" y="0"/>
                  </a:moveTo>
                  <a:lnTo>
                    <a:pt x="3894982" y="0"/>
                  </a:lnTo>
                  <a:lnTo>
                    <a:pt x="3894982" y="411277"/>
                  </a:lnTo>
                  <a:lnTo>
                    <a:pt x="0" y="41127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54227" y="552251"/>
            <a:ext cx="358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74746"/>
                </a:solidFill>
                <a:latin typeface="Yu Gothic"/>
                <a:cs typeface="Yu Gothic"/>
              </a:rPr>
              <a:t>東京リージョンが選択されていることを確認</a:t>
            </a:r>
            <a:endParaRPr sz="1400">
              <a:latin typeface="Yu Gothic"/>
              <a:cs typeface="Yu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577" y="839584"/>
            <a:ext cx="786130" cy="448945"/>
            <a:chOff x="6288577" y="839584"/>
            <a:chExt cx="786130" cy="4489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8577" y="839584"/>
              <a:ext cx="785552" cy="448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57937" y="877270"/>
              <a:ext cx="565150" cy="235585"/>
            </a:xfrm>
            <a:custGeom>
              <a:avLst/>
              <a:gdLst/>
              <a:ahLst/>
              <a:cxnLst/>
              <a:rect l="l" t="t" r="r" b="b"/>
              <a:pathLst>
                <a:path w="565150" h="235584">
                  <a:moveTo>
                    <a:pt x="565041" y="0"/>
                  </a:moveTo>
                  <a:lnTo>
                    <a:pt x="0" y="235223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4668" y="1027813"/>
              <a:ext cx="124222" cy="109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5359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本資料の対象コンテンツについ</a:t>
            </a:r>
            <a:r>
              <a:rPr spc="-815" dirty="0"/>
              <a:t>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849989"/>
            <a:ext cx="7988300" cy="336169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本資料に含まれるもの</a:t>
            </a:r>
            <a:endParaRPr sz="24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74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開発環境自体のインフラの構築・管理について</a:t>
            </a:r>
            <a:endParaRPr sz="2000">
              <a:latin typeface="Yu Gothic"/>
              <a:cs typeface="Yu Gothic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74746"/>
              </a:buClr>
              <a:buFont typeface="Arial"/>
              <a:buChar char="–"/>
            </a:pPr>
            <a:endParaRPr sz="16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本資料に含まれないもの</a:t>
            </a:r>
            <a:endParaRPr sz="24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8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474746"/>
                </a:solidFill>
                <a:latin typeface="Yu Gothic"/>
                <a:cs typeface="Yu Gothic"/>
              </a:rPr>
              <a:t>アプリケーションの開発技術や開発手法の詳細について</a:t>
            </a:r>
            <a:endParaRPr sz="2000">
              <a:latin typeface="Yu Gothic"/>
              <a:cs typeface="Yu Gothic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474746"/>
              </a:buClr>
              <a:buFont typeface="Arial"/>
              <a:buChar char="–"/>
            </a:pPr>
            <a:endParaRPr sz="2600">
              <a:latin typeface="Yu Gothic"/>
              <a:cs typeface="Yu Gothic"/>
            </a:endParaRPr>
          </a:p>
          <a:p>
            <a:pPr marL="354965" marR="5080" indent="-342900">
              <a:lnSpc>
                <a:spcPts val="262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74746"/>
                </a:solidFill>
                <a:latin typeface="Yu Gothic"/>
                <a:cs typeface="Yu Gothic"/>
              </a:rPr>
              <a:t>開発者の方が簡単に開発用のサーバー環境を取得するためのソリューションを紹介</a:t>
            </a:r>
            <a:endParaRPr sz="24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8981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65" dirty="0"/>
              <a:t>Step</a:t>
            </a:r>
            <a:r>
              <a:rPr sz="2500" spc="85" dirty="0"/>
              <a:t> </a:t>
            </a:r>
            <a:r>
              <a:rPr sz="2500" spc="215" dirty="0"/>
              <a:t>8:</a:t>
            </a:r>
            <a:r>
              <a:rPr sz="2500" spc="-5" dirty="0"/>
              <a:t>使用するキーペアの作成または選択をして起動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853488" y="655515"/>
            <a:ext cx="8303259" cy="3919220"/>
            <a:chOff x="853488" y="655515"/>
            <a:chExt cx="8303259" cy="3919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88" y="985601"/>
              <a:ext cx="4956167" cy="35889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8694" y="1447251"/>
              <a:ext cx="3499591" cy="27887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18694" y="668215"/>
              <a:ext cx="3725545" cy="779145"/>
            </a:xfrm>
            <a:custGeom>
              <a:avLst/>
              <a:gdLst/>
              <a:ahLst/>
              <a:cxnLst/>
              <a:rect l="l" t="t" r="r" b="b"/>
              <a:pathLst>
                <a:path w="3725545" h="779144">
                  <a:moveTo>
                    <a:pt x="0" y="0"/>
                  </a:moveTo>
                  <a:lnTo>
                    <a:pt x="3725303" y="0"/>
                  </a:lnTo>
                  <a:lnTo>
                    <a:pt x="3725303" y="779035"/>
                  </a:lnTo>
                  <a:lnTo>
                    <a:pt x="0" y="779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8694" y="655515"/>
              <a:ext cx="3725545" cy="25400"/>
            </a:xfrm>
            <a:custGeom>
              <a:avLst/>
              <a:gdLst/>
              <a:ahLst/>
              <a:cxnLst/>
              <a:rect l="l" t="t" r="r" b="b"/>
              <a:pathLst>
                <a:path w="3725545" h="25400">
                  <a:moveTo>
                    <a:pt x="0" y="0"/>
                  </a:moveTo>
                  <a:lnTo>
                    <a:pt x="3725303" y="0"/>
                  </a:lnTo>
                  <a:lnTo>
                    <a:pt x="3725303" y="25399"/>
                  </a:lnTo>
                  <a:lnTo>
                    <a:pt x="0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9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8694" y="668215"/>
              <a:ext cx="3725545" cy="779145"/>
            </a:xfrm>
            <a:custGeom>
              <a:avLst/>
              <a:gdLst/>
              <a:ahLst/>
              <a:cxnLst/>
              <a:rect l="l" t="t" r="r" b="b"/>
              <a:pathLst>
                <a:path w="3725545" h="779144">
                  <a:moveTo>
                    <a:pt x="3725303" y="779035"/>
                  </a:moveTo>
                  <a:lnTo>
                    <a:pt x="0" y="779035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97434" y="724993"/>
            <a:ext cx="361696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①Create</a:t>
            </a:r>
            <a:r>
              <a:rPr sz="1400" spc="21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a</a:t>
            </a:r>
            <a:r>
              <a:rPr sz="1400" spc="21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new</a:t>
            </a:r>
            <a:r>
              <a:rPr sz="1400" spc="21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key</a:t>
            </a:r>
            <a:r>
              <a:rPr sz="1400" spc="21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pair</a:t>
            </a:r>
            <a:r>
              <a:rPr sz="1400" spc="-20" dirty="0">
                <a:solidFill>
                  <a:srgbClr val="474746"/>
                </a:solidFill>
                <a:latin typeface="Yu Gothic"/>
                <a:cs typeface="Yu Gothic"/>
              </a:rPr>
              <a:t>を選択</a:t>
            </a:r>
            <a:endParaRPr sz="1400">
              <a:latin typeface="Yu Gothic"/>
              <a:cs typeface="Yu Gothic"/>
            </a:endParaRPr>
          </a:p>
          <a:p>
            <a:pPr marL="12700" marR="5080">
              <a:lnSpc>
                <a:spcPts val="1700"/>
              </a:lnSpc>
            </a:pP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（作成済みであればChoose</a:t>
            </a:r>
            <a:r>
              <a:rPr sz="1400" spc="19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an</a:t>
            </a:r>
            <a:r>
              <a:rPr sz="1400" spc="20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existing</a:t>
            </a:r>
            <a:r>
              <a:rPr sz="1400" spc="20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400" spc="-25" dirty="0">
                <a:solidFill>
                  <a:srgbClr val="474746"/>
                </a:solidFill>
                <a:latin typeface="Yu Gothic"/>
                <a:cs typeface="Yu Gothic"/>
              </a:rPr>
              <a:t>key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pairを選択してLaunch</a:t>
            </a:r>
            <a:r>
              <a:rPr sz="1400" spc="55" dirty="0">
                <a:solidFill>
                  <a:srgbClr val="474746"/>
                </a:solidFill>
                <a:latin typeface="Yu Gothic"/>
                <a:cs typeface="Yu Gothic"/>
              </a:rPr>
              <a:t>  </a:t>
            </a:r>
            <a:r>
              <a:rPr sz="1400" dirty="0">
                <a:solidFill>
                  <a:srgbClr val="474746"/>
                </a:solidFill>
                <a:latin typeface="Yu Gothic"/>
                <a:cs typeface="Yu Gothic"/>
              </a:rPr>
              <a:t>Instancesを選択</a:t>
            </a:r>
            <a:r>
              <a:rPr sz="1400" spc="-50" dirty="0">
                <a:solidFill>
                  <a:srgbClr val="474746"/>
                </a:solidFill>
                <a:latin typeface="Yu Gothic"/>
                <a:cs typeface="Yu Gothic"/>
              </a:rPr>
              <a:t>）</a:t>
            </a:r>
            <a:endParaRPr sz="1400">
              <a:latin typeface="Yu Gothic"/>
              <a:cs typeface="Yu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0202" y="2428868"/>
            <a:ext cx="4966970" cy="1935480"/>
            <a:chOff x="190202" y="2428868"/>
            <a:chExt cx="4966970" cy="1935480"/>
          </a:xfrm>
        </p:grpSpPr>
        <p:sp>
          <p:nvSpPr>
            <p:cNvPr id="11" name="object 11"/>
            <p:cNvSpPr/>
            <p:nvPr/>
          </p:nvSpPr>
          <p:spPr>
            <a:xfrm>
              <a:off x="1458385" y="2451093"/>
              <a:ext cx="3676650" cy="191135"/>
            </a:xfrm>
            <a:custGeom>
              <a:avLst/>
              <a:gdLst/>
              <a:ahLst/>
              <a:cxnLst/>
              <a:rect l="l" t="t" r="r" b="b"/>
              <a:pathLst>
                <a:path w="3676650" h="191135">
                  <a:moveTo>
                    <a:pt x="0" y="0"/>
                  </a:moveTo>
                  <a:lnTo>
                    <a:pt x="3676322" y="0"/>
                  </a:lnTo>
                  <a:lnTo>
                    <a:pt x="3676322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8384" y="2841619"/>
              <a:ext cx="3676650" cy="166370"/>
            </a:xfrm>
            <a:custGeom>
              <a:avLst/>
              <a:gdLst/>
              <a:ahLst/>
              <a:cxnLst/>
              <a:rect l="l" t="t" r="r" b="b"/>
              <a:pathLst>
                <a:path w="3676650" h="166369">
                  <a:moveTo>
                    <a:pt x="0" y="0"/>
                  </a:moveTo>
                  <a:lnTo>
                    <a:pt x="3676322" y="0"/>
                  </a:lnTo>
                  <a:lnTo>
                    <a:pt x="3676322" y="165780"/>
                  </a:lnTo>
                  <a:lnTo>
                    <a:pt x="0" y="165780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202" y="3962401"/>
              <a:ext cx="2016760" cy="401955"/>
            </a:xfrm>
            <a:custGeom>
              <a:avLst/>
              <a:gdLst/>
              <a:ahLst/>
              <a:cxnLst/>
              <a:rect l="l" t="t" r="r" b="b"/>
              <a:pathLst>
                <a:path w="2016760" h="401954">
                  <a:moveTo>
                    <a:pt x="2016517" y="0"/>
                  </a:moveTo>
                  <a:lnTo>
                    <a:pt x="0" y="0"/>
                  </a:lnTo>
                  <a:lnTo>
                    <a:pt x="0" y="401514"/>
                  </a:lnTo>
                  <a:lnTo>
                    <a:pt x="2016517" y="401514"/>
                  </a:lnTo>
                  <a:lnTo>
                    <a:pt x="2016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0202" y="3962401"/>
            <a:ext cx="2016760" cy="401955"/>
          </a:xfrm>
          <a:prstGeom prst="rect">
            <a:avLst/>
          </a:prstGeom>
          <a:ln w="25400">
            <a:solidFill>
              <a:srgbClr val="EF9F3F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20"/>
              </a:spcBef>
            </a:pP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②キーペア名を入力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94020" y="2985175"/>
            <a:ext cx="2998470" cy="1764664"/>
            <a:chOff x="2194020" y="2985175"/>
            <a:chExt cx="2998470" cy="1764664"/>
          </a:xfrm>
        </p:grpSpPr>
        <p:sp>
          <p:nvSpPr>
            <p:cNvPr id="16" name="object 16"/>
            <p:cNvSpPr/>
            <p:nvPr/>
          </p:nvSpPr>
          <p:spPr>
            <a:xfrm>
              <a:off x="4009290" y="3007400"/>
              <a:ext cx="1160780" cy="191135"/>
            </a:xfrm>
            <a:custGeom>
              <a:avLst/>
              <a:gdLst/>
              <a:ahLst/>
              <a:cxnLst/>
              <a:rect l="l" t="t" r="r" b="b"/>
              <a:pathLst>
                <a:path w="1160779" h="191135">
                  <a:moveTo>
                    <a:pt x="0" y="0"/>
                  </a:moveTo>
                  <a:lnTo>
                    <a:pt x="1160441" y="0"/>
                  </a:lnTo>
                  <a:lnTo>
                    <a:pt x="1160441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6720" y="4235989"/>
              <a:ext cx="2187575" cy="501015"/>
            </a:xfrm>
            <a:custGeom>
              <a:avLst/>
              <a:gdLst/>
              <a:ahLst/>
              <a:cxnLst/>
              <a:rect l="l" t="t" r="r" b="b"/>
              <a:pathLst>
                <a:path w="2187575" h="501014">
                  <a:moveTo>
                    <a:pt x="2187140" y="0"/>
                  </a:moveTo>
                  <a:lnTo>
                    <a:pt x="0" y="0"/>
                  </a:lnTo>
                  <a:lnTo>
                    <a:pt x="0" y="500779"/>
                  </a:lnTo>
                  <a:lnTo>
                    <a:pt x="2187140" y="500779"/>
                  </a:lnTo>
                  <a:lnTo>
                    <a:pt x="2187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06720" y="4235989"/>
              <a:ext cx="2187575" cy="501015"/>
            </a:xfrm>
            <a:custGeom>
              <a:avLst/>
              <a:gdLst/>
              <a:ahLst/>
              <a:cxnLst/>
              <a:rect l="l" t="t" r="r" b="b"/>
              <a:pathLst>
                <a:path w="2187575" h="501014">
                  <a:moveTo>
                    <a:pt x="0" y="0"/>
                  </a:moveTo>
                  <a:lnTo>
                    <a:pt x="2187139" y="0"/>
                  </a:lnTo>
                  <a:lnTo>
                    <a:pt x="2187139" y="500779"/>
                  </a:lnTo>
                  <a:lnTo>
                    <a:pt x="0" y="50077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19420" y="4229839"/>
            <a:ext cx="216217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8740" marR="246379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③秘密鍵ファイルをダウンロードする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03387" y="4561849"/>
            <a:ext cx="2212975" cy="526415"/>
            <a:chOff x="4703387" y="4561849"/>
            <a:chExt cx="2212975" cy="526415"/>
          </a:xfrm>
        </p:grpSpPr>
        <p:sp>
          <p:nvSpPr>
            <p:cNvPr id="21" name="object 21"/>
            <p:cNvSpPr/>
            <p:nvPr/>
          </p:nvSpPr>
          <p:spPr>
            <a:xfrm>
              <a:off x="4716087" y="4574549"/>
              <a:ext cx="2187575" cy="501015"/>
            </a:xfrm>
            <a:custGeom>
              <a:avLst/>
              <a:gdLst/>
              <a:ahLst/>
              <a:cxnLst/>
              <a:rect l="l" t="t" r="r" b="b"/>
              <a:pathLst>
                <a:path w="2187575" h="501014">
                  <a:moveTo>
                    <a:pt x="2187139" y="0"/>
                  </a:moveTo>
                  <a:lnTo>
                    <a:pt x="0" y="0"/>
                  </a:lnTo>
                  <a:lnTo>
                    <a:pt x="0" y="500779"/>
                  </a:lnTo>
                  <a:lnTo>
                    <a:pt x="2187139" y="500779"/>
                  </a:lnTo>
                  <a:lnTo>
                    <a:pt x="21871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16087" y="4574549"/>
              <a:ext cx="2187575" cy="501015"/>
            </a:xfrm>
            <a:custGeom>
              <a:avLst/>
              <a:gdLst/>
              <a:ahLst/>
              <a:cxnLst/>
              <a:rect l="l" t="t" r="r" b="b"/>
              <a:pathLst>
                <a:path w="2187575" h="501014">
                  <a:moveTo>
                    <a:pt x="0" y="0"/>
                  </a:moveTo>
                  <a:lnTo>
                    <a:pt x="2187139" y="0"/>
                  </a:lnTo>
                  <a:lnTo>
                    <a:pt x="2187139" y="500779"/>
                  </a:lnTo>
                  <a:lnTo>
                    <a:pt x="0" y="50077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28787" y="4568399"/>
            <a:ext cx="216217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8105" marR="14160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➃Launch </a:t>
            </a: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Instances</a:t>
            </a:r>
            <a:r>
              <a:rPr sz="1600" spc="-20" dirty="0">
                <a:solidFill>
                  <a:srgbClr val="474746"/>
                </a:solidFill>
                <a:latin typeface="Yu Gothic"/>
                <a:cs typeface="Yu Gothic"/>
              </a:rPr>
              <a:t>を選択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43000" y="1030777"/>
            <a:ext cx="4718050" cy="3620770"/>
            <a:chOff x="1143000" y="1030777"/>
            <a:chExt cx="4718050" cy="362077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7635" y="1030777"/>
              <a:ext cx="490450" cy="15877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139740" y="1057733"/>
              <a:ext cx="279400" cy="1369060"/>
            </a:xfrm>
            <a:custGeom>
              <a:avLst/>
              <a:gdLst/>
              <a:ahLst/>
              <a:cxnLst/>
              <a:rect l="l" t="t" r="r" b="b"/>
              <a:pathLst>
                <a:path w="279400" h="1369060">
                  <a:moveTo>
                    <a:pt x="278954" y="0"/>
                  </a:moveTo>
                  <a:lnTo>
                    <a:pt x="0" y="1368662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7124" y="2328574"/>
              <a:ext cx="115533" cy="1225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2880360"/>
              <a:ext cx="665018" cy="11513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98461" y="3030194"/>
              <a:ext cx="452755" cy="932815"/>
            </a:xfrm>
            <a:custGeom>
              <a:avLst/>
              <a:gdLst/>
              <a:ahLst/>
              <a:cxnLst/>
              <a:rect l="l" t="t" r="r" b="b"/>
              <a:pathLst>
                <a:path w="452755" h="932814">
                  <a:moveTo>
                    <a:pt x="0" y="932206"/>
                  </a:moveTo>
                  <a:lnTo>
                    <a:pt x="452542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284" y="3007520"/>
              <a:ext cx="107626" cy="1238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120" y="3071552"/>
              <a:ext cx="1076498" cy="12385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00290" y="3217813"/>
              <a:ext cx="860425" cy="1018540"/>
            </a:xfrm>
            <a:custGeom>
              <a:avLst/>
              <a:gdLst/>
              <a:ahLst/>
              <a:cxnLst/>
              <a:rect l="l" t="t" r="r" b="b"/>
              <a:pathLst>
                <a:path w="860425" h="1018539">
                  <a:moveTo>
                    <a:pt x="0" y="1018175"/>
                  </a:moveTo>
                  <a:lnTo>
                    <a:pt x="860035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2882" y="3198557"/>
              <a:ext cx="113708" cy="1198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2411" y="4035829"/>
              <a:ext cx="1118061" cy="61514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11535" y="4173436"/>
              <a:ext cx="898525" cy="401320"/>
            </a:xfrm>
            <a:custGeom>
              <a:avLst/>
              <a:gdLst/>
              <a:ahLst/>
              <a:cxnLst/>
              <a:rect l="l" t="t" r="r" b="b"/>
              <a:pathLst>
                <a:path w="898525" h="401320">
                  <a:moveTo>
                    <a:pt x="898120" y="401112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8522" y="4150541"/>
              <a:ext cx="124099" cy="10896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14149" y="3962401"/>
              <a:ext cx="955675" cy="201295"/>
            </a:xfrm>
            <a:custGeom>
              <a:avLst/>
              <a:gdLst/>
              <a:ahLst/>
              <a:cxnLst/>
              <a:rect l="l" t="t" r="r" b="b"/>
              <a:pathLst>
                <a:path w="955675" h="201295">
                  <a:moveTo>
                    <a:pt x="0" y="0"/>
                  </a:moveTo>
                  <a:lnTo>
                    <a:pt x="955583" y="0"/>
                  </a:lnTo>
                  <a:lnTo>
                    <a:pt x="955583" y="200756"/>
                  </a:lnTo>
                  <a:lnTo>
                    <a:pt x="0" y="200756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3937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インスタンスの起動開始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23304" y="1093857"/>
            <a:ext cx="6892290" cy="3513454"/>
            <a:chOff x="1223304" y="1093857"/>
            <a:chExt cx="6892290" cy="35134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04" y="1093857"/>
              <a:ext cx="5983867" cy="35132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9791" y="1979973"/>
              <a:ext cx="405765" cy="166370"/>
            </a:xfrm>
            <a:custGeom>
              <a:avLst/>
              <a:gdLst/>
              <a:ahLst/>
              <a:cxnLst/>
              <a:rect l="l" t="t" r="r" b="b"/>
              <a:pathLst>
                <a:path w="405764" h="166369">
                  <a:moveTo>
                    <a:pt x="0" y="0"/>
                  </a:moveTo>
                  <a:lnTo>
                    <a:pt x="405585" y="0"/>
                  </a:lnTo>
                  <a:lnTo>
                    <a:pt x="405585" y="165780"/>
                  </a:lnTo>
                  <a:lnTo>
                    <a:pt x="0" y="165780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4009" y="1547046"/>
              <a:ext cx="3311525" cy="1082040"/>
            </a:xfrm>
            <a:custGeom>
              <a:avLst/>
              <a:gdLst/>
              <a:ahLst/>
              <a:cxnLst/>
              <a:rect l="l" t="t" r="r" b="b"/>
              <a:pathLst>
                <a:path w="3311525" h="1082039">
                  <a:moveTo>
                    <a:pt x="3311288" y="0"/>
                  </a:moveTo>
                  <a:lnTo>
                    <a:pt x="0" y="0"/>
                  </a:lnTo>
                  <a:lnTo>
                    <a:pt x="0" y="1081853"/>
                  </a:lnTo>
                  <a:lnTo>
                    <a:pt x="3311288" y="1081853"/>
                  </a:lnTo>
                  <a:lnTo>
                    <a:pt x="3311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04009" y="1547046"/>
            <a:ext cx="3311525" cy="1082040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90805" marR="163830">
              <a:lnSpc>
                <a:spcPts val="1900"/>
              </a:lnSpc>
              <a:spcBef>
                <a:spcPts val="500"/>
              </a:spcBef>
            </a:pP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起動したインスタンスにインスタ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ンス</a:t>
            </a:r>
            <a:r>
              <a:rPr sz="1600" spc="90" dirty="0">
                <a:solidFill>
                  <a:srgbClr val="474746"/>
                </a:solidFill>
                <a:latin typeface="Yu Gothic"/>
                <a:cs typeface="Yu Gothic"/>
              </a:rPr>
              <a:t>ID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が割り当てられる</a:t>
            </a:r>
            <a:r>
              <a:rPr sz="1600" spc="-50" dirty="0">
                <a:solidFill>
                  <a:srgbClr val="595958"/>
                </a:solidFill>
                <a:latin typeface="Yu Gothic"/>
                <a:cs typeface="Yu Gothic"/>
              </a:rPr>
              <a:t>。</a:t>
            </a:r>
            <a:endParaRPr sz="1600">
              <a:latin typeface="Yu Gothic"/>
              <a:cs typeface="Yu Gothic"/>
            </a:endParaRPr>
          </a:p>
          <a:p>
            <a:pPr marL="90805" marR="133350">
              <a:lnSpc>
                <a:spcPts val="1900"/>
              </a:lnSpc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インスタンス</a:t>
            </a:r>
            <a:r>
              <a:rPr sz="1600" spc="90" dirty="0">
                <a:solidFill>
                  <a:srgbClr val="474746"/>
                </a:solidFill>
                <a:latin typeface="Yu Gothic"/>
                <a:cs typeface="Yu Gothic"/>
              </a:rPr>
              <a:t>ID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を選択すると</a:t>
            </a:r>
            <a:r>
              <a:rPr sz="16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600" spc="-50" dirty="0">
                <a:solidFill>
                  <a:srgbClr val="474746"/>
                </a:solidFill>
                <a:latin typeface="Yu Gothic"/>
                <a:cs typeface="Yu Gothic"/>
              </a:rPr>
              <a:t>起</a:t>
            </a: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動ステータスを確認可能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08465" y="1961803"/>
            <a:ext cx="1542415" cy="291465"/>
            <a:chOff x="3308465" y="1961803"/>
            <a:chExt cx="1542415" cy="2914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465" y="1961803"/>
              <a:ext cx="1542011" cy="2909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80582" y="2087973"/>
              <a:ext cx="1323975" cy="0"/>
            </a:xfrm>
            <a:custGeom>
              <a:avLst/>
              <a:gdLst/>
              <a:ahLst/>
              <a:cxnLst/>
              <a:rect l="l" t="t" r="r" b="b"/>
              <a:pathLst>
                <a:path w="1323975">
                  <a:moveTo>
                    <a:pt x="1323427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5377" y="2029018"/>
              <a:ext cx="115909" cy="11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9629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インスタンスの起動確認およびインターネットから接続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415528" y="528956"/>
            <a:ext cx="44037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474746"/>
                </a:solidFill>
                <a:latin typeface="Microsoft YaHei"/>
                <a:cs typeface="Microsoft YaHei"/>
              </a:rPr>
              <a:t>可能なPublic</a:t>
            </a:r>
            <a:r>
              <a:rPr sz="2500" b="1" spc="325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2500" b="1" dirty="0">
                <a:solidFill>
                  <a:srgbClr val="474746"/>
                </a:solidFill>
                <a:latin typeface="Microsoft YaHei"/>
                <a:cs typeface="Microsoft YaHei"/>
              </a:rPr>
              <a:t>DNS</a:t>
            </a:r>
            <a:r>
              <a:rPr sz="25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を確認する</a:t>
            </a:r>
            <a:endParaRPr sz="25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979" y="549607"/>
            <a:ext cx="8723630" cy="4063365"/>
            <a:chOff x="305979" y="549607"/>
            <a:chExt cx="8723630" cy="4063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979" y="914406"/>
              <a:ext cx="6298808" cy="36981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05283" y="562307"/>
              <a:ext cx="3311525" cy="1082040"/>
            </a:xfrm>
            <a:custGeom>
              <a:avLst/>
              <a:gdLst/>
              <a:ahLst/>
              <a:cxnLst/>
              <a:rect l="l" t="t" r="r" b="b"/>
              <a:pathLst>
                <a:path w="3311525" h="1082039">
                  <a:moveTo>
                    <a:pt x="3311290" y="0"/>
                  </a:moveTo>
                  <a:lnTo>
                    <a:pt x="0" y="0"/>
                  </a:lnTo>
                  <a:lnTo>
                    <a:pt x="0" y="1081853"/>
                  </a:lnTo>
                  <a:lnTo>
                    <a:pt x="3311290" y="1081853"/>
                  </a:lnTo>
                  <a:lnTo>
                    <a:pt x="3311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5283" y="562307"/>
              <a:ext cx="3311525" cy="1082040"/>
            </a:xfrm>
            <a:custGeom>
              <a:avLst/>
              <a:gdLst/>
              <a:ahLst/>
              <a:cxnLst/>
              <a:rect l="l" t="t" r="r" b="b"/>
              <a:pathLst>
                <a:path w="3311525" h="1082039">
                  <a:moveTo>
                    <a:pt x="0" y="0"/>
                  </a:moveTo>
                  <a:lnTo>
                    <a:pt x="3311289" y="0"/>
                  </a:lnTo>
                  <a:lnTo>
                    <a:pt x="3311289" y="1081852"/>
                  </a:lnTo>
                  <a:lnTo>
                    <a:pt x="0" y="108185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84023" y="602853"/>
            <a:ext cx="3067050" cy="9931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Instance Stateが</a:t>
            </a:r>
            <a:r>
              <a:rPr sz="1600" spc="55" dirty="0">
                <a:solidFill>
                  <a:srgbClr val="474746"/>
                </a:solidFill>
                <a:latin typeface="Yu Gothic"/>
                <a:cs typeface="Yu Gothic"/>
              </a:rPr>
              <a:t>running</a:t>
            </a:r>
            <a:r>
              <a:rPr sz="1600" spc="-20" dirty="0">
                <a:solidFill>
                  <a:srgbClr val="474746"/>
                </a:solidFill>
                <a:latin typeface="Yu Gothic"/>
                <a:cs typeface="Yu Gothic"/>
              </a:rPr>
              <a:t>になっ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ており</a:t>
            </a:r>
            <a:r>
              <a:rPr sz="16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Status</a:t>
            </a:r>
            <a:r>
              <a:rPr sz="1600" spc="27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Checksが</a:t>
            </a:r>
            <a:r>
              <a:rPr sz="1600" spc="25" dirty="0">
                <a:solidFill>
                  <a:srgbClr val="474746"/>
                </a:solidFill>
                <a:latin typeface="Yu Gothic"/>
                <a:cs typeface="Yu Gothic"/>
              </a:rPr>
              <a:t>2/2 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checks passedになっていれば</a:t>
            </a:r>
            <a:r>
              <a:rPr sz="1600" spc="-5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アクセス可能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92583" y="3478973"/>
            <a:ext cx="3336925" cy="1107440"/>
            <a:chOff x="5692583" y="3478973"/>
            <a:chExt cx="3336925" cy="1107440"/>
          </a:xfrm>
        </p:grpSpPr>
        <p:sp>
          <p:nvSpPr>
            <p:cNvPr id="10" name="object 10"/>
            <p:cNvSpPr/>
            <p:nvPr/>
          </p:nvSpPr>
          <p:spPr>
            <a:xfrm>
              <a:off x="5705283" y="3491673"/>
              <a:ext cx="3311525" cy="1082040"/>
            </a:xfrm>
            <a:custGeom>
              <a:avLst/>
              <a:gdLst/>
              <a:ahLst/>
              <a:cxnLst/>
              <a:rect l="l" t="t" r="r" b="b"/>
              <a:pathLst>
                <a:path w="3311525" h="1082039">
                  <a:moveTo>
                    <a:pt x="3311290" y="0"/>
                  </a:moveTo>
                  <a:lnTo>
                    <a:pt x="0" y="0"/>
                  </a:lnTo>
                  <a:lnTo>
                    <a:pt x="0" y="1081852"/>
                  </a:lnTo>
                  <a:lnTo>
                    <a:pt x="3311290" y="1081852"/>
                  </a:lnTo>
                  <a:lnTo>
                    <a:pt x="3311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5283" y="3491673"/>
              <a:ext cx="3311525" cy="1082040"/>
            </a:xfrm>
            <a:custGeom>
              <a:avLst/>
              <a:gdLst/>
              <a:ahLst/>
              <a:cxnLst/>
              <a:rect l="l" t="t" r="r" b="b"/>
              <a:pathLst>
                <a:path w="3311525" h="1082039">
                  <a:moveTo>
                    <a:pt x="0" y="0"/>
                  </a:moveTo>
                  <a:lnTo>
                    <a:pt x="3311289" y="0"/>
                  </a:lnTo>
                  <a:lnTo>
                    <a:pt x="3311289" y="1081852"/>
                  </a:lnTo>
                  <a:lnTo>
                    <a:pt x="0" y="108185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84023" y="3532219"/>
            <a:ext cx="3079750" cy="9931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インターネットからアクセス可能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なPublic </a:t>
            </a: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DNS（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ホスト名）</a:t>
            </a:r>
            <a:r>
              <a:rPr sz="1600" spc="-25" dirty="0">
                <a:solidFill>
                  <a:srgbClr val="474746"/>
                </a:solidFill>
                <a:latin typeface="Yu Gothic"/>
                <a:cs typeface="Yu Gothic"/>
              </a:rPr>
              <a:t>をコ</a:t>
            </a:r>
            <a:r>
              <a:rPr sz="1600" dirty="0">
                <a:solidFill>
                  <a:srgbClr val="474746"/>
                </a:solidFill>
                <a:latin typeface="Yu Gothic"/>
                <a:cs typeface="Yu Gothic"/>
              </a:rPr>
              <a:t>ピーして</a:t>
            </a:r>
            <a:r>
              <a:rPr sz="16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600" spc="-10" dirty="0">
                <a:solidFill>
                  <a:srgbClr val="474746"/>
                </a:solidFill>
                <a:latin typeface="Yu Gothic"/>
                <a:cs typeface="Yu Gothic"/>
              </a:rPr>
              <a:t>SSH</a:t>
            </a: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◻グインや</a:t>
            </a:r>
            <a:r>
              <a:rPr sz="1600" spc="-30" dirty="0">
                <a:solidFill>
                  <a:srgbClr val="474746"/>
                </a:solidFill>
                <a:latin typeface="Yu Gothic"/>
                <a:cs typeface="Yu Gothic"/>
              </a:rPr>
              <a:t>RDP◻</a:t>
            </a:r>
            <a:r>
              <a:rPr sz="1600" spc="-5" dirty="0">
                <a:solidFill>
                  <a:srgbClr val="474746"/>
                </a:solidFill>
                <a:latin typeface="Yu Gothic"/>
                <a:cs typeface="Yu Gothic"/>
              </a:rPr>
              <a:t>グイン時の接続先に利用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86466" y="1604357"/>
            <a:ext cx="4524375" cy="1965960"/>
            <a:chOff x="2886466" y="1604357"/>
            <a:chExt cx="4524375" cy="1965960"/>
          </a:xfrm>
        </p:grpSpPr>
        <p:sp>
          <p:nvSpPr>
            <p:cNvPr id="14" name="object 14"/>
            <p:cNvSpPr/>
            <p:nvPr/>
          </p:nvSpPr>
          <p:spPr>
            <a:xfrm>
              <a:off x="4544840" y="1802853"/>
              <a:ext cx="1636395" cy="191135"/>
            </a:xfrm>
            <a:custGeom>
              <a:avLst/>
              <a:gdLst/>
              <a:ahLst/>
              <a:cxnLst/>
              <a:rect l="l" t="t" r="r" b="b"/>
              <a:pathLst>
                <a:path w="1636395" h="191135">
                  <a:moveTo>
                    <a:pt x="0" y="0"/>
                  </a:moveTo>
                  <a:lnTo>
                    <a:pt x="1636149" y="0"/>
                  </a:lnTo>
                  <a:lnTo>
                    <a:pt x="1636149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08691" y="2403660"/>
              <a:ext cx="2182495" cy="191135"/>
            </a:xfrm>
            <a:custGeom>
              <a:avLst/>
              <a:gdLst/>
              <a:ahLst/>
              <a:cxnLst/>
              <a:rect l="l" t="t" r="r" b="b"/>
              <a:pathLst>
                <a:path w="2182495" h="191135">
                  <a:moveTo>
                    <a:pt x="0" y="0"/>
                  </a:moveTo>
                  <a:lnTo>
                    <a:pt x="2182053" y="0"/>
                  </a:lnTo>
                  <a:lnTo>
                    <a:pt x="2182053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39" y="1604357"/>
              <a:ext cx="1375756" cy="4613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05630" y="1644161"/>
              <a:ext cx="1155700" cy="248920"/>
            </a:xfrm>
            <a:custGeom>
              <a:avLst/>
              <a:gdLst/>
              <a:ahLst/>
              <a:cxnLst/>
              <a:rect l="l" t="t" r="r" b="b"/>
              <a:pathLst>
                <a:path w="1155700" h="248919">
                  <a:moveTo>
                    <a:pt x="1155296" y="0"/>
                  </a:moveTo>
                  <a:lnTo>
                    <a:pt x="0" y="248827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90" y="1819382"/>
              <a:ext cx="122741" cy="1152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072" y="2373284"/>
              <a:ext cx="2464723" cy="11970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113839" y="2509198"/>
              <a:ext cx="2247265" cy="982980"/>
            </a:xfrm>
            <a:custGeom>
              <a:avLst/>
              <a:gdLst/>
              <a:ahLst/>
              <a:cxnLst/>
              <a:rect l="l" t="t" r="r" b="b"/>
              <a:pathLst>
                <a:path w="2247265" h="982979">
                  <a:moveTo>
                    <a:pt x="2247088" y="982474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0745" y="2485571"/>
              <a:ext cx="124145" cy="109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444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Linux</a:t>
            </a:r>
            <a:r>
              <a:rPr dirty="0"/>
              <a:t>インスタンスへ</a:t>
            </a:r>
            <a:r>
              <a:rPr spc="110" dirty="0"/>
              <a:t>SSH◻</a:t>
            </a:r>
            <a:r>
              <a:rPr spc="140" dirty="0"/>
              <a:t>グインす</a:t>
            </a:r>
            <a:r>
              <a:rPr spc="-740" dirty="0"/>
              <a:t>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703685"/>
            <a:ext cx="5969000" cy="20554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0" dirty="0">
                <a:solidFill>
                  <a:srgbClr val="6C6D70"/>
                </a:solidFill>
                <a:latin typeface="Yu Gothic"/>
                <a:cs typeface="Yu Gothic"/>
              </a:rPr>
              <a:t>Windows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から◻グインする場合</a:t>
            </a:r>
            <a:endParaRPr sz="2000">
              <a:latin typeface="Yu Gothic"/>
              <a:cs typeface="Yu Gothic"/>
            </a:endParaRPr>
          </a:p>
          <a:p>
            <a:pPr marL="755015" lvl="1" indent="-285750">
              <a:lnSpc>
                <a:spcPts val="192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TeraTerm</a:t>
            </a:r>
            <a:r>
              <a:rPr sz="1600" spc="75" dirty="0">
                <a:solidFill>
                  <a:srgbClr val="595A5D"/>
                </a:solidFill>
                <a:latin typeface="Yu Gothic"/>
                <a:cs typeface="Yu Gothic"/>
              </a:rPr>
              <a:t> (</a:t>
            </a:r>
            <a:r>
              <a:rPr sz="1600" spc="45" dirty="0">
                <a:solidFill>
                  <a:srgbClr val="595A5D"/>
                </a:solidFill>
                <a:latin typeface="Yu Gothic"/>
                <a:cs typeface="Yu Gothic"/>
              </a:rPr>
              <a:t>ttssh.exe</a:t>
            </a:r>
            <a:r>
              <a:rPr sz="1600" spc="15" dirty="0">
                <a:solidFill>
                  <a:srgbClr val="595A5D"/>
                </a:solidFill>
                <a:latin typeface="Yu Gothic"/>
                <a:cs typeface="Yu Gothic"/>
              </a:rPr>
              <a:t>) を起動</a:t>
            </a:r>
            <a:endParaRPr sz="1600">
              <a:latin typeface="Yu Gothic"/>
              <a:cs typeface="Yu Gothic"/>
            </a:endParaRPr>
          </a:p>
          <a:p>
            <a:pPr marL="748665">
              <a:lnSpc>
                <a:spcPts val="1680"/>
              </a:lnSpc>
            </a:pPr>
            <a:r>
              <a:rPr sz="14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http://sourceforge.jp/projects</a:t>
            </a:r>
            <a:r>
              <a:rPr sz="14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/ttssh2/</a:t>
            </a:r>
            <a:endParaRPr sz="14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-5" dirty="0">
                <a:solidFill>
                  <a:srgbClr val="595A5D"/>
                </a:solidFill>
                <a:latin typeface="Yu Gothic"/>
                <a:cs typeface="Yu Gothic"/>
              </a:rPr>
              <a:t>接続するインスタンスのホスト名を入力</a:t>
            </a:r>
            <a:endParaRPr sz="16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SSH2</a:t>
            </a:r>
            <a:r>
              <a:rPr sz="1600" spc="-20" dirty="0">
                <a:solidFill>
                  <a:srgbClr val="595A5D"/>
                </a:solidFill>
                <a:latin typeface="Yu Gothic"/>
                <a:cs typeface="Yu Gothic"/>
              </a:rPr>
              <a:t>を指定</a:t>
            </a:r>
            <a:endParaRPr sz="16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55" dirty="0">
                <a:solidFill>
                  <a:srgbClr val="595A5D"/>
                </a:solidFill>
                <a:latin typeface="Yu Gothic"/>
                <a:cs typeface="Yu Gothic"/>
              </a:rPr>
              <a:t>ユーザ名: </a:t>
            </a:r>
            <a:r>
              <a:rPr sz="1600" b="1" spc="-229" dirty="0">
                <a:solidFill>
                  <a:srgbClr val="6C6D70"/>
                </a:solidFill>
                <a:latin typeface="Microsoft YaHei"/>
                <a:cs typeface="Microsoft YaHei"/>
              </a:rPr>
              <a:t>ec2-</a:t>
            </a:r>
            <a:r>
              <a:rPr sz="1600" b="1" spc="-280" dirty="0">
                <a:solidFill>
                  <a:srgbClr val="6C6D70"/>
                </a:solidFill>
                <a:latin typeface="Microsoft YaHei"/>
                <a:cs typeface="Microsoft YaHei"/>
              </a:rPr>
              <a:t>‐‑‒user</a:t>
            </a:r>
            <a:endParaRPr sz="1600">
              <a:latin typeface="Microsoft YaHei"/>
              <a:cs typeface="Microsoft YaHei"/>
            </a:endParaRPr>
          </a:p>
          <a:p>
            <a:pPr marL="755015" lvl="1" indent="-2857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KeyPair</a:t>
            </a:r>
            <a:r>
              <a:rPr sz="1600" spc="-5" dirty="0">
                <a:solidFill>
                  <a:srgbClr val="595A5D"/>
                </a:solidFill>
                <a:latin typeface="Yu Gothic"/>
                <a:cs typeface="Yu Gothic"/>
              </a:rPr>
              <a:t>作成時に取得した秘密鍵ファイルを選択して接続</a:t>
            </a:r>
            <a:endParaRPr sz="1600">
              <a:latin typeface="Yu Gothic"/>
              <a:cs typeface="Yu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3035" y="652494"/>
            <a:ext cx="3255911" cy="176007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2965" y="2597727"/>
            <a:ext cx="7035800" cy="2503170"/>
            <a:chOff x="642965" y="2597727"/>
            <a:chExt cx="7035800" cy="25031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965" y="2802544"/>
              <a:ext cx="2328850" cy="16153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3979" y="2801263"/>
              <a:ext cx="2378400" cy="2299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6596" y="3251464"/>
              <a:ext cx="2381581" cy="16537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1265" y="3574472"/>
              <a:ext cx="419792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1461" y="3610208"/>
              <a:ext cx="316523" cy="34061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1460" y="3610208"/>
              <a:ext cx="316865" cy="340995"/>
            </a:xfrm>
            <a:custGeom>
              <a:avLst/>
              <a:gdLst/>
              <a:ahLst/>
              <a:cxnLst/>
              <a:rect l="l" t="t" r="r" b="b"/>
              <a:pathLst>
                <a:path w="316864" h="340995">
                  <a:moveTo>
                    <a:pt x="0" y="85153"/>
                  </a:moveTo>
                  <a:lnTo>
                    <a:pt x="158262" y="85153"/>
                  </a:lnTo>
                  <a:lnTo>
                    <a:pt x="158262" y="0"/>
                  </a:lnTo>
                  <a:lnTo>
                    <a:pt x="316522" y="170306"/>
                  </a:lnTo>
                  <a:lnTo>
                    <a:pt x="158262" y="340613"/>
                  </a:lnTo>
                  <a:lnTo>
                    <a:pt x="158262" y="255460"/>
                  </a:lnTo>
                  <a:lnTo>
                    <a:pt x="0" y="255460"/>
                  </a:lnTo>
                  <a:lnTo>
                    <a:pt x="0" y="85153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3145" y="2597727"/>
              <a:ext cx="544483" cy="6774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1336" y="2627372"/>
              <a:ext cx="429369" cy="5727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21336" y="2627372"/>
              <a:ext cx="429895" cy="572770"/>
            </a:xfrm>
            <a:custGeom>
              <a:avLst/>
              <a:gdLst/>
              <a:ahLst/>
              <a:cxnLst/>
              <a:rect l="l" t="t" r="r" b="b"/>
              <a:pathLst>
                <a:path w="429895" h="572769">
                  <a:moveTo>
                    <a:pt x="8075" y="507191"/>
                  </a:moveTo>
                  <a:lnTo>
                    <a:pt x="107342" y="181925"/>
                  </a:lnTo>
                  <a:lnTo>
                    <a:pt x="0" y="149165"/>
                  </a:lnTo>
                  <a:lnTo>
                    <a:pt x="280203" y="0"/>
                  </a:lnTo>
                  <a:lnTo>
                    <a:pt x="429369" y="280203"/>
                  </a:lnTo>
                  <a:lnTo>
                    <a:pt x="322026" y="247444"/>
                  </a:lnTo>
                  <a:lnTo>
                    <a:pt x="222760" y="572710"/>
                  </a:lnTo>
                  <a:lnTo>
                    <a:pt x="8075" y="507191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444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Linux</a:t>
            </a:r>
            <a:r>
              <a:rPr dirty="0"/>
              <a:t>インスタンスへ</a:t>
            </a:r>
            <a:r>
              <a:rPr spc="110" dirty="0"/>
              <a:t>SSH◻</a:t>
            </a:r>
            <a:r>
              <a:rPr spc="140" dirty="0"/>
              <a:t>グインす</a:t>
            </a:r>
            <a:r>
              <a:rPr spc="-740" dirty="0"/>
              <a:t>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807330"/>
            <a:ext cx="7536180" cy="6838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65" dirty="0">
                <a:solidFill>
                  <a:srgbClr val="6C6D70"/>
                </a:solidFill>
                <a:latin typeface="Yu Gothic"/>
                <a:cs typeface="Yu Gothic"/>
              </a:rPr>
              <a:t>Mac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から◻グインする場合</a:t>
            </a:r>
            <a:endParaRPr sz="2000">
              <a:latin typeface="Yu Gothic"/>
              <a:cs typeface="Yu Gothic"/>
            </a:endParaRPr>
          </a:p>
          <a:p>
            <a:pPr marL="469265">
              <a:lnSpc>
                <a:spcPct val="100000"/>
              </a:lnSpc>
              <a:spcBef>
                <a:spcPts val="380"/>
              </a:spcBef>
              <a:tabLst>
                <a:tab pos="755015" algn="l"/>
              </a:tabLst>
            </a:pPr>
            <a:r>
              <a:rPr sz="1600" spc="-50" dirty="0">
                <a:solidFill>
                  <a:srgbClr val="595A5D"/>
                </a:solidFill>
                <a:latin typeface="Arial"/>
                <a:cs typeface="Arial"/>
              </a:rPr>
              <a:t>–</a:t>
            </a:r>
            <a:r>
              <a:rPr sz="1600" dirty="0">
                <a:solidFill>
                  <a:srgbClr val="595A5D"/>
                </a:solidFill>
                <a:latin typeface="Arial"/>
                <a:cs typeface="Arial"/>
              </a:rPr>
              <a:t>	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Terminal</a:t>
            </a:r>
            <a:r>
              <a:rPr sz="1600" spc="5" dirty="0">
                <a:solidFill>
                  <a:srgbClr val="595A5D"/>
                </a:solidFill>
                <a:latin typeface="Yu Gothic"/>
                <a:cs typeface="Yu Gothic"/>
              </a:rPr>
              <a:t>からコマンドラインで◻グイン(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事前にパーミッションを</a:t>
            </a:r>
            <a:r>
              <a:rPr sz="1600" spc="95" dirty="0">
                <a:solidFill>
                  <a:srgbClr val="595A5D"/>
                </a:solidFill>
                <a:latin typeface="Yu Gothic"/>
                <a:cs typeface="Yu Gothic"/>
              </a:rPr>
              <a:t>600</a:t>
            </a:r>
            <a:r>
              <a:rPr sz="1600" spc="30" dirty="0">
                <a:solidFill>
                  <a:srgbClr val="595A5D"/>
                </a:solidFill>
                <a:latin typeface="Yu Gothic"/>
                <a:cs typeface="Yu Gothic"/>
              </a:rPr>
              <a:t>に!)</a:t>
            </a:r>
            <a:endParaRPr sz="16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2632" y="1645920"/>
            <a:ext cx="8533130" cy="868680"/>
            <a:chOff x="282632" y="1645920"/>
            <a:chExt cx="8533130" cy="8686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32" y="1645920"/>
              <a:ext cx="8533014" cy="8686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108" y="1675140"/>
              <a:ext cx="8431821" cy="76912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4108" y="1675140"/>
            <a:ext cx="8432165" cy="769620"/>
          </a:xfrm>
          <a:prstGeom prst="rect">
            <a:avLst/>
          </a:prstGeom>
          <a:ln w="9524">
            <a:solidFill>
              <a:srgbClr val="57575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548640">
              <a:lnSpc>
                <a:spcPts val="1910"/>
              </a:lnSpc>
              <a:spcBef>
                <a:spcPts val="1105"/>
              </a:spcBef>
            </a:pPr>
            <a:r>
              <a:rPr sz="1600" dirty="0">
                <a:solidFill>
                  <a:srgbClr val="474746"/>
                </a:solidFill>
                <a:latin typeface="Courier New"/>
                <a:cs typeface="Courier New"/>
              </a:rPr>
              <a:t>$</a:t>
            </a:r>
            <a:r>
              <a:rPr sz="1600" spc="-15" dirty="0">
                <a:solidFill>
                  <a:srgbClr val="474746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474746"/>
                </a:solidFill>
                <a:latin typeface="Courier New"/>
                <a:cs typeface="Courier New"/>
              </a:rPr>
              <a:t>chmod</a:t>
            </a:r>
            <a:r>
              <a:rPr sz="1600" spc="-15" dirty="0">
                <a:solidFill>
                  <a:srgbClr val="474746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474746"/>
                </a:solidFill>
                <a:latin typeface="Courier New"/>
                <a:cs typeface="Courier New"/>
              </a:rPr>
              <a:t>600</a:t>
            </a:r>
            <a:r>
              <a:rPr sz="1600" spc="-15" dirty="0">
                <a:solidFill>
                  <a:srgbClr val="474746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474746"/>
                </a:solidFill>
                <a:latin typeface="Courier New"/>
                <a:cs typeface="Courier New"/>
              </a:rPr>
              <a:t>~/.ssh/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keypair_name.pem</a:t>
            </a:r>
            <a:endParaRPr sz="1600">
              <a:latin typeface="Courier New"/>
              <a:cs typeface="Courier New"/>
            </a:endParaRPr>
          </a:p>
          <a:p>
            <a:pPr marL="548640">
              <a:lnSpc>
                <a:spcPts val="1910"/>
              </a:lnSpc>
            </a:pPr>
            <a:r>
              <a:rPr sz="1600" dirty="0">
                <a:solidFill>
                  <a:srgbClr val="474746"/>
                </a:solidFill>
                <a:latin typeface="Courier New"/>
                <a:cs typeface="Courier New"/>
              </a:rPr>
              <a:t>$ ssh</a:t>
            </a:r>
            <a:r>
              <a:rPr sz="1600" spc="-5" dirty="0">
                <a:solidFill>
                  <a:srgbClr val="474746"/>
                </a:solidFill>
                <a:latin typeface="Courier New"/>
                <a:cs typeface="Courier New"/>
              </a:rPr>
              <a:t> -</a:t>
            </a:r>
            <a:r>
              <a:rPr sz="1600" dirty="0">
                <a:solidFill>
                  <a:srgbClr val="474746"/>
                </a:solidFill>
                <a:latin typeface="Courier New"/>
                <a:cs typeface="Courier New"/>
              </a:rPr>
              <a:t>i ~/.ssh/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keypair_name.pem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ec2-user@</a:t>
            </a:r>
            <a:r>
              <a:rPr sz="1600" b="1" spc="-20" dirty="0">
                <a:solidFill>
                  <a:srgbClr val="FF2600"/>
                </a:solidFill>
                <a:latin typeface="MS PGothic"/>
                <a:cs typeface="MS PGothic"/>
              </a:rPr>
              <a:t>インス</a:t>
            </a:r>
            <a:r>
              <a:rPr sz="1600" b="1" spc="-25" dirty="0">
                <a:solidFill>
                  <a:srgbClr val="FF2600"/>
                </a:solidFill>
                <a:latin typeface="MS PGothic"/>
                <a:cs typeface="MS PGothic"/>
              </a:rPr>
              <a:t>タンス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PublicDNSname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501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Windowsインスタンスへ</a:t>
            </a:r>
            <a:r>
              <a:rPr spc="60" dirty="0"/>
              <a:t>RDP</a:t>
            </a:r>
            <a:r>
              <a:rPr spc="110" dirty="0"/>
              <a:t>で◻グインす</a:t>
            </a:r>
            <a:r>
              <a:rPr spc="-770" dirty="0"/>
              <a:t>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3146" y="771238"/>
            <a:ext cx="8650605" cy="3860165"/>
            <a:chOff x="163146" y="771238"/>
            <a:chExt cx="8650605" cy="3860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89" y="771238"/>
              <a:ext cx="3312876" cy="17078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459" y="2479118"/>
              <a:ext cx="2996506" cy="21519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5846" y="1932514"/>
              <a:ext cx="2180590" cy="532765"/>
            </a:xfrm>
            <a:custGeom>
              <a:avLst/>
              <a:gdLst/>
              <a:ahLst/>
              <a:cxnLst/>
              <a:rect l="l" t="t" r="r" b="b"/>
              <a:pathLst>
                <a:path w="2180590" h="532764">
                  <a:moveTo>
                    <a:pt x="2180480" y="0"/>
                  </a:moveTo>
                  <a:lnTo>
                    <a:pt x="0" y="0"/>
                  </a:lnTo>
                  <a:lnTo>
                    <a:pt x="0" y="532286"/>
                  </a:lnTo>
                  <a:lnTo>
                    <a:pt x="2180480" y="532286"/>
                  </a:lnTo>
                  <a:lnTo>
                    <a:pt x="2180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846" y="1932514"/>
              <a:ext cx="2180590" cy="532765"/>
            </a:xfrm>
            <a:custGeom>
              <a:avLst/>
              <a:gdLst/>
              <a:ahLst/>
              <a:cxnLst/>
              <a:rect l="l" t="t" r="r" b="b"/>
              <a:pathLst>
                <a:path w="2180590" h="532764">
                  <a:moveTo>
                    <a:pt x="0" y="0"/>
                  </a:moveTo>
                  <a:lnTo>
                    <a:pt x="2180480" y="0"/>
                  </a:lnTo>
                  <a:lnTo>
                    <a:pt x="2180480" y="532285"/>
                  </a:lnTo>
                  <a:lnTo>
                    <a:pt x="0" y="53228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1686" y="796058"/>
              <a:ext cx="3089388" cy="19719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2464" y="2479118"/>
              <a:ext cx="3360887" cy="21005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4587" y="1934497"/>
            <a:ext cx="1898650" cy="5232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①</a:t>
            </a:r>
            <a:r>
              <a:rPr sz="1100" dirty="0">
                <a:solidFill>
                  <a:srgbClr val="595958"/>
                </a:solidFill>
                <a:latin typeface="Yu Gothic"/>
                <a:cs typeface="Yu Gothic"/>
              </a:rPr>
              <a:t>Windows</a:t>
            </a:r>
            <a:r>
              <a:rPr sz="1100" spc="-10" dirty="0">
                <a:solidFill>
                  <a:srgbClr val="474746"/>
                </a:solidFill>
                <a:latin typeface="Yu Gothic"/>
                <a:cs typeface="Yu Gothic"/>
              </a:rPr>
              <a:t>インスタンスを選</a:t>
            </a: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択→</a:t>
            </a:r>
            <a:r>
              <a:rPr sz="1100" dirty="0">
                <a:solidFill>
                  <a:srgbClr val="595958"/>
                </a:solidFill>
                <a:latin typeface="Yu Gothic"/>
                <a:cs typeface="Yu Gothic"/>
              </a:rPr>
              <a:t>Actions</a:t>
            </a: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→</a:t>
            </a:r>
            <a:r>
              <a:rPr sz="1100" dirty="0">
                <a:solidFill>
                  <a:srgbClr val="595958"/>
                </a:solidFill>
                <a:latin typeface="Yu Gothic"/>
                <a:cs typeface="Yu Gothic"/>
              </a:rPr>
              <a:t>Get</a:t>
            </a:r>
            <a:r>
              <a:rPr sz="1100" spc="175" dirty="0">
                <a:solidFill>
                  <a:srgbClr val="595958"/>
                </a:solidFill>
                <a:latin typeface="Yu Gothic"/>
                <a:cs typeface="Yu Gothic"/>
              </a:rPr>
              <a:t> </a:t>
            </a:r>
            <a:r>
              <a:rPr sz="1100" spc="-10" dirty="0">
                <a:solidFill>
                  <a:srgbClr val="595958"/>
                </a:solidFill>
                <a:latin typeface="Yu Gothic"/>
                <a:cs typeface="Yu Gothic"/>
              </a:rPr>
              <a:t>Windows </a:t>
            </a: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Password</a:t>
            </a:r>
            <a:r>
              <a:rPr sz="1100" spc="-20" dirty="0">
                <a:solidFill>
                  <a:srgbClr val="474746"/>
                </a:solidFill>
                <a:latin typeface="Yu Gothic"/>
                <a:cs typeface="Yu Gothic"/>
              </a:rPr>
              <a:t>を選択</a:t>
            </a:r>
            <a:endParaRPr sz="1100">
              <a:latin typeface="Yu Gothic"/>
              <a:cs typeface="Yu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06782" y="2107277"/>
            <a:ext cx="2390140" cy="1655445"/>
            <a:chOff x="2306782" y="2107277"/>
            <a:chExt cx="2390140" cy="1655445"/>
          </a:xfrm>
        </p:grpSpPr>
        <p:sp>
          <p:nvSpPr>
            <p:cNvPr id="12" name="object 12"/>
            <p:cNvSpPr/>
            <p:nvPr/>
          </p:nvSpPr>
          <p:spPr>
            <a:xfrm>
              <a:off x="2503431" y="2139891"/>
              <a:ext cx="969644" cy="191135"/>
            </a:xfrm>
            <a:custGeom>
              <a:avLst/>
              <a:gdLst/>
              <a:ahLst/>
              <a:cxnLst/>
              <a:rect l="l" t="t" r="r" b="b"/>
              <a:pathLst>
                <a:path w="969645" h="191135">
                  <a:moveTo>
                    <a:pt x="0" y="0"/>
                  </a:moveTo>
                  <a:lnTo>
                    <a:pt x="969518" y="0"/>
                  </a:lnTo>
                  <a:lnTo>
                    <a:pt x="969518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6782" y="2107277"/>
              <a:ext cx="344978" cy="2951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3627" y="2153570"/>
              <a:ext cx="159543" cy="1144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03431" y="3217625"/>
              <a:ext cx="2180590" cy="532765"/>
            </a:xfrm>
            <a:custGeom>
              <a:avLst/>
              <a:gdLst/>
              <a:ahLst/>
              <a:cxnLst/>
              <a:rect l="l" t="t" r="r" b="b"/>
              <a:pathLst>
                <a:path w="2180590" h="532764">
                  <a:moveTo>
                    <a:pt x="0" y="0"/>
                  </a:moveTo>
                  <a:lnTo>
                    <a:pt x="2180480" y="0"/>
                  </a:lnTo>
                  <a:lnTo>
                    <a:pt x="2180480" y="532285"/>
                  </a:lnTo>
                  <a:lnTo>
                    <a:pt x="0" y="53228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82171" y="3219608"/>
            <a:ext cx="1981200" cy="5232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just">
              <a:lnSpc>
                <a:spcPts val="1300"/>
              </a:lnSpc>
              <a:spcBef>
                <a:spcPts val="160"/>
              </a:spcBef>
            </a:pPr>
            <a:r>
              <a:rPr sz="1100" spc="-5" dirty="0">
                <a:solidFill>
                  <a:srgbClr val="474746"/>
                </a:solidFill>
                <a:latin typeface="Yu Gothic"/>
                <a:cs typeface="Yu Gothic"/>
              </a:rPr>
              <a:t>②起動時に指定したキーペアに相当する秘密鍵ファイルを◻ー</a:t>
            </a:r>
            <a:r>
              <a:rPr sz="1100" spc="-10" dirty="0">
                <a:solidFill>
                  <a:srgbClr val="474746"/>
                </a:solidFill>
                <a:latin typeface="Yu Gothic"/>
                <a:cs typeface="Yu Gothic"/>
              </a:rPr>
              <a:t>カルから選択</a:t>
            </a:r>
            <a:endParaRPr sz="1100">
              <a:latin typeface="Yu Gothic"/>
              <a:cs typeface="Yu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64583" y="3536803"/>
            <a:ext cx="3783329" cy="805180"/>
            <a:chOff x="1364583" y="3536803"/>
            <a:chExt cx="3783329" cy="805180"/>
          </a:xfrm>
        </p:grpSpPr>
        <p:sp>
          <p:nvSpPr>
            <p:cNvPr id="18" name="object 18"/>
            <p:cNvSpPr/>
            <p:nvPr/>
          </p:nvSpPr>
          <p:spPr>
            <a:xfrm>
              <a:off x="1386808" y="3559028"/>
              <a:ext cx="808990" cy="191135"/>
            </a:xfrm>
            <a:custGeom>
              <a:avLst/>
              <a:gdLst/>
              <a:ahLst/>
              <a:cxnLst/>
              <a:rect l="l" t="t" r="r" b="b"/>
              <a:pathLst>
                <a:path w="808989" h="191135">
                  <a:moveTo>
                    <a:pt x="0" y="0"/>
                  </a:moveTo>
                  <a:lnTo>
                    <a:pt x="808902" y="0"/>
                  </a:lnTo>
                  <a:lnTo>
                    <a:pt x="808902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4605" y="4062659"/>
              <a:ext cx="1980564" cy="266700"/>
            </a:xfrm>
            <a:custGeom>
              <a:avLst/>
              <a:gdLst/>
              <a:ahLst/>
              <a:cxnLst/>
              <a:rect l="l" t="t" r="r" b="b"/>
              <a:pathLst>
                <a:path w="1980564" h="266700">
                  <a:moveTo>
                    <a:pt x="0" y="0"/>
                  </a:moveTo>
                  <a:lnTo>
                    <a:pt x="1980101" y="0"/>
                  </a:lnTo>
                  <a:lnTo>
                    <a:pt x="1980101" y="266142"/>
                  </a:lnTo>
                  <a:lnTo>
                    <a:pt x="0" y="26614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33345" y="4099210"/>
            <a:ext cx="16668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③Decrypt</a:t>
            </a:r>
            <a:r>
              <a:rPr sz="1100" spc="28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Password</a:t>
            </a:r>
            <a:r>
              <a:rPr sz="1100" spc="-30" dirty="0">
                <a:solidFill>
                  <a:srgbClr val="474746"/>
                </a:solidFill>
                <a:latin typeface="Yu Gothic"/>
                <a:cs typeface="Yu Gothic"/>
              </a:rPr>
              <a:t>実行</a:t>
            </a:r>
            <a:endParaRPr sz="1100">
              <a:latin typeface="Yu Gothic"/>
              <a:cs typeface="Yu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49086" y="1433146"/>
            <a:ext cx="6949440" cy="3218180"/>
            <a:chOff x="2049086" y="1433146"/>
            <a:chExt cx="6949440" cy="3218180"/>
          </a:xfrm>
        </p:grpSpPr>
        <p:sp>
          <p:nvSpPr>
            <p:cNvPr id="22" name="object 22"/>
            <p:cNvSpPr/>
            <p:nvPr/>
          </p:nvSpPr>
          <p:spPr>
            <a:xfrm>
              <a:off x="2885062" y="4388792"/>
              <a:ext cx="708660" cy="191135"/>
            </a:xfrm>
            <a:custGeom>
              <a:avLst/>
              <a:gdLst/>
              <a:ahLst/>
              <a:cxnLst/>
              <a:rect l="l" t="t" r="r" b="b"/>
              <a:pathLst>
                <a:path w="708660" h="191135">
                  <a:moveTo>
                    <a:pt x="0" y="0"/>
                  </a:moveTo>
                  <a:lnTo>
                    <a:pt x="708609" y="0"/>
                  </a:lnTo>
                  <a:lnTo>
                    <a:pt x="708609" y="190881"/>
                  </a:lnTo>
                  <a:lnTo>
                    <a:pt x="0" y="190881"/>
                  </a:lnTo>
                  <a:lnTo>
                    <a:pt x="0" y="0"/>
                  </a:lnTo>
                  <a:close/>
                </a:path>
              </a:pathLst>
            </a:custGeom>
            <a:ln w="444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9086" y="3445626"/>
              <a:ext cx="507076" cy="3740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17752" y="3483768"/>
              <a:ext cx="285750" cy="158750"/>
            </a:xfrm>
            <a:custGeom>
              <a:avLst/>
              <a:gdLst/>
              <a:ahLst/>
              <a:cxnLst/>
              <a:rect l="l" t="t" r="r" b="b"/>
              <a:pathLst>
                <a:path w="285750" h="158750">
                  <a:moveTo>
                    <a:pt x="285679" y="0"/>
                  </a:moveTo>
                  <a:lnTo>
                    <a:pt x="0" y="158475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5711" y="3551908"/>
              <a:ext cx="123085" cy="1050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5625" y="4289367"/>
              <a:ext cx="748145" cy="3616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17929" y="4328802"/>
              <a:ext cx="527050" cy="148590"/>
            </a:xfrm>
            <a:custGeom>
              <a:avLst/>
              <a:gdLst/>
              <a:ahLst/>
              <a:cxnLst/>
              <a:rect l="l" t="t" r="r" b="b"/>
              <a:pathLst>
                <a:path w="527050" h="148589">
                  <a:moveTo>
                    <a:pt x="526726" y="0"/>
                  </a:moveTo>
                  <a:lnTo>
                    <a:pt x="0" y="148587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3672" y="4399912"/>
              <a:ext cx="123715" cy="11362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497515" y="1433146"/>
              <a:ext cx="2500630" cy="1108075"/>
            </a:xfrm>
            <a:custGeom>
              <a:avLst/>
              <a:gdLst/>
              <a:ahLst/>
              <a:cxnLst/>
              <a:rect l="l" t="t" r="r" b="b"/>
              <a:pathLst>
                <a:path w="2500629" h="1108075">
                  <a:moveTo>
                    <a:pt x="2500475" y="0"/>
                  </a:moveTo>
                  <a:lnTo>
                    <a:pt x="0" y="0"/>
                  </a:lnTo>
                  <a:lnTo>
                    <a:pt x="0" y="1107831"/>
                  </a:lnTo>
                  <a:lnTo>
                    <a:pt x="2500475" y="1107831"/>
                  </a:lnTo>
                  <a:lnTo>
                    <a:pt x="2500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97515" y="1433146"/>
            <a:ext cx="2500630" cy="1108075"/>
          </a:xfrm>
          <a:prstGeom prst="rect">
            <a:avLst/>
          </a:prstGeom>
          <a:ln w="25399">
            <a:solidFill>
              <a:srgbClr val="EF9F3F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1440" marR="222250">
              <a:lnSpc>
                <a:spcPts val="1300"/>
              </a:lnSpc>
              <a:spcBef>
                <a:spcPts val="459"/>
              </a:spcBef>
            </a:pP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➃Public</a:t>
            </a:r>
            <a:r>
              <a:rPr sz="1100" spc="3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IP</a:t>
            </a:r>
            <a:r>
              <a:rPr sz="1100" spc="-10" dirty="0">
                <a:solidFill>
                  <a:srgbClr val="474746"/>
                </a:solidFill>
                <a:latin typeface="Yu Gothic"/>
                <a:cs typeface="Yu Gothic"/>
              </a:rPr>
              <a:t>、ユーザー名および</a:t>
            </a:r>
            <a:r>
              <a:rPr sz="11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Passwordを取得</a:t>
            </a:r>
            <a:r>
              <a:rPr sz="1100" dirty="0">
                <a:solidFill>
                  <a:srgbClr val="595958"/>
                </a:solidFill>
                <a:latin typeface="Yu Gothic"/>
                <a:cs typeface="Yu Gothic"/>
              </a:rPr>
              <a:t>。</a:t>
            </a:r>
            <a:r>
              <a:rPr sz="1100" spc="-10" dirty="0">
                <a:solidFill>
                  <a:srgbClr val="474746"/>
                </a:solidFill>
                <a:latin typeface="Yu Gothic"/>
                <a:cs typeface="Yu Gothic"/>
              </a:rPr>
              <a:t>こちらを元にリ</a:t>
            </a:r>
            <a:r>
              <a:rPr sz="1100" spc="-5" dirty="0">
                <a:solidFill>
                  <a:srgbClr val="474746"/>
                </a:solidFill>
                <a:latin typeface="Yu Gothic"/>
                <a:cs typeface="Yu Gothic"/>
              </a:rPr>
              <a:t>モートデスクトップを実行</a:t>
            </a:r>
            <a:endParaRPr sz="11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00">
              <a:latin typeface="Yu Gothic"/>
              <a:cs typeface="Yu Gothic"/>
            </a:endParaRPr>
          </a:p>
          <a:p>
            <a:pPr marL="91440" marR="248920">
              <a:lnSpc>
                <a:spcPct val="106100"/>
              </a:lnSpc>
            </a:pPr>
            <a:r>
              <a:rPr sz="1100" dirty="0">
                <a:solidFill>
                  <a:srgbClr val="474746"/>
                </a:solidFill>
                <a:latin typeface="Yu Gothic"/>
                <a:cs typeface="Yu Gothic"/>
              </a:rPr>
              <a:t>以下◻グイン後のWindows</a:t>
            </a:r>
            <a:r>
              <a:rPr sz="1100" spc="-20" dirty="0">
                <a:solidFill>
                  <a:srgbClr val="474746"/>
                </a:solidFill>
                <a:latin typeface="Yu Gothic"/>
                <a:cs typeface="Yu Gothic"/>
              </a:rPr>
              <a:t>デスク</a:t>
            </a:r>
            <a:r>
              <a:rPr sz="1100" spc="-10" dirty="0">
                <a:solidFill>
                  <a:srgbClr val="474746"/>
                </a:solidFill>
                <a:latin typeface="Yu Gothic"/>
                <a:cs typeface="Yu Gothic"/>
              </a:rPr>
              <a:t>トップ画面</a:t>
            </a:r>
            <a:endParaRPr sz="1100">
              <a:latin typeface="Yu Gothic"/>
              <a:cs typeface="Yu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01685" y="1933378"/>
            <a:ext cx="1450975" cy="546100"/>
          </a:xfrm>
          <a:custGeom>
            <a:avLst/>
            <a:gdLst/>
            <a:ahLst/>
            <a:cxnLst/>
            <a:rect l="l" t="t" r="r" b="b"/>
            <a:pathLst>
              <a:path w="1450975" h="546100">
                <a:moveTo>
                  <a:pt x="0" y="0"/>
                </a:moveTo>
                <a:lnTo>
                  <a:pt x="1450777" y="0"/>
                </a:lnTo>
                <a:lnTo>
                  <a:pt x="1450777" y="545738"/>
                </a:lnTo>
                <a:lnTo>
                  <a:pt x="0" y="545738"/>
                </a:lnTo>
                <a:lnTo>
                  <a:pt x="0" y="0"/>
                </a:lnTo>
                <a:close/>
              </a:path>
            </a:pathLst>
          </a:custGeom>
          <a:ln w="444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39" y="147956"/>
            <a:ext cx="78695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75" dirty="0"/>
              <a:t>Linux</a:t>
            </a:r>
            <a:r>
              <a:rPr sz="2500" dirty="0"/>
              <a:t>またはWindows</a:t>
            </a:r>
            <a:r>
              <a:rPr sz="2500" spc="-5" dirty="0"/>
              <a:t>インスタンスへの接続について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14674" y="937365"/>
            <a:ext cx="8096250" cy="32181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4965" marR="187960" indent="-342900">
              <a:lnSpc>
                <a:spcPct val="79500"/>
              </a:lnSpc>
              <a:spcBef>
                <a:spcPts val="640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595958"/>
                </a:solidFill>
                <a:latin typeface="Yu Gothic"/>
                <a:cs typeface="Yu Gothic"/>
              </a:rPr>
              <a:t>お客様の環境によっては、社内からインターネットへの</a:t>
            </a:r>
            <a:r>
              <a:rPr sz="2200" spc="-25" dirty="0">
                <a:solidFill>
                  <a:srgbClr val="595958"/>
                </a:solidFill>
                <a:latin typeface="Yu Gothic"/>
                <a:cs typeface="Yu Gothic"/>
              </a:rPr>
              <a:t>SSH</a:t>
            </a:r>
            <a:r>
              <a:rPr sz="2200" dirty="0">
                <a:solidFill>
                  <a:srgbClr val="474746"/>
                </a:solidFill>
                <a:latin typeface="Yu Gothic"/>
                <a:cs typeface="Yu Gothic"/>
              </a:rPr>
              <a:t>または</a:t>
            </a:r>
            <a:r>
              <a:rPr sz="2200" spc="-55" dirty="0">
                <a:solidFill>
                  <a:srgbClr val="595958"/>
                </a:solidFill>
                <a:latin typeface="Yu Gothic"/>
                <a:cs typeface="Yu Gothic"/>
              </a:rPr>
              <a:t>RDP</a:t>
            </a:r>
            <a:r>
              <a:rPr sz="2200" spc="-5" dirty="0">
                <a:solidFill>
                  <a:srgbClr val="474746"/>
                </a:solidFill>
                <a:latin typeface="Yu Gothic"/>
                <a:cs typeface="Yu Gothic"/>
              </a:rPr>
              <a:t>の接続が閉じられている可能性がある</a:t>
            </a:r>
            <a:endParaRPr sz="2200">
              <a:latin typeface="Yu Gothic"/>
              <a:cs typeface="Yu Gothic"/>
            </a:endParaRPr>
          </a:p>
          <a:p>
            <a:pPr marL="748665" marR="5080" indent="-279400">
              <a:lnSpc>
                <a:spcPts val="1839"/>
              </a:lnSpc>
              <a:spcBef>
                <a:spcPts val="1005"/>
              </a:spcBef>
              <a:tabLst>
                <a:tab pos="755015" algn="l"/>
              </a:tabLst>
            </a:pPr>
            <a:r>
              <a:rPr sz="1900" spc="-50" dirty="0">
                <a:solidFill>
                  <a:srgbClr val="474746"/>
                </a:solidFill>
                <a:latin typeface="Arial"/>
                <a:cs typeface="Arial"/>
              </a:rPr>
              <a:t>–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		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社内とAWSのネットワークをIPSec</a:t>
            </a:r>
            <a:r>
              <a:rPr sz="1900" spc="33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900" spc="-35" dirty="0">
                <a:solidFill>
                  <a:srgbClr val="474746"/>
                </a:solidFill>
                <a:latin typeface="Yu Gothic"/>
                <a:cs typeface="Yu Gothic"/>
              </a:rPr>
              <a:t>VPN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で拠点間接続することで</a:t>
            </a:r>
            <a:r>
              <a:rPr sz="1900" spc="-50" dirty="0">
                <a:solidFill>
                  <a:srgbClr val="595958"/>
                </a:solidFill>
                <a:latin typeface="Yu Gothic"/>
                <a:cs typeface="Yu Gothic"/>
              </a:rPr>
              <a:t>、 </a:t>
            </a:r>
            <a:r>
              <a:rPr sz="1900" spc="-35" dirty="0">
                <a:solidFill>
                  <a:srgbClr val="474746"/>
                </a:solidFill>
                <a:latin typeface="Yu Gothic"/>
                <a:cs typeface="Yu Gothic"/>
              </a:rPr>
              <a:t>VPN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経由で</a:t>
            </a:r>
            <a:r>
              <a:rPr sz="1900" spc="-10" dirty="0">
                <a:solidFill>
                  <a:srgbClr val="474746"/>
                </a:solidFill>
                <a:latin typeface="Yu Gothic"/>
                <a:cs typeface="Yu Gothic"/>
              </a:rPr>
              <a:t>SSH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や</a:t>
            </a:r>
            <a:r>
              <a:rPr sz="1900" spc="-45" dirty="0">
                <a:solidFill>
                  <a:srgbClr val="474746"/>
                </a:solidFill>
                <a:latin typeface="Yu Gothic"/>
                <a:cs typeface="Yu Gothic"/>
              </a:rPr>
              <a:t>RDP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接続が可能（専用線接続も可能</a:t>
            </a:r>
            <a:r>
              <a:rPr sz="1900" spc="-50" dirty="0">
                <a:solidFill>
                  <a:srgbClr val="474746"/>
                </a:solidFill>
                <a:latin typeface="Yu Gothic"/>
                <a:cs typeface="Yu Gothic"/>
              </a:rPr>
              <a:t>）</a:t>
            </a:r>
            <a:endParaRPr sz="1900">
              <a:latin typeface="Yu Gothic"/>
              <a:cs typeface="Yu Gothic"/>
            </a:endParaRPr>
          </a:p>
          <a:p>
            <a:pPr marL="748665">
              <a:lnSpc>
                <a:spcPts val="1814"/>
              </a:lnSpc>
            </a:pPr>
            <a:r>
              <a:rPr sz="1900" spc="-10" dirty="0">
                <a:solidFill>
                  <a:srgbClr val="474746"/>
                </a:solidFill>
                <a:latin typeface="Yu Gothic"/>
                <a:cs typeface="Yu Gothic"/>
              </a:rPr>
              <a:t>詳細は後述</a:t>
            </a:r>
            <a:endParaRPr sz="19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200">
              <a:latin typeface="Yu Gothic"/>
              <a:cs typeface="Yu Gothic"/>
            </a:endParaRPr>
          </a:p>
          <a:p>
            <a:pPr marL="354965" marR="192405" indent="-342900">
              <a:lnSpc>
                <a:spcPts val="217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474746"/>
                </a:solidFill>
                <a:latin typeface="Yu Gothic"/>
                <a:cs typeface="Yu Gothic"/>
              </a:rPr>
              <a:t>モバイルルータやポート利用制限のない</a:t>
            </a:r>
            <a:r>
              <a:rPr sz="2200" dirty="0">
                <a:solidFill>
                  <a:srgbClr val="595958"/>
                </a:solidFill>
                <a:latin typeface="Yu Gothic"/>
                <a:cs typeface="Yu Gothic"/>
              </a:rPr>
              <a:t>Guest </a:t>
            </a:r>
            <a:r>
              <a:rPr sz="2200" dirty="0">
                <a:solidFill>
                  <a:srgbClr val="474746"/>
                </a:solidFill>
                <a:latin typeface="Yu Gothic"/>
                <a:cs typeface="Yu Gothic"/>
              </a:rPr>
              <a:t>Wiﬁ</a:t>
            </a:r>
            <a:r>
              <a:rPr sz="2200" spc="-15" dirty="0">
                <a:solidFill>
                  <a:srgbClr val="474746"/>
                </a:solidFill>
                <a:latin typeface="Yu Gothic"/>
                <a:cs typeface="Yu Gothic"/>
              </a:rPr>
              <a:t>等を使う</a:t>
            </a:r>
            <a:r>
              <a:rPr sz="2200" spc="-10" dirty="0">
                <a:solidFill>
                  <a:srgbClr val="474746"/>
                </a:solidFill>
                <a:latin typeface="Yu Gothic"/>
                <a:cs typeface="Yu Gothic"/>
              </a:rPr>
              <a:t>ことで接続</a:t>
            </a:r>
            <a:endParaRPr sz="2200">
              <a:latin typeface="Yu Gothic"/>
              <a:cs typeface="Yu Gothic"/>
            </a:endParaRPr>
          </a:p>
          <a:p>
            <a:pPr marL="354965" marR="202565" indent="-342900">
              <a:lnSpc>
                <a:spcPct val="78500"/>
              </a:lnSpc>
              <a:spcBef>
                <a:spcPts val="11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474746"/>
                </a:solidFill>
                <a:latin typeface="Yu Gothic"/>
                <a:cs typeface="Yu Gothic"/>
              </a:rPr>
              <a:t>起動したインスタンス自体は</a:t>
            </a:r>
            <a:r>
              <a:rPr sz="22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200" spc="-50" dirty="0">
                <a:solidFill>
                  <a:srgbClr val="595958"/>
                </a:solidFill>
                <a:latin typeface="Yu Gothic"/>
                <a:cs typeface="Yu Gothic"/>
              </a:rPr>
              <a:t>VPC</a:t>
            </a:r>
            <a:r>
              <a:rPr sz="2200" spc="-5" dirty="0">
                <a:solidFill>
                  <a:srgbClr val="474746"/>
                </a:solidFill>
                <a:latin typeface="Yu Gothic"/>
                <a:cs typeface="Yu Gothic"/>
              </a:rPr>
              <a:t>の設定でインターネット</a:t>
            </a:r>
            <a:r>
              <a:rPr sz="2200" dirty="0">
                <a:solidFill>
                  <a:srgbClr val="474746"/>
                </a:solidFill>
                <a:latin typeface="Yu Gothic"/>
                <a:cs typeface="Yu Gothic"/>
              </a:rPr>
              <a:t>にルーティングされていれば</a:t>
            </a:r>
            <a:r>
              <a:rPr sz="22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2200" spc="-5" dirty="0">
                <a:solidFill>
                  <a:srgbClr val="474746"/>
                </a:solidFill>
                <a:latin typeface="Yu Gothic"/>
                <a:cs typeface="Yu Gothic"/>
              </a:rPr>
              <a:t>インターネット通信が可能</a:t>
            </a:r>
            <a:endParaRPr sz="22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9049" y="-19049"/>
            <a:ext cx="979169" cy="933450"/>
            <a:chOff x="-19049" y="-19049"/>
            <a:chExt cx="979169" cy="933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960119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02672" cy="6026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800100" cy="701040"/>
            </a:xfrm>
            <a:custGeom>
              <a:avLst/>
              <a:gdLst/>
              <a:ahLst/>
              <a:cxnLst/>
              <a:rect l="l" t="t" r="r" b="b"/>
              <a:pathLst>
                <a:path w="800100" h="701040">
                  <a:moveTo>
                    <a:pt x="799672" y="0"/>
                  </a:moveTo>
                  <a:lnTo>
                    <a:pt x="297752" y="0"/>
                  </a:lnTo>
                  <a:lnTo>
                    <a:pt x="0" y="260853"/>
                  </a:lnTo>
                  <a:lnTo>
                    <a:pt x="0" y="700573"/>
                  </a:lnTo>
                  <a:lnTo>
                    <a:pt x="799672" y="0"/>
                  </a:lnTo>
                  <a:close/>
                </a:path>
              </a:pathLst>
            </a:custGeom>
            <a:solidFill>
              <a:srgbClr val="216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00100" cy="701040"/>
            </a:xfrm>
            <a:custGeom>
              <a:avLst/>
              <a:gdLst/>
              <a:ahLst/>
              <a:cxnLst/>
              <a:rect l="l" t="t" r="r" b="b"/>
              <a:pathLst>
                <a:path w="800100" h="701040">
                  <a:moveTo>
                    <a:pt x="0" y="260853"/>
                  </a:moveTo>
                  <a:lnTo>
                    <a:pt x="297752" y="0"/>
                  </a:lnTo>
                </a:path>
                <a:path w="800100" h="701040">
                  <a:moveTo>
                    <a:pt x="799672" y="0"/>
                  </a:moveTo>
                  <a:lnTo>
                    <a:pt x="0" y="700572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63" y="107157"/>
              <a:ext cx="401955" cy="307975"/>
            </a:xfrm>
            <a:custGeom>
              <a:avLst/>
              <a:gdLst/>
              <a:ahLst/>
              <a:cxnLst/>
              <a:rect l="l" t="t" r="r" b="b"/>
              <a:pathLst>
                <a:path w="401955" h="307975">
                  <a:moveTo>
                    <a:pt x="82106" y="199147"/>
                  </a:moveTo>
                  <a:lnTo>
                    <a:pt x="53233" y="199147"/>
                  </a:lnTo>
                  <a:lnTo>
                    <a:pt x="148436" y="307817"/>
                  </a:lnTo>
                  <a:lnTo>
                    <a:pt x="164771" y="293507"/>
                  </a:lnTo>
                  <a:lnTo>
                    <a:pt x="82106" y="199147"/>
                  </a:lnTo>
                  <a:close/>
                </a:path>
                <a:path w="401955" h="307975">
                  <a:moveTo>
                    <a:pt x="187678" y="115705"/>
                  </a:moveTo>
                  <a:lnTo>
                    <a:pt x="173922" y="127756"/>
                  </a:lnTo>
                  <a:lnTo>
                    <a:pt x="282080" y="251216"/>
                  </a:lnTo>
                  <a:lnTo>
                    <a:pt x="297212" y="237959"/>
                  </a:lnTo>
                  <a:lnTo>
                    <a:pt x="259070" y="194421"/>
                  </a:lnTo>
                  <a:lnTo>
                    <a:pt x="273412" y="194421"/>
                  </a:lnTo>
                  <a:lnTo>
                    <a:pt x="281818" y="192435"/>
                  </a:lnTo>
                  <a:lnTo>
                    <a:pt x="287262" y="189539"/>
                  </a:lnTo>
                  <a:lnTo>
                    <a:pt x="292295" y="185130"/>
                  </a:lnTo>
                  <a:lnTo>
                    <a:pt x="296830" y="180547"/>
                  </a:lnTo>
                  <a:lnTo>
                    <a:pt x="263231" y="180547"/>
                  </a:lnTo>
                  <a:lnTo>
                    <a:pt x="256426" y="180159"/>
                  </a:lnTo>
                  <a:lnTo>
                    <a:pt x="220627" y="152382"/>
                  </a:lnTo>
                  <a:lnTo>
                    <a:pt x="211714" y="128193"/>
                  </a:lnTo>
                  <a:lnTo>
                    <a:pt x="211755" y="127439"/>
                  </a:lnTo>
                  <a:lnTo>
                    <a:pt x="197956" y="127439"/>
                  </a:lnTo>
                  <a:lnTo>
                    <a:pt x="187678" y="115705"/>
                  </a:lnTo>
                  <a:close/>
                </a:path>
                <a:path w="401955" h="307975">
                  <a:moveTo>
                    <a:pt x="150852" y="147968"/>
                  </a:moveTo>
                  <a:lnTo>
                    <a:pt x="135721" y="161223"/>
                  </a:lnTo>
                  <a:lnTo>
                    <a:pt x="213902" y="250465"/>
                  </a:lnTo>
                  <a:lnTo>
                    <a:pt x="229033" y="237209"/>
                  </a:lnTo>
                  <a:lnTo>
                    <a:pt x="150852" y="147968"/>
                  </a:lnTo>
                  <a:close/>
                </a:path>
                <a:path w="401955" h="307975">
                  <a:moveTo>
                    <a:pt x="97494" y="134842"/>
                  </a:moveTo>
                  <a:lnTo>
                    <a:pt x="0" y="220254"/>
                  </a:lnTo>
                  <a:lnTo>
                    <a:pt x="12653" y="234698"/>
                  </a:lnTo>
                  <a:lnTo>
                    <a:pt x="53233" y="199147"/>
                  </a:lnTo>
                  <a:lnTo>
                    <a:pt x="82106" y="199147"/>
                  </a:lnTo>
                  <a:lnTo>
                    <a:pt x="69568" y="184835"/>
                  </a:lnTo>
                  <a:lnTo>
                    <a:pt x="110147" y="149285"/>
                  </a:lnTo>
                  <a:lnTo>
                    <a:pt x="97494" y="134842"/>
                  </a:lnTo>
                  <a:close/>
                </a:path>
                <a:path w="401955" h="307975">
                  <a:moveTo>
                    <a:pt x="273412" y="194421"/>
                  </a:moveTo>
                  <a:lnTo>
                    <a:pt x="259070" y="194421"/>
                  </a:lnTo>
                  <a:lnTo>
                    <a:pt x="264476" y="195403"/>
                  </a:lnTo>
                  <a:lnTo>
                    <a:pt x="270106" y="195202"/>
                  </a:lnTo>
                  <a:lnTo>
                    <a:pt x="273412" y="194421"/>
                  </a:lnTo>
                  <a:close/>
                </a:path>
                <a:path w="401955" h="307975">
                  <a:moveTo>
                    <a:pt x="283680" y="97597"/>
                  </a:moveTo>
                  <a:lnTo>
                    <a:pt x="238072" y="97597"/>
                  </a:lnTo>
                  <a:lnTo>
                    <a:pt x="244981" y="98087"/>
                  </a:lnTo>
                  <a:lnTo>
                    <a:pt x="252214" y="100172"/>
                  </a:lnTo>
                  <a:lnTo>
                    <a:pt x="281142" y="126159"/>
                  </a:lnTo>
                  <a:lnTo>
                    <a:pt x="290207" y="150047"/>
                  </a:lnTo>
                  <a:lnTo>
                    <a:pt x="289706" y="157062"/>
                  </a:lnTo>
                  <a:lnTo>
                    <a:pt x="263231" y="180547"/>
                  </a:lnTo>
                  <a:lnTo>
                    <a:pt x="296830" y="180547"/>
                  </a:lnTo>
                  <a:lnTo>
                    <a:pt x="308885" y="147746"/>
                  </a:lnTo>
                  <a:lnTo>
                    <a:pt x="308222" y="140357"/>
                  </a:lnTo>
                  <a:lnTo>
                    <a:pt x="289800" y="103919"/>
                  </a:lnTo>
                  <a:lnTo>
                    <a:pt x="284055" y="97921"/>
                  </a:lnTo>
                  <a:lnTo>
                    <a:pt x="283680" y="97597"/>
                  </a:lnTo>
                  <a:close/>
                </a:path>
                <a:path w="401955" h="307975">
                  <a:moveTo>
                    <a:pt x="121176" y="114094"/>
                  </a:moveTo>
                  <a:lnTo>
                    <a:pt x="106045" y="127350"/>
                  </a:lnTo>
                  <a:lnTo>
                    <a:pt x="121109" y="144546"/>
                  </a:lnTo>
                  <a:lnTo>
                    <a:pt x="136240" y="131290"/>
                  </a:lnTo>
                  <a:lnTo>
                    <a:pt x="121176" y="114094"/>
                  </a:lnTo>
                  <a:close/>
                </a:path>
                <a:path w="401955" h="307975">
                  <a:moveTo>
                    <a:pt x="244086" y="79030"/>
                  </a:moveTo>
                  <a:lnTo>
                    <a:pt x="206052" y="96264"/>
                  </a:lnTo>
                  <a:lnTo>
                    <a:pt x="197276" y="120596"/>
                  </a:lnTo>
                  <a:lnTo>
                    <a:pt x="197956" y="127439"/>
                  </a:lnTo>
                  <a:lnTo>
                    <a:pt x="211755" y="127439"/>
                  </a:lnTo>
                  <a:lnTo>
                    <a:pt x="212106" y="120885"/>
                  </a:lnTo>
                  <a:lnTo>
                    <a:pt x="213762" y="114461"/>
                  </a:lnTo>
                  <a:lnTo>
                    <a:pt x="238072" y="97597"/>
                  </a:lnTo>
                  <a:lnTo>
                    <a:pt x="283680" y="97597"/>
                  </a:lnTo>
                  <a:lnTo>
                    <a:pt x="277979" y="92668"/>
                  </a:lnTo>
                  <a:lnTo>
                    <a:pt x="271572" y="88159"/>
                  </a:lnTo>
                  <a:lnTo>
                    <a:pt x="264833" y="84392"/>
                  </a:lnTo>
                  <a:lnTo>
                    <a:pt x="257925" y="81533"/>
                  </a:lnTo>
                  <a:lnTo>
                    <a:pt x="251009" y="79746"/>
                  </a:lnTo>
                  <a:lnTo>
                    <a:pt x="244086" y="79030"/>
                  </a:lnTo>
                  <a:close/>
                </a:path>
                <a:path w="401955" h="307975">
                  <a:moveTo>
                    <a:pt x="331216" y="96328"/>
                  </a:moveTo>
                  <a:lnTo>
                    <a:pt x="318365" y="111840"/>
                  </a:lnTo>
                  <a:lnTo>
                    <a:pt x="325853" y="117013"/>
                  </a:lnTo>
                  <a:lnTo>
                    <a:pt x="333405" y="120596"/>
                  </a:lnTo>
                  <a:lnTo>
                    <a:pt x="341022" y="122588"/>
                  </a:lnTo>
                  <a:lnTo>
                    <a:pt x="348702" y="122989"/>
                  </a:lnTo>
                  <a:lnTo>
                    <a:pt x="356537" y="121692"/>
                  </a:lnTo>
                  <a:lnTo>
                    <a:pt x="364618" y="118588"/>
                  </a:lnTo>
                  <a:lnTo>
                    <a:pt x="372946" y="113679"/>
                  </a:lnTo>
                  <a:lnTo>
                    <a:pt x="381519" y="106963"/>
                  </a:lnTo>
                  <a:lnTo>
                    <a:pt x="384479" y="104127"/>
                  </a:lnTo>
                  <a:lnTo>
                    <a:pt x="343676" y="104127"/>
                  </a:lnTo>
                  <a:lnTo>
                    <a:pt x="337309" y="101584"/>
                  </a:lnTo>
                  <a:lnTo>
                    <a:pt x="331216" y="96328"/>
                  </a:lnTo>
                  <a:close/>
                </a:path>
                <a:path w="401955" h="307975">
                  <a:moveTo>
                    <a:pt x="399597" y="57678"/>
                  </a:moveTo>
                  <a:lnTo>
                    <a:pt x="371883" y="57678"/>
                  </a:lnTo>
                  <a:lnTo>
                    <a:pt x="375745" y="59041"/>
                  </a:lnTo>
                  <a:lnTo>
                    <a:pt x="382068" y="66258"/>
                  </a:lnTo>
                  <a:lnTo>
                    <a:pt x="363694" y="100683"/>
                  </a:lnTo>
                  <a:lnTo>
                    <a:pt x="343676" y="104127"/>
                  </a:lnTo>
                  <a:lnTo>
                    <a:pt x="384479" y="104127"/>
                  </a:lnTo>
                  <a:lnTo>
                    <a:pt x="401797" y="72390"/>
                  </a:lnTo>
                  <a:lnTo>
                    <a:pt x="399897" y="58355"/>
                  </a:lnTo>
                  <a:lnTo>
                    <a:pt x="399597" y="57678"/>
                  </a:lnTo>
                  <a:close/>
                </a:path>
                <a:path w="401955" h="307975">
                  <a:moveTo>
                    <a:pt x="331658" y="0"/>
                  </a:moveTo>
                  <a:lnTo>
                    <a:pt x="292602" y="20440"/>
                  </a:lnTo>
                  <a:lnTo>
                    <a:pt x="280035" y="42411"/>
                  </a:lnTo>
                  <a:lnTo>
                    <a:pt x="278861" y="47387"/>
                  </a:lnTo>
                  <a:lnTo>
                    <a:pt x="306057" y="81440"/>
                  </a:lnTo>
                  <a:lnTo>
                    <a:pt x="311774" y="81418"/>
                  </a:lnTo>
                  <a:lnTo>
                    <a:pt x="347248" y="66774"/>
                  </a:lnTo>
                  <a:lnTo>
                    <a:pt x="357212" y="61683"/>
                  </a:lnTo>
                  <a:lnTo>
                    <a:pt x="360259" y="60396"/>
                  </a:lnTo>
                  <a:lnTo>
                    <a:pt x="309114" y="60396"/>
                  </a:lnTo>
                  <a:lnTo>
                    <a:pt x="306465" y="59848"/>
                  </a:lnTo>
                  <a:lnTo>
                    <a:pt x="303864" y="59357"/>
                  </a:lnTo>
                  <a:lnTo>
                    <a:pt x="301705" y="58132"/>
                  </a:lnTo>
                  <a:lnTo>
                    <a:pt x="297294" y="53098"/>
                  </a:lnTo>
                  <a:lnTo>
                    <a:pt x="296421" y="49117"/>
                  </a:lnTo>
                  <a:lnTo>
                    <a:pt x="298319" y="39343"/>
                  </a:lnTo>
                  <a:lnTo>
                    <a:pt x="302254" y="33867"/>
                  </a:lnTo>
                  <a:lnTo>
                    <a:pt x="315039" y="22666"/>
                  </a:lnTo>
                  <a:lnTo>
                    <a:pt x="320717" y="19996"/>
                  </a:lnTo>
                  <a:lnTo>
                    <a:pt x="331703" y="19583"/>
                  </a:lnTo>
                  <a:lnTo>
                    <a:pt x="346734" y="19583"/>
                  </a:lnTo>
                  <a:lnTo>
                    <a:pt x="354539" y="10552"/>
                  </a:lnTo>
                  <a:lnTo>
                    <a:pt x="348520" y="5599"/>
                  </a:lnTo>
                  <a:lnTo>
                    <a:pt x="342740" y="2499"/>
                  </a:lnTo>
                  <a:lnTo>
                    <a:pt x="331658" y="0"/>
                  </a:lnTo>
                  <a:close/>
                </a:path>
                <a:path w="401955" h="307975">
                  <a:moveTo>
                    <a:pt x="372438" y="36235"/>
                  </a:moveTo>
                  <a:lnTo>
                    <a:pt x="323331" y="55453"/>
                  </a:lnTo>
                  <a:lnTo>
                    <a:pt x="317766" y="58054"/>
                  </a:lnTo>
                  <a:lnTo>
                    <a:pt x="315770" y="58814"/>
                  </a:lnTo>
                  <a:lnTo>
                    <a:pt x="312216" y="60051"/>
                  </a:lnTo>
                  <a:lnTo>
                    <a:pt x="309114" y="60396"/>
                  </a:lnTo>
                  <a:lnTo>
                    <a:pt x="360259" y="60396"/>
                  </a:lnTo>
                  <a:lnTo>
                    <a:pt x="363864" y="58872"/>
                  </a:lnTo>
                  <a:lnTo>
                    <a:pt x="367226" y="58355"/>
                  </a:lnTo>
                  <a:lnTo>
                    <a:pt x="371883" y="57678"/>
                  </a:lnTo>
                  <a:lnTo>
                    <a:pt x="399597" y="57678"/>
                  </a:lnTo>
                  <a:lnTo>
                    <a:pt x="397221" y="52332"/>
                  </a:lnTo>
                  <a:lnTo>
                    <a:pt x="388316" y="42169"/>
                  </a:lnTo>
                  <a:lnTo>
                    <a:pt x="383340" y="38926"/>
                  </a:lnTo>
                  <a:lnTo>
                    <a:pt x="372438" y="36235"/>
                  </a:lnTo>
                  <a:close/>
                </a:path>
                <a:path w="401955" h="307975">
                  <a:moveTo>
                    <a:pt x="346734" y="19583"/>
                  </a:moveTo>
                  <a:lnTo>
                    <a:pt x="331703" y="19583"/>
                  </a:lnTo>
                  <a:lnTo>
                    <a:pt x="336819" y="21511"/>
                  </a:lnTo>
                  <a:lnTo>
                    <a:pt x="341559" y="25570"/>
                  </a:lnTo>
                  <a:lnTo>
                    <a:pt x="346734" y="19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8854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75" dirty="0"/>
              <a:t>Linux</a:t>
            </a:r>
            <a:r>
              <a:rPr sz="2500" dirty="0"/>
              <a:t>インスタンスにApache </a:t>
            </a:r>
            <a:r>
              <a:rPr sz="2500" spc="55" dirty="0"/>
              <a:t>HTTP </a:t>
            </a:r>
            <a:r>
              <a:rPr sz="2500" spc="105" dirty="0"/>
              <a:t>Server</a:t>
            </a:r>
            <a:r>
              <a:rPr sz="2500" spc="-15" dirty="0"/>
              <a:t>をインス</a:t>
            </a:r>
            <a:r>
              <a:rPr sz="2500" spc="-10" dirty="0"/>
              <a:t>トールしてみる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14674" y="1167227"/>
            <a:ext cx="5569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Apache</a:t>
            </a:r>
            <a:r>
              <a:rPr sz="2400" spc="204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HTTP</a:t>
            </a:r>
            <a:r>
              <a:rPr sz="2400" spc="21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spc="75" dirty="0">
                <a:solidFill>
                  <a:srgbClr val="474746"/>
                </a:solidFill>
                <a:latin typeface="Yu Gothic"/>
                <a:cs typeface="Yu Gothic"/>
              </a:rPr>
              <a:t>Server</a:t>
            </a:r>
            <a:r>
              <a:rPr sz="2400" spc="-10" dirty="0">
                <a:solidFill>
                  <a:srgbClr val="474746"/>
                </a:solidFill>
                <a:latin typeface="Yu Gothic"/>
                <a:cs typeface="Yu Gothic"/>
              </a:rPr>
              <a:t>をインストール</a:t>
            </a:r>
            <a:endParaRPr sz="2400">
              <a:latin typeface="Yu Gothic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674" y="2192879"/>
            <a:ext cx="4350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Apache</a:t>
            </a:r>
            <a:r>
              <a:rPr sz="2400" spc="204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HTTP</a:t>
            </a:r>
            <a:r>
              <a:rPr sz="2400" spc="21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spc="75" dirty="0">
                <a:solidFill>
                  <a:srgbClr val="474746"/>
                </a:solidFill>
                <a:latin typeface="Yu Gothic"/>
                <a:cs typeface="Yu Gothic"/>
              </a:rPr>
              <a:t>Server</a:t>
            </a:r>
            <a:r>
              <a:rPr sz="2400" spc="-20" dirty="0">
                <a:solidFill>
                  <a:srgbClr val="474746"/>
                </a:solidFill>
                <a:latin typeface="Yu Gothic"/>
                <a:cs typeface="Yu Gothic"/>
              </a:rPr>
              <a:t>を起動</a:t>
            </a:r>
            <a:endParaRPr sz="2400">
              <a:latin typeface="Yu Gothic"/>
              <a:cs typeface="Yu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674" y="3221580"/>
            <a:ext cx="7543165" cy="7626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54965" marR="5080" indent="-342900">
              <a:lnSpc>
                <a:spcPct val="101499"/>
              </a:lnSpc>
              <a:spcBef>
                <a:spcPts val="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74746"/>
                </a:solidFill>
                <a:latin typeface="Yu Gothic"/>
                <a:cs typeface="Yu Gothic"/>
              </a:rPr>
              <a:t>（ご参考）インスタンス起動時に常時Apache</a:t>
            </a:r>
            <a:r>
              <a:rPr sz="2400" spc="385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2400" spc="-25" dirty="0">
                <a:solidFill>
                  <a:srgbClr val="474746"/>
                </a:solidFill>
                <a:latin typeface="Yu Gothic"/>
                <a:cs typeface="Yu Gothic"/>
              </a:rPr>
              <a:t>HTTP </a:t>
            </a:r>
            <a:r>
              <a:rPr sz="2400" spc="80" dirty="0">
                <a:solidFill>
                  <a:srgbClr val="474746"/>
                </a:solidFill>
                <a:latin typeface="Yu Gothic"/>
                <a:cs typeface="Yu Gothic"/>
              </a:rPr>
              <a:t>Server</a:t>
            </a:r>
            <a:r>
              <a:rPr sz="2400" spc="-10" dirty="0">
                <a:solidFill>
                  <a:srgbClr val="474746"/>
                </a:solidFill>
                <a:latin typeface="Yu Gothic"/>
                <a:cs typeface="Yu Gothic"/>
              </a:rPr>
              <a:t>が起動するよう設定</a:t>
            </a:r>
            <a:endParaRPr sz="2400">
              <a:latin typeface="Yu Gothic"/>
              <a:cs typeface="Yu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5923" y="1517072"/>
            <a:ext cx="7502525" cy="586105"/>
            <a:chOff x="635923" y="1517072"/>
            <a:chExt cx="7502525" cy="5861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923" y="1517072"/>
              <a:ext cx="7502235" cy="5860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547446"/>
              <a:ext cx="7403121" cy="4835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5800" y="1547446"/>
            <a:ext cx="7403465" cy="483870"/>
          </a:xfrm>
          <a:prstGeom prst="rect">
            <a:avLst/>
          </a:prstGeom>
          <a:ln w="9524">
            <a:solidFill>
              <a:srgbClr val="A6A7A5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19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sudo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yum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install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httpd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5923" y="2535381"/>
            <a:ext cx="7502525" cy="586105"/>
            <a:chOff x="635923" y="2535381"/>
            <a:chExt cx="7502525" cy="5861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923" y="2535381"/>
              <a:ext cx="7502235" cy="5860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2566713"/>
              <a:ext cx="7403121" cy="48357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5800" y="2566713"/>
            <a:ext cx="7403465" cy="483870"/>
          </a:xfrm>
          <a:prstGeom prst="rect">
            <a:avLst/>
          </a:prstGeom>
          <a:ln w="9524">
            <a:solidFill>
              <a:srgbClr val="A6A7A5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19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sudo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service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httpd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start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5923" y="3902825"/>
            <a:ext cx="7502525" cy="582295"/>
            <a:chOff x="635923" y="3902825"/>
            <a:chExt cx="7502525" cy="5822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923" y="3902825"/>
              <a:ext cx="7502235" cy="5818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932451"/>
              <a:ext cx="7403121" cy="4835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85800" y="3932451"/>
            <a:ext cx="7403465" cy="483870"/>
          </a:xfrm>
          <a:prstGeom prst="rect">
            <a:avLst/>
          </a:prstGeom>
          <a:ln w="9524">
            <a:solidFill>
              <a:srgbClr val="A6A7A5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19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sudo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chkconfig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httpd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2504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75" dirty="0"/>
              <a:t>Linux</a:t>
            </a:r>
            <a:r>
              <a:rPr sz="2500" dirty="0"/>
              <a:t>インスタンス上のApache </a:t>
            </a:r>
            <a:r>
              <a:rPr sz="2500" spc="55" dirty="0"/>
              <a:t>HTTP </a:t>
            </a:r>
            <a:r>
              <a:rPr sz="2500" spc="105" dirty="0"/>
              <a:t>Server</a:t>
            </a:r>
            <a:r>
              <a:rPr sz="2500" spc="-50" dirty="0"/>
              <a:t>に</a:t>
            </a:r>
            <a:r>
              <a:rPr sz="2500" spc="-10" dirty="0"/>
              <a:t>アクセスしてみる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293" y="965865"/>
            <a:ext cx="7370565" cy="37086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949" y="2107276"/>
            <a:ext cx="3931920" cy="2473325"/>
            <a:chOff x="423949" y="2107276"/>
            <a:chExt cx="3931920" cy="2473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9" y="2107276"/>
              <a:ext cx="3931920" cy="24730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17" y="2136529"/>
              <a:ext cx="3831054" cy="23722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3517" y="2136529"/>
              <a:ext cx="3831590" cy="2372360"/>
            </a:xfrm>
            <a:custGeom>
              <a:avLst/>
              <a:gdLst/>
              <a:ahLst/>
              <a:cxnLst/>
              <a:rect l="l" t="t" r="r" b="b"/>
              <a:pathLst>
                <a:path w="3831590" h="2372360">
                  <a:moveTo>
                    <a:pt x="0" y="0"/>
                  </a:moveTo>
                  <a:lnTo>
                    <a:pt x="2489304" y="0"/>
                  </a:lnTo>
                  <a:lnTo>
                    <a:pt x="2489304" y="889586"/>
                  </a:lnTo>
                  <a:lnTo>
                    <a:pt x="3237996" y="889586"/>
                  </a:lnTo>
                  <a:lnTo>
                    <a:pt x="3237996" y="593057"/>
                  </a:lnTo>
                  <a:lnTo>
                    <a:pt x="3831054" y="1186115"/>
                  </a:lnTo>
                  <a:lnTo>
                    <a:pt x="3237996" y="1779172"/>
                  </a:lnTo>
                  <a:lnTo>
                    <a:pt x="3237996" y="1482643"/>
                  </a:lnTo>
                  <a:lnTo>
                    <a:pt x="2489304" y="1482643"/>
                  </a:lnTo>
                  <a:lnTo>
                    <a:pt x="2489304" y="2372230"/>
                  </a:lnTo>
                  <a:lnTo>
                    <a:pt x="0" y="237223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39" y="307659"/>
            <a:ext cx="7848600" cy="8712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spc="-5" dirty="0"/>
              <a:t>インストール・設定したインスタンスをイメージ</a:t>
            </a:r>
            <a:r>
              <a:rPr spc="-10" dirty="0"/>
              <a:t>として保存する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14156" y="4382350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EC2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47785" y="2867715"/>
            <a:ext cx="921385" cy="996950"/>
            <a:chOff x="4347785" y="2867715"/>
            <a:chExt cx="921385" cy="9969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7785" y="3729158"/>
              <a:ext cx="82546" cy="1353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6282" y="3729154"/>
              <a:ext cx="82551" cy="1353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13288" y="3799130"/>
              <a:ext cx="792480" cy="65405"/>
            </a:xfrm>
            <a:custGeom>
              <a:avLst/>
              <a:gdLst/>
              <a:ahLst/>
              <a:cxnLst/>
              <a:rect l="l" t="t" r="r" b="b"/>
              <a:pathLst>
                <a:path w="792479" h="65404">
                  <a:moveTo>
                    <a:pt x="791911" y="0"/>
                  </a:moveTo>
                  <a:lnTo>
                    <a:pt x="0" y="5654"/>
                  </a:lnTo>
                  <a:lnTo>
                    <a:pt x="17043" y="65336"/>
                  </a:lnTo>
                  <a:lnTo>
                    <a:pt x="772994" y="65336"/>
                  </a:lnTo>
                  <a:lnTo>
                    <a:pt x="791911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7786" y="2867715"/>
              <a:ext cx="921385" cy="944880"/>
            </a:xfrm>
            <a:custGeom>
              <a:avLst/>
              <a:gdLst/>
              <a:ahLst/>
              <a:cxnLst/>
              <a:rect l="l" t="t" r="r" b="b"/>
              <a:pathLst>
                <a:path w="921385" h="944879">
                  <a:moveTo>
                    <a:pt x="838498" y="0"/>
                  </a:moveTo>
                  <a:lnTo>
                    <a:pt x="82546" y="0"/>
                  </a:lnTo>
                  <a:lnTo>
                    <a:pt x="50374" y="6547"/>
                  </a:lnTo>
                  <a:lnTo>
                    <a:pt x="24140" y="24398"/>
                  </a:lnTo>
                  <a:lnTo>
                    <a:pt x="6473" y="50861"/>
                  </a:lnTo>
                  <a:lnTo>
                    <a:pt x="0" y="83247"/>
                  </a:lnTo>
                  <a:lnTo>
                    <a:pt x="0" y="861437"/>
                  </a:lnTo>
                  <a:lnTo>
                    <a:pt x="6473" y="893801"/>
                  </a:lnTo>
                  <a:lnTo>
                    <a:pt x="24140" y="920254"/>
                  </a:lnTo>
                  <a:lnTo>
                    <a:pt x="50374" y="938100"/>
                  </a:lnTo>
                  <a:lnTo>
                    <a:pt x="82546" y="944647"/>
                  </a:lnTo>
                  <a:lnTo>
                    <a:pt x="838498" y="944647"/>
                  </a:lnTo>
                  <a:lnTo>
                    <a:pt x="870669" y="938100"/>
                  </a:lnTo>
                  <a:lnTo>
                    <a:pt x="896903" y="920254"/>
                  </a:lnTo>
                  <a:lnTo>
                    <a:pt x="914571" y="893801"/>
                  </a:lnTo>
                  <a:lnTo>
                    <a:pt x="921044" y="861437"/>
                  </a:lnTo>
                  <a:lnTo>
                    <a:pt x="921044" y="83247"/>
                  </a:lnTo>
                  <a:lnTo>
                    <a:pt x="914571" y="50861"/>
                  </a:lnTo>
                  <a:lnTo>
                    <a:pt x="896903" y="24398"/>
                  </a:lnTo>
                  <a:lnTo>
                    <a:pt x="870669" y="6547"/>
                  </a:lnTo>
                  <a:lnTo>
                    <a:pt x="83849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6116" y="3027020"/>
              <a:ext cx="584200" cy="278765"/>
            </a:xfrm>
            <a:custGeom>
              <a:avLst/>
              <a:gdLst/>
              <a:ahLst/>
              <a:cxnLst/>
              <a:rect l="l" t="t" r="r" b="b"/>
              <a:pathLst>
                <a:path w="584200" h="278764">
                  <a:moveTo>
                    <a:pt x="583716" y="0"/>
                  </a:moveTo>
                  <a:lnTo>
                    <a:pt x="0" y="0"/>
                  </a:lnTo>
                  <a:lnTo>
                    <a:pt x="0" y="278622"/>
                  </a:lnTo>
                  <a:lnTo>
                    <a:pt x="583716" y="278622"/>
                  </a:lnTo>
                  <a:lnTo>
                    <a:pt x="583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0671" y="3073069"/>
              <a:ext cx="494665" cy="186690"/>
            </a:xfrm>
            <a:custGeom>
              <a:avLst/>
              <a:gdLst/>
              <a:ahLst/>
              <a:cxnLst/>
              <a:rect l="l" t="t" r="r" b="b"/>
              <a:pathLst>
                <a:path w="494664" h="186689">
                  <a:moveTo>
                    <a:pt x="138480" y="0"/>
                  </a:moveTo>
                  <a:lnTo>
                    <a:pt x="0" y="0"/>
                  </a:lnTo>
                  <a:lnTo>
                    <a:pt x="0" y="186588"/>
                  </a:lnTo>
                  <a:lnTo>
                    <a:pt x="138480" y="186588"/>
                  </a:lnTo>
                  <a:lnTo>
                    <a:pt x="138480" y="0"/>
                  </a:lnTo>
                  <a:close/>
                </a:path>
                <a:path w="494664" h="186689">
                  <a:moveTo>
                    <a:pt x="316547" y="0"/>
                  </a:moveTo>
                  <a:lnTo>
                    <a:pt x="178041" y="0"/>
                  </a:lnTo>
                  <a:lnTo>
                    <a:pt x="178041" y="186588"/>
                  </a:lnTo>
                  <a:lnTo>
                    <a:pt x="316547" y="186588"/>
                  </a:lnTo>
                  <a:lnTo>
                    <a:pt x="316547" y="0"/>
                  </a:lnTo>
                  <a:close/>
                </a:path>
                <a:path w="494664" h="186689">
                  <a:moveTo>
                    <a:pt x="494626" y="0"/>
                  </a:moveTo>
                  <a:lnTo>
                    <a:pt x="356120" y="0"/>
                  </a:lnTo>
                  <a:lnTo>
                    <a:pt x="356120" y="186588"/>
                  </a:lnTo>
                  <a:lnTo>
                    <a:pt x="494626" y="186588"/>
                  </a:lnTo>
                  <a:lnTo>
                    <a:pt x="494626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6116" y="3400181"/>
              <a:ext cx="584200" cy="278765"/>
            </a:xfrm>
            <a:custGeom>
              <a:avLst/>
              <a:gdLst/>
              <a:ahLst/>
              <a:cxnLst/>
              <a:rect l="l" t="t" r="r" b="b"/>
              <a:pathLst>
                <a:path w="584200" h="278764">
                  <a:moveTo>
                    <a:pt x="583716" y="0"/>
                  </a:moveTo>
                  <a:lnTo>
                    <a:pt x="0" y="0"/>
                  </a:lnTo>
                  <a:lnTo>
                    <a:pt x="0" y="278658"/>
                  </a:lnTo>
                  <a:lnTo>
                    <a:pt x="583716" y="278658"/>
                  </a:lnTo>
                  <a:lnTo>
                    <a:pt x="583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60671" y="3446246"/>
              <a:ext cx="494665" cy="186690"/>
            </a:xfrm>
            <a:custGeom>
              <a:avLst/>
              <a:gdLst/>
              <a:ahLst/>
              <a:cxnLst/>
              <a:rect l="l" t="t" r="r" b="b"/>
              <a:pathLst>
                <a:path w="494664" h="186689">
                  <a:moveTo>
                    <a:pt x="138480" y="0"/>
                  </a:moveTo>
                  <a:lnTo>
                    <a:pt x="0" y="0"/>
                  </a:lnTo>
                  <a:lnTo>
                    <a:pt x="0" y="186575"/>
                  </a:lnTo>
                  <a:lnTo>
                    <a:pt x="138480" y="186575"/>
                  </a:lnTo>
                  <a:lnTo>
                    <a:pt x="138480" y="0"/>
                  </a:lnTo>
                  <a:close/>
                </a:path>
                <a:path w="494664" h="186689">
                  <a:moveTo>
                    <a:pt x="316547" y="0"/>
                  </a:moveTo>
                  <a:lnTo>
                    <a:pt x="178041" y="0"/>
                  </a:lnTo>
                  <a:lnTo>
                    <a:pt x="178041" y="186575"/>
                  </a:lnTo>
                  <a:lnTo>
                    <a:pt x="316547" y="186575"/>
                  </a:lnTo>
                  <a:lnTo>
                    <a:pt x="316547" y="0"/>
                  </a:lnTo>
                  <a:close/>
                </a:path>
                <a:path w="494664" h="186689">
                  <a:moveTo>
                    <a:pt x="494626" y="0"/>
                  </a:moveTo>
                  <a:lnTo>
                    <a:pt x="356120" y="0"/>
                  </a:lnTo>
                  <a:lnTo>
                    <a:pt x="356120" y="186575"/>
                  </a:lnTo>
                  <a:lnTo>
                    <a:pt x="494626" y="186575"/>
                  </a:lnTo>
                  <a:lnTo>
                    <a:pt x="494626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40422" y="3846404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AMI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91886" y="2215342"/>
            <a:ext cx="1010285" cy="2151380"/>
            <a:chOff x="1591886" y="2215342"/>
            <a:chExt cx="1010285" cy="2151380"/>
          </a:xfrm>
        </p:grpSpPr>
        <p:sp>
          <p:nvSpPr>
            <p:cNvPr id="19" name="object 19"/>
            <p:cNvSpPr/>
            <p:nvPr/>
          </p:nvSpPr>
          <p:spPr>
            <a:xfrm>
              <a:off x="1763490" y="3653143"/>
              <a:ext cx="668020" cy="673735"/>
            </a:xfrm>
            <a:custGeom>
              <a:avLst/>
              <a:gdLst/>
              <a:ahLst/>
              <a:cxnLst/>
              <a:rect l="l" t="t" r="r" b="b"/>
              <a:pathLst>
                <a:path w="668019" h="673735">
                  <a:moveTo>
                    <a:pt x="552944" y="0"/>
                  </a:moveTo>
                  <a:lnTo>
                    <a:pt x="114678" y="0"/>
                  </a:lnTo>
                  <a:lnTo>
                    <a:pt x="70044" y="8919"/>
                  </a:lnTo>
                  <a:lnTo>
                    <a:pt x="33591" y="33237"/>
                  </a:lnTo>
                  <a:lnTo>
                    <a:pt x="9013" y="69299"/>
                  </a:lnTo>
                  <a:lnTo>
                    <a:pt x="0" y="113445"/>
                  </a:lnTo>
                  <a:lnTo>
                    <a:pt x="0" y="560114"/>
                  </a:lnTo>
                  <a:lnTo>
                    <a:pt x="9013" y="604273"/>
                  </a:lnTo>
                  <a:lnTo>
                    <a:pt x="33591" y="640338"/>
                  </a:lnTo>
                  <a:lnTo>
                    <a:pt x="70044" y="664655"/>
                  </a:lnTo>
                  <a:lnTo>
                    <a:pt x="114678" y="673572"/>
                  </a:lnTo>
                  <a:lnTo>
                    <a:pt x="552944" y="673572"/>
                  </a:lnTo>
                  <a:lnTo>
                    <a:pt x="597553" y="664655"/>
                  </a:lnTo>
                  <a:lnTo>
                    <a:pt x="633940" y="640338"/>
                  </a:lnTo>
                  <a:lnTo>
                    <a:pt x="658451" y="604273"/>
                  </a:lnTo>
                  <a:lnTo>
                    <a:pt x="667433" y="560114"/>
                  </a:lnTo>
                  <a:lnTo>
                    <a:pt x="667433" y="113445"/>
                  </a:lnTo>
                  <a:lnTo>
                    <a:pt x="658451" y="69299"/>
                  </a:lnTo>
                  <a:lnTo>
                    <a:pt x="633940" y="33237"/>
                  </a:lnTo>
                  <a:lnTo>
                    <a:pt x="597553" y="8919"/>
                  </a:lnTo>
                  <a:lnTo>
                    <a:pt x="552944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6432" y="4213259"/>
              <a:ext cx="114489" cy="1530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73422" y="4326708"/>
              <a:ext cx="443865" cy="40005"/>
            </a:xfrm>
            <a:custGeom>
              <a:avLst/>
              <a:gdLst/>
              <a:ahLst/>
              <a:cxnLst/>
              <a:rect l="l" t="t" r="r" b="b"/>
              <a:pathLst>
                <a:path w="443864" h="40004">
                  <a:moveTo>
                    <a:pt x="443797" y="0"/>
                  </a:moveTo>
                  <a:lnTo>
                    <a:pt x="0" y="0"/>
                  </a:lnTo>
                  <a:lnTo>
                    <a:pt x="0" y="39577"/>
                  </a:lnTo>
                  <a:lnTo>
                    <a:pt x="443797" y="39577"/>
                  </a:lnTo>
                  <a:lnTo>
                    <a:pt x="443797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487" y="4213255"/>
              <a:ext cx="114678" cy="1530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1886" y="2215342"/>
              <a:ext cx="1009996" cy="4239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6331" y="2219498"/>
              <a:ext cx="548640" cy="4197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1561" y="2244487"/>
              <a:ext cx="911296" cy="3230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41561" y="2244487"/>
              <a:ext cx="911860" cy="323215"/>
            </a:xfrm>
            <a:custGeom>
              <a:avLst/>
              <a:gdLst/>
              <a:ahLst/>
              <a:cxnLst/>
              <a:rect l="l" t="t" r="r" b="b"/>
              <a:pathLst>
                <a:path w="911860" h="323214">
                  <a:moveTo>
                    <a:pt x="0" y="53850"/>
                  </a:moveTo>
                  <a:lnTo>
                    <a:pt x="4231" y="32889"/>
                  </a:lnTo>
                  <a:lnTo>
                    <a:pt x="15772" y="15772"/>
                  </a:lnTo>
                  <a:lnTo>
                    <a:pt x="32889" y="4231"/>
                  </a:lnTo>
                  <a:lnTo>
                    <a:pt x="53850" y="0"/>
                  </a:lnTo>
                  <a:lnTo>
                    <a:pt x="857444" y="0"/>
                  </a:lnTo>
                  <a:lnTo>
                    <a:pt x="878406" y="4231"/>
                  </a:lnTo>
                  <a:lnTo>
                    <a:pt x="895523" y="15772"/>
                  </a:lnTo>
                  <a:lnTo>
                    <a:pt x="907063" y="32889"/>
                  </a:lnTo>
                  <a:lnTo>
                    <a:pt x="911295" y="53850"/>
                  </a:lnTo>
                  <a:lnTo>
                    <a:pt x="911295" y="269248"/>
                  </a:lnTo>
                  <a:lnTo>
                    <a:pt x="907063" y="290210"/>
                  </a:lnTo>
                  <a:lnTo>
                    <a:pt x="895523" y="307327"/>
                  </a:lnTo>
                  <a:lnTo>
                    <a:pt x="878406" y="318867"/>
                  </a:lnTo>
                  <a:lnTo>
                    <a:pt x="857444" y="323099"/>
                  </a:lnTo>
                  <a:lnTo>
                    <a:pt x="53850" y="323099"/>
                  </a:lnTo>
                  <a:lnTo>
                    <a:pt x="32889" y="318867"/>
                  </a:lnTo>
                  <a:lnTo>
                    <a:pt x="15772" y="307327"/>
                  </a:lnTo>
                  <a:lnTo>
                    <a:pt x="4231" y="290210"/>
                  </a:lnTo>
                  <a:lnTo>
                    <a:pt x="0" y="269248"/>
                  </a:lnTo>
                  <a:lnTo>
                    <a:pt x="0" y="5385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47098" y="3032500"/>
            <a:ext cx="7372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8750" marR="5080" indent="-146685">
              <a:lnSpc>
                <a:spcPts val="2100"/>
              </a:lnSpc>
              <a:spcBef>
                <a:spcPts val="219"/>
              </a:spcBef>
            </a:pPr>
            <a:r>
              <a:rPr sz="1800" b="1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Create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5939" y="1232568"/>
            <a:ext cx="7864475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アプリケーションやミドルウェアをインストール</a:t>
            </a:r>
            <a:r>
              <a:rPr sz="2000" spc="-85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設定をした環境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を</a:t>
            </a:r>
            <a:r>
              <a:rPr sz="2000" spc="60" dirty="0">
                <a:solidFill>
                  <a:srgbClr val="6C6D70"/>
                </a:solidFill>
                <a:latin typeface="Yu Gothic"/>
                <a:cs typeface="Yu Gothic"/>
              </a:rPr>
              <a:t>AMI(Amazon 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Machine </a:t>
            </a:r>
            <a:r>
              <a:rPr sz="2000" spc="110" dirty="0">
                <a:solidFill>
                  <a:srgbClr val="6C6D70"/>
                </a:solidFill>
                <a:latin typeface="Yu Gothic"/>
                <a:cs typeface="Yu Gothic"/>
              </a:rPr>
              <a:t>Image)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としてテンプレート化すること</a:t>
            </a:r>
            <a:r>
              <a:rPr sz="2000" spc="-20" dirty="0">
                <a:solidFill>
                  <a:srgbClr val="595A5D"/>
                </a:solidFill>
                <a:latin typeface="Yu Gothic"/>
                <a:cs typeface="Yu Gothic"/>
              </a:rPr>
              <a:t>が可能</a:t>
            </a:r>
            <a:endParaRPr sz="2000">
              <a:latin typeface="Yu Gothic"/>
              <a:cs typeface="Yu Gothic"/>
            </a:endParaRPr>
          </a:p>
          <a:p>
            <a:pPr marL="1360170">
              <a:lnSpc>
                <a:spcPct val="100000"/>
              </a:lnSpc>
              <a:spcBef>
                <a:spcPts val="860"/>
              </a:spcBef>
            </a:pPr>
            <a:r>
              <a:rPr sz="1800" spc="-25" dirty="0"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91887" y="2926079"/>
            <a:ext cx="1010285" cy="424180"/>
            <a:chOff x="1591887" y="2926079"/>
            <a:chExt cx="1010285" cy="42418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1887" y="2926079"/>
              <a:ext cx="1009996" cy="4239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6331" y="2930236"/>
              <a:ext cx="561109" cy="4197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1558" y="2956526"/>
              <a:ext cx="911298" cy="3233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41558" y="2956526"/>
              <a:ext cx="911860" cy="323850"/>
            </a:xfrm>
            <a:custGeom>
              <a:avLst/>
              <a:gdLst/>
              <a:ahLst/>
              <a:cxnLst/>
              <a:rect l="l" t="t" r="r" b="b"/>
              <a:pathLst>
                <a:path w="911860" h="323850">
                  <a:moveTo>
                    <a:pt x="0" y="53889"/>
                  </a:moveTo>
                  <a:lnTo>
                    <a:pt x="4234" y="32913"/>
                  </a:lnTo>
                  <a:lnTo>
                    <a:pt x="15784" y="15784"/>
                  </a:lnTo>
                  <a:lnTo>
                    <a:pt x="32913" y="4234"/>
                  </a:lnTo>
                  <a:lnTo>
                    <a:pt x="53889" y="0"/>
                  </a:lnTo>
                  <a:lnTo>
                    <a:pt x="857408" y="0"/>
                  </a:lnTo>
                  <a:lnTo>
                    <a:pt x="878385" y="4234"/>
                  </a:lnTo>
                  <a:lnTo>
                    <a:pt x="895514" y="15784"/>
                  </a:lnTo>
                  <a:lnTo>
                    <a:pt x="907063" y="32913"/>
                  </a:lnTo>
                  <a:lnTo>
                    <a:pt x="911298" y="53889"/>
                  </a:lnTo>
                  <a:lnTo>
                    <a:pt x="911298" y="269441"/>
                  </a:lnTo>
                  <a:lnTo>
                    <a:pt x="907063" y="290418"/>
                  </a:lnTo>
                  <a:lnTo>
                    <a:pt x="895514" y="307547"/>
                  </a:lnTo>
                  <a:lnTo>
                    <a:pt x="878385" y="319097"/>
                  </a:lnTo>
                  <a:lnTo>
                    <a:pt x="857408" y="323331"/>
                  </a:lnTo>
                  <a:lnTo>
                    <a:pt x="53889" y="323331"/>
                  </a:lnTo>
                  <a:lnTo>
                    <a:pt x="32913" y="319097"/>
                  </a:lnTo>
                  <a:lnTo>
                    <a:pt x="15784" y="307547"/>
                  </a:lnTo>
                  <a:lnTo>
                    <a:pt x="4234" y="290418"/>
                  </a:lnTo>
                  <a:lnTo>
                    <a:pt x="0" y="269441"/>
                  </a:lnTo>
                  <a:lnTo>
                    <a:pt x="0" y="53889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92543" y="2611209"/>
            <a:ext cx="10820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i="1" spc="-50" dirty="0">
                <a:latin typeface="MS PGothic"/>
                <a:cs typeface="MS PGothic"/>
              </a:rPr>
              <a:t>イン</a:t>
            </a:r>
            <a:r>
              <a:rPr sz="1650" i="1" spc="-55" dirty="0">
                <a:latin typeface="MS PGothic"/>
                <a:cs typeface="MS PGothic"/>
              </a:rPr>
              <a:t>ス</a:t>
            </a:r>
            <a:r>
              <a:rPr sz="1650" i="1" spc="-45" dirty="0">
                <a:latin typeface="MS PGothic"/>
                <a:cs typeface="MS PGothic"/>
              </a:rPr>
              <a:t>ト</a:t>
            </a:r>
            <a:r>
              <a:rPr sz="1650" i="1" spc="-60" dirty="0">
                <a:latin typeface="MS PGothic"/>
                <a:cs typeface="MS PGothic"/>
              </a:rPr>
              <a:t>ー</a:t>
            </a:r>
            <a:r>
              <a:rPr sz="1650" i="1" spc="-50" dirty="0">
                <a:latin typeface="MS PGothic"/>
                <a:cs typeface="MS PGothic"/>
              </a:rPr>
              <a:t>ル</a:t>
            </a:r>
            <a:endParaRPr sz="1650">
              <a:latin typeface="MS PGothic"/>
              <a:cs typeface="MS P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35839" y="2449138"/>
            <a:ext cx="480059" cy="8191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dirty="0">
                <a:latin typeface="MS PGothic"/>
                <a:cs typeface="MS PGothic"/>
              </a:rPr>
              <a:t>✚</a:t>
            </a:r>
            <a:endParaRPr sz="2800">
              <a:latin typeface="MS PGothic"/>
              <a:cs typeface="MS PGothic"/>
            </a:endParaRPr>
          </a:p>
          <a:p>
            <a:pPr marL="60325">
              <a:lnSpc>
                <a:spcPct val="100000"/>
              </a:lnSpc>
              <a:spcBef>
                <a:spcPts val="285"/>
              </a:spcBef>
            </a:pPr>
            <a:r>
              <a:rPr sz="1800" spc="-25" dirty="0">
                <a:latin typeface="Arial"/>
                <a:cs typeface="Arial"/>
              </a:rPr>
              <a:t>MW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37101" y="3246850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MS PGothic"/>
                <a:cs typeface="MS PGothic"/>
              </a:rPr>
              <a:t>✚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2543" y="3463259"/>
            <a:ext cx="10820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i="1" spc="-50" dirty="0">
                <a:latin typeface="MS PGothic"/>
                <a:cs typeface="MS PGothic"/>
              </a:rPr>
              <a:t>イン</a:t>
            </a:r>
            <a:r>
              <a:rPr sz="1650" i="1" spc="-55" dirty="0">
                <a:latin typeface="MS PGothic"/>
                <a:cs typeface="MS PGothic"/>
              </a:rPr>
              <a:t>ス</a:t>
            </a:r>
            <a:r>
              <a:rPr sz="1650" i="1" spc="-45" dirty="0">
                <a:latin typeface="MS PGothic"/>
                <a:cs typeface="MS PGothic"/>
              </a:rPr>
              <a:t>ト</a:t>
            </a:r>
            <a:r>
              <a:rPr sz="1650" i="1" spc="-60" dirty="0">
                <a:latin typeface="MS PGothic"/>
                <a:cs typeface="MS PGothic"/>
              </a:rPr>
              <a:t>ー</a:t>
            </a:r>
            <a:r>
              <a:rPr sz="1650" i="1" spc="-50" dirty="0">
                <a:latin typeface="MS PGothic"/>
                <a:cs typeface="MS PGothic"/>
              </a:rPr>
              <a:t>ル</a:t>
            </a:r>
            <a:endParaRPr sz="165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4292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開発環境関連の悩み</a:t>
            </a:r>
            <a:r>
              <a:rPr spc="-25" dirty="0"/>
              <a:t>（１）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674" y="855604"/>
            <a:ext cx="8248650" cy="352171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60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595958"/>
                </a:solidFill>
                <a:latin typeface="Yu Gothic"/>
                <a:cs typeface="Yu Gothic"/>
              </a:rPr>
              <a:t>社内サーバーリソースの枯渇</a:t>
            </a:r>
            <a:endParaRPr sz="22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75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アプリの十分なテストができない</a:t>
            </a:r>
            <a:endParaRPr sz="1900">
              <a:latin typeface="Yu Gothic"/>
              <a:cs typeface="Yu Gothic"/>
            </a:endParaRPr>
          </a:p>
          <a:p>
            <a:pPr marL="1155065" lvl="2" indent="-227965">
              <a:lnSpc>
                <a:spcPct val="100000"/>
              </a:lnSpc>
              <a:spcBef>
                <a:spcPts val="790"/>
              </a:spcBef>
              <a:buClr>
                <a:srgbClr val="474746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700" spc="-5" dirty="0">
                <a:solidFill>
                  <a:srgbClr val="595958"/>
                </a:solidFill>
                <a:latin typeface="Yu Gothic"/>
                <a:cs typeface="Yu Gothic"/>
              </a:rPr>
              <a:t>機能テストや負荷テストなど</a:t>
            </a:r>
            <a:endParaRPr sz="17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8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本番環境と同スペックのサーバーを用意できない</a:t>
            </a:r>
            <a:endParaRPr sz="1900">
              <a:latin typeface="Yu Gothic"/>
              <a:cs typeface="Yu Gothic"/>
            </a:endParaRPr>
          </a:p>
          <a:p>
            <a:pPr marL="1155065" lvl="2" indent="-227965">
              <a:lnSpc>
                <a:spcPct val="100000"/>
              </a:lnSpc>
              <a:spcBef>
                <a:spcPts val="790"/>
              </a:spcBef>
              <a:buClr>
                <a:srgbClr val="474746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700" spc="-5" dirty="0">
                <a:solidFill>
                  <a:srgbClr val="595958"/>
                </a:solidFill>
                <a:latin typeface="Yu Gothic"/>
                <a:cs typeface="Yu Gothic"/>
              </a:rPr>
              <a:t>開発環境では正常に稼働したのに、本番環境では不具合が起きる等</a:t>
            </a:r>
            <a:endParaRPr sz="17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7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お客様の環境でトラブルが起きた時に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それを再現できる環境がない</a:t>
            </a:r>
            <a:endParaRPr sz="1900">
              <a:latin typeface="Yu Gothic"/>
              <a:cs typeface="Yu Gothic"/>
            </a:endParaRPr>
          </a:p>
          <a:p>
            <a:pPr marL="1155065" lvl="2" indent="-227965">
              <a:lnSpc>
                <a:spcPct val="100000"/>
              </a:lnSpc>
              <a:spcBef>
                <a:spcPts val="790"/>
              </a:spcBef>
              <a:buClr>
                <a:srgbClr val="474746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700" dirty="0">
                <a:solidFill>
                  <a:srgbClr val="595958"/>
                </a:solidFill>
                <a:latin typeface="Yu Gothic"/>
                <a:cs typeface="Yu Gothic"/>
              </a:rPr>
              <a:t>同じバージョンの</a:t>
            </a:r>
            <a:r>
              <a:rPr sz="1700" spc="55" dirty="0">
                <a:solidFill>
                  <a:srgbClr val="595958"/>
                </a:solidFill>
                <a:latin typeface="Yu Gothic"/>
                <a:cs typeface="Yu Gothic"/>
              </a:rPr>
              <a:t>OS</a:t>
            </a:r>
            <a:r>
              <a:rPr sz="1700" spc="35" dirty="0">
                <a:solidFill>
                  <a:srgbClr val="595958"/>
                </a:solidFill>
                <a:latin typeface="Yu Gothic"/>
                <a:cs typeface="Yu Gothic"/>
              </a:rPr>
              <a:t>, </a:t>
            </a:r>
            <a:r>
              <a:rPr sz="1700" dirty="0">
                <a:solidFill>
                  <a:srgbClr val="595958"/>
                </a:solidFill>
                <a:latin typeface="Yu Gothic"/>
                <a:cs typeface="Yu Gothic"/>
              </a:rPr>
              <a:t>M/W</a:t>
            </a:r>
            <a:r>
              <a:rPr sz="1700" spc="-10" dirty="0">
                <a:solidFill>
                  <a:srgbClr val="595958"/>
                </a:solidFill>
                <a:latin typeface="Yu Gothic"/>
                <a:cs typeface="Yu Gothic"/>
              </a:rPr>
              <a:t>, アプリなど</a:t>
            </a:r>
            <a:endParaRPr sz="17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8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（多くの場合）社内サーバーは共有用途なので自由にさわれない</a:t>
            </a:r>
            <a:r>
              <a:rPr sz="1900" spc="-50" dirty="0">
                <a:solidFill>
                  <a:srgbClr val="595958"/>
                </a:solidFill>
                <a:latin typeface="Yu Gothic"/>
                <a:cs typeface="Yu Gothic"/>
              </a:rPr>
              <a:t>。</a:t>
            </a:r>
            <a:endParaRPr sz="1900">
              <a:latin typeface="Yu Gothic"/>
              <a:cs typeface="Yu Gothic"/>
            </a:endParaRPr>
          </a:p>
          <a:p>
            <a:pPr marL="755015" lvl="1" indent="-285750">
              <a:lnSpc>
                <a:spcPct val="100000"/>
              </a:lnSpc>
              <a:spcBef>
                <a:spcPts val="8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サービスイン後も検証・開発環境を保持する必要あり</a:t>
            </a:r>
            <a:endParaRPr sz="19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82804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以前構築したものと同じインスタンスをイメージから起動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5303520" y="1338348"/>
            <a:ext cx="1214120" cy="777240"/>
            <a:chOff x="5303520" y="1338348"/>
            <a:chExt cx="1214120" cy="777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3520" y="1338348"/>
              <a:ext cx="1213658" cy="7772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7181" y="1525386"/>
              <a:ext cx="660861" cy="5237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2798" y="1364560"/>
              <a:ext cx="1113379" cy="6781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797" y="1364560"/>
              <a:ext cx="1113790" cy="678180"/>
            </a:xfrm>
            <a:custGeom>
              <a:avLst/>
              <a:gdLst/>
              <a:ahLst/>
              <a:cxnLst/>
              <a:rect l="l" t="t" r="r" b="b"/>
              <a:pathLst>
                <a:path w="1113789" h="678180">
                  <a:moveTo>
                    <a:pt x="1113379" y="248051"/>
                  </a:moveTo>
                  <a:lnTo>
                    <a:pt x="702305" y="0"/>
                  </a:lnTo>
                  <a:lnTo>
                    <a:pt x="743061" y="164780"/>
                  </a:lnTo>
                  <a:lnTo>
                    <a:pt x="0" y="348563"/>
                  </a:lnTo>
                  <a:lnTo>
                    <a:pt x="81511" y="678125"/>
                  </a:lnTo>
                  <a:lnTo>
                    <a:pt x="824572" y="494343"/>
                  </a:lnTo>
                  <a:lnTo>
                    <a:pt x="865328" y="659123"/>
                  </a:lnTo>
                  <a:lnTo>
                    <a:pt x="1113379" y="248051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 rot="20820000">
            <a:off x="5595357" y="1661488"/>
            <a:ext cx="5145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MS PGothic"/>
                <a:cs typeface="MS PGothic"/>
              </a:rPr>
              <a:t>起動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99363" y="2244436"/>
            <a:ext cx="1217930" cy="773430"/>
            <a:chOff x="5299363" y="2244436"/>
            <a:chExt cx="1217930" cy="7734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9363" y="2244436"/>
              <a:ext cx="1217814" cy="7730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7182" y="2306781"/>
              <a:ext cx="660861" cy="5153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1195" y="2273405"/>
              <a:ext cx="1114304" cy="6720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51194" y="2273405"/>
              <a:ext cx="1114425" cy="672465"/>
            </a:xfrm>
            <a:custGeom>
              <a:avLst/>
              <a:gdLst/>
              <a:ahLst/>
              <a:cxnLst/>
              <a:rect l="l" t="t" r="r" b="b"/>
              <a:pathLst>
                <a:path w="1114425" h="672464">
                  <a:moveTo>
                    <a:pt x="1114303" y="420029"/>
                  </a:moveTo>
                  <a:lnTo>
                    <a:pt x="862270" y="11385"/>
                  </a:lnTo>
                  <a:lnTo>
                    <a:pt x="823117" y="176554"/>
                  </a:lnTo>
                  <a:lnTo>
                    <a:pt x="78305" y="0"/>
                  </a:lnTo>
                  <a:lnTo>
                    <a:pt x="0" y="330338"/>
                  </a:lnTo>
                  <a:lnTo>
                    <a:pt x="744812" y="506893"/>
                  </a:lnTo>
                  <a:lnTo>
                    <a:pt x="705659" y="672062"/>
                  </a:lnTo>
                  <a:lnTo>
                    <a:pt x="1114303" y="420029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780000">
            <a:off x="5589290" y="2442383"/>
            <a:ext cx="51286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MS PGothic"/>
                <a:cs typeface="MS PGothic"/>
              </a:rPr>
              <a:t>起動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21332" y="963916"/>
            <a:ext cx="1014730" cy="1034415"/>
            <a:chOff x="6521332" y="963916"/>
            <a:chExt cx="1014730" cy="1034415"/>
          </a:xfrm>
        </p:grpSpPr>
        <p:sp>
          <p:nvSpPr>
            <p:cNvPr id="16" name="object 16"/>
            <p:cNvSpPr/>
            <p:nvPr/>
          </p:nvSpPr>
          <p:spPr>
            <a:xfrm>
              <a:off x="6533146" y="963916"/>
              <a:ext cx="968375" cy="977265"/>
            </a:xfrm>
            <a:custGeom>
              <a:avLst/>
              <a:gdLst/>
              <a:ahLst/>
              <a:cxnLst/>
              <a:rect l="l" t="t" r="r" b="b"/>
              <a:pathLst>
                <a:path w="968375" h="977264">
                  <a:moveTo>
                    <a:pt x="801768" y="0"/>
                  </a:moveTo>
                  <a:lnTo>
                    <a:pt x="166283" y="0"/>
                  </a:lnTo>
                  <a:lnTo>
                    <a:pt x="122083" y="5878"/>
                  </a:lnTo>
                  <a:lnTo>
                    <a:pt x="82363" y="22467"/>
                  </a:lnTo>
                  <a:lnTo>
                    <a:pt x="48708" y="48194"/>
                  </a:lnTo>
                  <a:lnTo>
                    <a:pt x="22705" y="81489"/>
                  </a:lnTo>
                  <a:lnTo>
                    <a:pt x="5940" y="120780"/>
                  </a:lnTo>
                  <a:lnTo>
                    <a:pt x="0" y="164495"/>
                  </a:lnTo>
                  <a:lnTo>
                    <a:pt x="0" y="812166"/>
                  </a:lnTo>
                  <a:lnTo>
                    <a:pt x="5940" y="855896"/>
                  </a:lnTo>
                  <a:lnTo>
                    <a:pt x="22705" y="895194"/>
                  </a:lnTo>
                  <a:lnTo>
                    <a:pt x="48708" y="928490"/>
                  </a:lnTo>
                  <a:lnTo>
                    <a:pt x="82363" y="954216"/>
                  </a:lnTo>
                  <a:lnTo>
                    <a:pt x="122083" y="970803"/>
                  </a:lnTo>
                  <a:lnTo>
                    <a:pt x="166283" y="976680"/>
                  </a:lnTo>
                  <a:lnTo>
                    <a:pt x="801768" y="976680"/>
                  </a:lnTo>
                  <a:lnTo>
                    <a:pt x="845954" y="970803"/>
                  </a:lnTo>
                  <a:lnTo>
                    <a:pt x="885626" y="954216"/>
                  </a:lnTo>
                  <a:lnTo>
                    <a:pt x="919213" y="928490"/>
                  </a:lnTo>
                  <a:lnTo>
                    <a:pt x="945147" y="895194"/>
                  </a:lnTo>
                  <a:lnTo>
                    <a:pt x="961858" y="855896"/>
                  </a:lnTo>
                  <a:lnTo>
                    <a:pt x="967778" y="812166"/>
                  </a:lnTo>
                  <a:lnTo>
                    <a:pt x="967778" y="164495"/>
                  </a:lnTo>
                  <a:lnTo>
                    <a:pt x="961858" y="120780"/>
                  </a:lnTo>
                  <a:lnTo>
                    <a:pt x="945147" y="81489"/>
                  </a:lnTo>
                  <a:lnTo>
                    <a:pt x="919213" y="48194"/>
                  </a:lnTo>
                  <a:lnTo>
                    <a:pt x="885626" y="22467"/>
                  </a:lnTo>
                  <a:lnTo>
                    <a:pt x="845954" y="5878"/>
                  </a:lnTo>
                  <a:lnTo>
                    <a:pt x="8017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4914" y="1776084"/>
              <a:ext cx="166008" cy="2218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92549" y="1940585"/>
              <a:ext cx="643890" cy="57785"/>
            </a:xfrm>
            <a:custGeom>
              <a:avLst/>
              <a:gdLst/>
              <a:ahLst/>
              <a:cxnLst/>
              <a:rect l="l" t="t" r="r" b="b"/>
              <a:pathLst>
                <a:path w="643890" h="57785">
                  <a:moveTo>
                    <a:pt x="643505" y="0"/>
                  </a:moveTo>
                  <a:lnTo>
                    <a:pt x="0" y="0"/>
                  </a:lnTo>
                  <a:lnTo>
                    <a:pt x="0" y="57387"/>
                  </a:lnTo>
                  <a:lnTo>
                    <a:pt x="643505" y="57387"/>
                  </a:lnTo>
                  <a:lnTo>
                    <a:pt x="643505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3142" y="1776079"/>
              <a:ext cx="166283" cy="2219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1332" y="1064029"/>
              <a:ext cx="1014152" cy="4239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5777" y="1068186"/>
              <a:ext cx="548640" cy="4197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2041" y="1093890"/>
              <a:ext cx="911296" cy="3230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72041" y="1093890"/>
              <a:ext cx="911860" cy="323215"/>
            </a:xfrm>
            <a:custGeom>
              <a:avLst/>
              <a:gdLst/>
              <a:ahLst/>
              <a:cxnLst/>
              <a:rect l="l" t="t" r="r" b="b"/>
              <a:pathLst>
                <a:path w="911859" h="323215">
                  <a:moveTo>
                    <a:pt x="0" y="53850"/>
                  </a:moveTo>
                  <a:lnTo>
                    <a:pt x="4231" y="32889"/>
                  </a:lnTo>
                  <a:lnTo>
                    <a:pt x="15772" y="15772"/>
                  </a:lnTo>
                  <a:lnTo>
                    <a:pt x="32889" y="4231"/>
                  </a:lnTo>
                  <a:lnTo>
                    <a:pt x="53850" y="0"/>
                  </a:lnTo>
                  <a:lnTo>
                    <a:pt x="857444" y="0"/>
                  </a:lnTo>
                  <a:lnTo>
                    <a:pt x="878405" y="4231"/>
                  </a:lnTo>
                  <a:lnTo>
                    <a:pt x="895523" y="15772"/>
                  </a:lnTo>
                  <a:lnTo>
                    <a:pt x="907063" y="32889"/>
                  </a:lnTo>
                  <a:lnTo>
                    <a:pt x="911295" y="53850"/>
                  </a:lnTo>
                  <a:lnTo>
                    <a:pt x="911295" y="269249"/>
                  </a:lnTo>
                  <a:lnTo>
                    <a:pt x="907063" y="290210"/>
                  </a:lnTo>
                  <a:lnTo>
                    <a:pt x="895523" y="307327"/>
                  </a:lnTo>
                  <a:lnTo>
                    <a:pt x="878405" y="318868"/>
                  </a:lnTo>
                  <a:lnTo>
                    <a:pt x="857444" y="323099"/>
                  </a:lnTo>
                  <a:lnTo>
                    <a:pt x="53850" y="323099"/>
                  </a:lnTo>
                  <a:lnTo>
                    <a:pt x="32889" y="318868"/>
                  </a:lnTo>
                  <a:lnTo>
                    <a:pt x="15772" y="307327"/>
                  </a:lnTo>
                  <a:lnTo>
                    <a:pt x="4231" y="290210"/>
                  </a:lnTo>
                  <a:lnTo>
                    <a:pt x="0" y="269249"/>
                  </a:lnTo>
                  <a:lnTo>
                    <a:pt x="0" y="5385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1334" y="1450570"/>
              <a:ext cx="1014152" cy="4239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5777" y="1454727"/>
              <a:ext cx="565265" cy="4197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2038" y="1480945"/>
              <a:ext cx="911298" cy="3233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72038" y="1480945"/>
              <a:ext cx="911860" cy="323850"/>
            </a:xfrm>
            <a:custGeom>
              <a:avLst/>
              <a:gdLst/>
              <a:ahLst/>
              <a:cxnLst/>
              <a:rect l="l" t="t" r="r" b="b"/>
              <a:pathLst>
                <a:path w="911859" h="323850">
                  <a:moveTo>
                    <a:pt x="0" y="53890"/>
                  </a:moveTo>
                  <a:lnTo>
                    <a:pt x="4234" y="32913"/>
                  </a:lnTo>
                  <a:lnTo>
                    <a:pt x="15783" y="15783"/>
                  </a:lnTo>
                  <a:lnTo>
                    <a:pt x="32913" y="4234"/>
                  </a:lnTo>
                  <a:lnTo>
                    <a:pt x="53889" y="0"/>
                  </a:lnTo>
                  <a:lnTo>
                    <a:pt x="857408" y="0"/>
                  </a:lnTo>
                  <a:lnTo>
                    <a:pt x="878385" y="4234"/>
                  </a:lnTo>
                  <a:lnTo>
                    <a:pt x="895514" y="15783"/>
                  </a:lnTo>
                  <a:lnTo>
                    <a:pt x="907063" y="32913"/>
                  </a:lnTo>
                  <a:lnTo>
                    <a:pt x="911298" y="53890"/>
                  </a:lnTo>
                  <a:lnTo>
                    <a:pt x="911298" y="269442"/>
                  </a:lnTo>
                  <a:lnTo>
                    <a:pt x="907063" y="290418"/>
                  </a:lnTo>
                  <a:lnTo>
                    <a:pt x="895514" y="307547"/>
                  </a:lnTo>
                  <a:lnTo>
                    <a:pt x="878385" y="319096"/>
                  </a:lnTo>
                  <a:lnTo>
                    <a:pt x="857408" y="323331"/>
                  </a:lnTo>
                  <a:lnTo>
                    <a:pt x="53889" y="323331"/>
                  </a:lnTo>
                  <a:lnTo>
                    <a:pt x="32913" y="319096"/>
                  </a:lnTo>
                  <a:lnTo>
                    <a:pt x="15783" y="307547"/>
                  </a:lnTo>
                  <a:lnTo>
                    <a:pt x="4234" y="290418"/>
                  </a:lnTo>
                  <a:lnTo>
                    <a:pt x="0" y="269442"/>
                  </a:lnTo>
                  <a:lnTo>
                    <a:pt x="0" y="53890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14017" y="992727"/>
            <a:ext cx="432434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11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App </a:t>
            </a:r>
            <a:r>
              <a:rPr sz="1800" spc="-35" dirty="0">
                <a:latin typeface="Arial"/>
                <a:cs typeface="Arial"/>
              </a:rPr>
              <a:t>MW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33803" y="2078558"/>
            <a:ext cx="1010285" cy="1034415"/>
            <a:chOff x="6533803" y="2078558"/>
            <a:chExt cx="1010285" cy="1034415"/>
          </a:xfrm>
        </p:grpSpPr>
        <p:sp>
          <p:nvSpPr>
            <p:cNvPr id="30" name="object 30"/>
            <p:cNvSpPr/>
            <p:nvPr/>
          </p:nvSpPr>
          <p:spPr>
            <a:xfrm>
              <a:off x="6543800" y="2078558"/>
              <a:ext cx="968375" cy="977265"/>
            </a:xfrm>
            <a:custGeom>
              <a:avLst/>
              <a:gdLst/>
              <a:ahLst/>
              <a:cxnLst/>
              <a:rect l="l" t="t" r="r" b="b"/>
              <a:pathLst>
                <a:path w="968375" h="977264">
                  <a:moveTo>
                    <a:pt x="801768" y="0"/>
                  </a:moveTo>
                  <a:lnTo>
                    <a:pt x="166283" y="0"/>
                  </a:lnTo>
                  <a:lnTo>
                    <a:pt x="122083" y="5878"/>
                  </a:lnTo>
                  <a:lnTo>
                    <a:pt x="82363" y="22467"/>
                  </a:lnTo>
                  <a:lnTo>
                    <a:pt x="48708" y="48194"/>
                  </a:lnTo>
                  <a:lnTo>
                    <a:pt x="22705" y="81489"/>
                  </a:lnTo>
                  <a:lnTo>
                    <a:pt x="5940" y="120780"/>
                  </a:lnTo>
                  <a:lnTo>
                    <a:pt x="0" y="164495"/>
                  </a:lnTo>
                  <a:lnTo>
                    <a:pt x="0" y="812166"/>
                  </a:lnTo>
                  <a:lnTo>
                    <a:pt x="5940" y="855896"/>
                  </a:lnTo>
                  <a:lnTo>
                    <a:pt x="22705" y="895194"/>
                  </a:lnTo>
                  <a:lnTo>
                    <a:pt x="48708" y="928490"/>
                  </a:lnTo>
                  <a:lnTo>
                    <a:pt x="82363" y="954216"/>
                  </a:lnTo>
                  <a:lnTo>
                    <a:pt x="122083" y="970803"/>
                  </a:lnTo>
                  <a:lnTo>
                    <a:pt x="166283" y="976680"/>
                  </a:lnTo>
                  <a:lnTo>
                    <a:pt x="801768" y="976680"/>
                  </a:lnTo>
                  <a:lnTo>
                    <a:pt x="845954" y="970803"/>
                  </a:lnTo>
                  <a:lnTo>
                    <a:pt x="885625" y="954216"/>
                  </a:lnTo>
                  <a:lnTo>
                    <a:pt x="919212" y="928490"/>
                  </a:lnTo>
                  <a:lnTo>
                    <a:pt x="945146" y="895194"/>
                  </a:lnTo>
                  <a:lnTo>
                    <a:pt x="961857" y="855896"/>
                  </a:lnTo>
                  <a:lnTo>
                    <a:pt x="967776" y="812166"/>
                  </a:lnTo>
                  <a:lnTo>
                    <a:pt x="967776" y="164495"/>
                  </a:lnTo>
                  <a:lnTo>
                    <a:pt x="961857" y="120780"/>
                  </a:lnTo>
                  <a:lnTo>
                    <a:pt x="945146" y="81489"/>
                  </a:lnTo>
                  <a:lnTo>
                    <a:pt x="919212" y="48194"/>
                  </a:lnTo>
                  <a:lnTo>
                    <a:pt x="885625" y="22467"/>
                  </a:lnTo>
                  <a:lnTo>
                    <a:pt x="845954" y="5878"/>
                  </a:lnTo>
                  <a:lnTo>
                    <a:pt x="8017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45568" y="2890726"/>
              <a:ext cx="166008" cy="2218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03202" y="3055227"/>
              <a:ext cx="643890" cy="57785"/>
            </a:xfrm>
            <a:custGeom>
              <a:avLst/>
              <a:gdLst/>
              <a:ahLst/>
              <a:cxnLst/>
              <a:rect l="l" t="t" r="r" b="b"/>
              <a:pathLst>
                <a:path w="643890" h="57785">
                  <a:moveTo>
                    <a:pt x="643506" y="0"/>
                  </a:moveTo>
                  <a:lnTo>
                    <a:pt x="0" y="0"/>
                  </a:lnTo>
                  <a:lnTo>
                    <a:pt x="0" y="57387"/>
                  </a:lnTo>
                  <a:lnTo>
                    <a:pt x="643506" y="57387"/>
                  </a:lnTo>
                  <a:lnTo>
                    <a:pt x="643506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43797" y="2890720"/>
              <a:ext cx="166283" cy="2219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33803" y="2177935"/>
              <a:ext cx="1009996" cy="42394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58246" y="2182090"/>
              <a:ext cx="548640" cy="4197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82697" y="2208531"/>
              <a:ext cx="911294" cy="3230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82696" y="2208531"/>
              <a:ext cx="911860" cy="323215"/>
            </a:xfrm>
            <a:custGeom>
              <a:avLst/>
              <a:gdLst/>
              <a:ahLst/>
              <a:cxnLst/>
              <a:rect l="l" t="t" r="r" b="b"/>
              <a:pathLst>
                <a:path w="911859" h="323214">
                  <a:moveTo>
                    <a:pt x="0" y="53850"/>
                  </a:moveTo>
                  <a:lnTo>
                    <a:pt x="4231" y="32889"/>
                  </a:lnTo>
                  <a:lnTo>
                    <a:pt x="15772" y="15772"/>
                  </a:lnTo>
                  <a:lnTo>
                    <a:pt x="32889" y="4231"/>
                  </a:lnTo>
                  <a:lnTo>
                    <a:pt x="53850" y="0"/>
                  </a:lnTo>
                  <a:lnTo>
                    <a:pt x="857444" y="0"/>
                  </a:lnTo>
                  <a:lnTo>
                    <a:pt x="878405" y="4231"/>
                  </a:lnTo>
                  <a:lnTo>
                    <a:pt x="895523" y="15772"/>
                  </a:lnTo>
                  <a:lnTo>
                    <a:pt x="907063" y="32889"/>
                  </a:lnTo>
                  <a:lnTo>
                    <a:pt x="911295" y="53850"/>
                  </a:lnTo>
                  <a:lnTo>
                    <a:pt x="911295" y="269248"/>
                  </a:lnTo>
                  <a:lnTo>
                    <a:pt x="907063" y="290210"/>
                  </a:lnTo>
                  <a:lnTo>
                    <a:pt x="895523" y="307327"/>
                  </a:lnTo>
                  <a:lnTo>
                    <a:pt x="878405" y="318867"/>
                  </a:lnTo>
                  <a:lnTo>
                    <a:pt x="857444" y="323099"/>
                  </a:lnTo>
                  <a:lnTo>
                    <a:pt x="53850" y="323099"/>
                  </a:lnTo>
                  <a:lnTo>
                    <a:pt x="32889" y="318867"/>
                  </a:lnTo>
                  <a:lnTo>
                    <a:pt x="15772" y="307327"/>
                  </a:lnTo>
                  <a:lnTo>
                    <a:pt x="4231" y="290210"/>
                  </a:lnTo>
                  <a:lnTo>
                    <a:pt x="0" y="269248"/>
                  </a:lnTo>
                  <a:lnTo>
                    <a:pt x="0" y="5385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3803" y="2564476"/>
              <a:ext cx="1009996" cy="4239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58246" y="2568633"/>
              <a:ext cx="561109" cy="42394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2693" y="2595587"/>
              <a:ext cx="911298" cy="32333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82693" y="2595588"/>
              <a:ext cx="911860" cy="323850"/>
            </a:xfrm>
            <a:custGeom>
              <a:avLst/>
              <a:gdLst/>
              <a:ahLst/>
              <a:cxnLst/>
              <a:rect l="l" t="t" r="r" b="b"/>
              <a:pathLst>
                <a:path w="911859" h="323850">
                  <a:moveTo>
                    <a:pt x="0" y="53889"/>
                  </a:moveTo>
                  <a:lnTo>
                    <a:pt x="4234" y="32913"/>
                  </a:lnTo>
                  <a:lnTo>
                    <a:pt x="15783" y="15784"/>
                  </a:lnTo>
                  <a:lnTo>
                    <a:pt x="32913" y="4234"/>
                  </a:lnTo>
                  <a:lnTo>
                    <a:pt x="53889" y="0"/>
                  </a:lnTo>
                  <a:lnTo>
                    <a:pt x="857408" y="0"/>
                  </a:lnTo>
                  <a:lnTo>
                    <a:pt x="878385" y="4234"/>
                  </a:lnTo>
                  <a:lnTo>
                    <a:pt x="895514" y="15784"/>
                  </a:lnTo>
                  <a:lnTo>
                    <a:pt x="907063" y="32913"/>
                  </a:lnTo>
                  <a:lnTo>
                    <a:pt x="911298" y="53889"/>
                  </a:lnTo>
                  <a:lnTo>
                    <a:pt x="911298" y="269441"/>
                  </a:lnTo>
                  <a:lnTo>
                    <a:pt x="907063" y="290418"/>
                  </a:lnTo>
                  <a:lnTo>
                    <a:pt x="895514" y="307547"/>
                  </a:lnTo>
                  <a:lnTo>
                    <a:pt x="878385" y="319097"/>
                  </a:lnTo>
                  <a:lnTo>
                    <a:pt x="857408" y="323331"/>
                  </a:lnTo>
                  <a:lnTo>
                    <a:pt x="53889" y="323331"/>
                  </a:lnTo>
                  <a:lnTo>
                    <a:pt x="32913" y="319097"/>
                  </a:lnTo>
                  <a:lnTo>
                    <a:pt x="15783" y="307547"/>
                  </a:lnTo>
                  <a:lnTo>
                    <a:pt x="4234" y="290418"/>
                  </a:lnTo>
                  <a:lnTo>
                    <a:pt x="0" y="269441"/>
                  </a:lnTo>
                  <a:lnTo>
                    <a:pt x="0" y="53889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24671" y="2107369"/>
            <a:ext cx="432434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11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App </a:t>
            </a:r>
            <a:r>
              <a:rPr sz="1800" spc="-35" dirty="0">
                <a:latin typeface="Arial"/>
                <a:cs typeface="Arial"/>
              </a:rPr>
              <a:t>MW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65512" y="935180"/>
            <a:ext cx="4846955" cy="2473325"/>
            <a:chOff x="465512" y="935180"/>
            <a:chExt cx="4846955" cy="2473325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29491" y="2511357"/>
              <a:ext cx="82551" cy="1353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5512" y="935180"/>
              <a:ext cx="3931920" cy="24730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6725" y="961756"/>
              <a:ext cx="3831054" cy="237223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16725" y="961757"/>
              <a:ext cx="3831590" cy="2372360"/>
            </a:xfrm>
            <a:custGeom>
              <a:avLst/>
              <a:gdLst/>
              <a:ahLst/>
              <a:cxnLst/>
              <a:rect l="l" t="t" r="r" b="b"/>
              <a:pathLst>
                <a:path w="3831590" h="2372360">
                  <a:moveTo>
                    <a:pt x="0" y="0"/>
                  </a:moveTo>
                  <a:lnTo>
                    <a:pt x="2489304" y="0"/>
                  </a:lnTo>
                  <a:lnTo>
                    <a:pt x="2489304" y="875933"/>
                  </a:lnTo>
                  <a:lnTo>
                    <a:pt x="3237996" y="875933"/>
                  </a:lnTo>
                  <a:lnTo>
                    <a:pt x="3237996" y="593057"/>
                  </a:lnTo>
                  <a:lnTo>
                    <a:pt x="3831053" y="1186115"/>
                  </a:lnTo>
                  <a:lnTo>
                    <a:pt x="3237996" y="1779172"/>
                  </a:lnTo>
                  <a:lnTo>
                    <a:pt x="3237996" y="1496296"/>
                  </a:lnTo>
                  <a:lnTo>
                    <a:pt x="2489304" y="1496296"/>
                  </a:lnTo>
                  <a:lnTo>
                    <a:pt x="2489304" y="2372230"/>
                  </a:lnTo>
                  <a:lnTo>
                    <a:pt x="0" y="237223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90994" y="2511361"/>
              <a:ext cx="82546" cy="13530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56497" y="2581333"/>
              <a:ext cx="792480" cy="65405"/>
            </a:xfrm>
            <a:custGeom>
              <a:avLst/>
              <a:gdLst/>
              <a:ahLst/>
              <a:cxnLst/>
              <a:rect l="l" t="t" r="r" b="b"/>
              <a:pathLst>
                <a:path w="792479" h="65405">
                  <a:moveTo>
                    <a:pt x="791909" y="0"/>
                  </a:moveTo>
                  <a:lnTo>
                    <a:pt x="0" y="5654"/>
                  </a:lnTo>
                  <a:lnTo>
                    <a:pt x="17043" y="65336"/>
                  </a:lnTo>
                  <a:lnTo>
                    <a:pt x="772994" y="65336"/>
                  </a:lnTo>
                  <a:lnTo>
                    <a:pt x="791909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90995" y="1649919"/>
              <a:ext cx="921385" cy="944880"/>
            </a:xfrm>
            <a:custGeom>
              <a:avLst/>
              <a:gdLst/>
              <a:ahLst/>
              <a:cxnLst/>
              <a:rect l="l" t="t" r="r" b="b"/>
              <a:pathLst>
                <a:path w="921385" h="944880">
                  <a:moveTo>
                    <a:pt x="838497" y="0"/>
                  </a:moveTo>
                  <a:lnTo>
                    <a:pt x="82546" y="0"/>
                  </a:lnTo>
                  <a:lnTo>
                    <a:pt x="50374" y="6547"/>
                  </a:lnTo>
                  <a:lnTo>
                    <a:pt x="24140" y="24398"/>
                  </a:lnTo>
                  <a:lnTo>
                    <a:pt x="6473" y="50861"/>
                  </a:lnTo>
                  <a:lnTo>
                    <a:pt x="0" y="83247"/>
                  </a:lnTo>
                  <a:lnTo>
                    <a:pt x="0" y="861435"/>
                  </a:lnTo>
                  <a:lnTo>
                    <a:pt x="6473" y="893801"/>
                  </a:lnTo>
                  <a:lnTo>
                    <a:pt x="24140" y="920253"/>
                  </a:lnTo>
                  <a:lnTo>
                    <a:pt x="50374" y="938100"/>
                  </a:lnTo>
                  <a:lnTo>
                    <a:pt x="82546" y="944647"/>
                  </a:lnTo>
                  <a:lnTo>
                    <a:pt x="838497" y="944647"/>
                  </a:lnTo>
                  <a:lnTo>
                    <a:pt x="870668" y="938100"/>
                  </a:lnTo>
                  <a:lnTo>
                    <a:pt x="896902" y="920253"/>
                  </a:lnTo>
                  <a:lnTo>
                    <a:pt x="914570" y="893801"/>
                  </a:lnTo>
                  <a:lnTo>
                    <a:pt x="921043" y="861435"/>
                  </a:lnTo>
                  <a:lnTo>
                    <a:pt x="921043" y="83247"/>
                  </a:lnTo>
                  <a:lnTo>
                    <a:pt x="914570" y="50861"/>
                  </a:lnTo>
                  <a:lnTo>
                    <a:pt x="896902" y="24398"/>
                  </a:lnTo>
                  <a:lnTo>
                    <a:pt x="870668" y="6547"/>
                  </a:lnTo>
                  <a:lnTo>
                    <a:pt x="838497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59325" y="1809224"/>
              <a:ext cx="584200" cy="278765"/>
            </a:xfrm>
            <a:custGeom>
              <a:avLst/>
              <a:gdLst/>
              <a:ahLst/>
              <a:cxnLst/>
              <a:rect l="l" t="t" r="r" b="b"/>
              <a:pathLst>
                <a:path w="584200" h="278764">
                  <a:moveTo>
                    <a:pt x="583716" y="0"/>
                  </a:moveTo>
                  <a:lnTo>
                    <a:pt x="0" y="0"/>
                  </a:lnTo>
                  <a:lnTo>
                    <a:pt x="0" y="278622"/>
                  </a:lnTo>
                  <a:lnTo>
                    <a:pt x="583716" y="278622"/>
                  </a:lnTo>
                  <a:lnTo>
                    <a:pt x="583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03877" y="1855266"/>
              <a:ext cx="494665" cy="186690"/>
            </a:xfrm>
            <a:custGeom>
              <a:avLst/>
              <a:gdLst/>
              <a:ahLst/>
              <a:cxnLst/>
              <a:rect l="l" t="t" r="r" b="b"/>
              <a:pathLst>
                <a:path w="494664" h="186689">
                  <a:moveTo>
                    <a:pt x="138480" y="0"/>
                  </a:moveTo>
                  <a:lnTo>
                    <a:pt x="0" y="0"/>
                  </a:lnTo>
                  <a:lnTo>
                    <a:pt x="0" y="186601"/>
                  </a:lnTo>
                  <a:lnTo>
                    <a:pt x="138480" y="186601"/>
                  </a:lnTo>
                  <a:lnTo>
                    <a:pt x="138480" y="0"/>
                  </a:lnTo>
                  <a:close/>
                </a:path>
                <a:path w="494664" h="186689">
                  <a:moveTo>
                    <a:pt x="316560" y="0"/>
                  </a:moveTo>
                  <a:lnTo>
                    <a:pt x="178041" y="0"/>
                  </a:lnTo>
                  <a:lnTo>
                    <a:pt x="178041" y="186601"/>
                  </a:lnTo>
                  <a:lnTo>
                    <a:pt x="316560" y="186601"/>
                  </a:lnTo>
                  <a:lnTo>
                    <a:pt x="316560" y="0"/>
                  </a:lnTo>
                  <a:close/>
                </a:path>
                <a:path w="494664" h="186689">
                  <a:moveTo>
                    <a:pt x="494639" y="0"/>
                  </a:moveTo>
                  <a:lnTo>
                    <a:pt x="356120" y="0"/>
                  </a:lnTo>
                  <a:lnTo>
                    <a:pt x="356120" y="186601"/>
                  </a:lnTo>
                  <a:lnTo>
                    <a:pt x="494639" y="186601"/>
                  </a:lnTo>
                  <a:lnTo>
                    <a:pt x="494639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59325" y="2182383"/>
              <a:ext cx="584200" cy="278765"/>
            </a:xfrm>
            <a:custGeom>
              <a:avLst/>
              <a:gdLst/>
              <a:ahLst/>
              <a:cxnLst/>
              <a:rect l="l" t="t" r="r" b="b"/>
              <a:pathLst>
                <a:path w="584200" h="278764">
                  <a:moveTo>
                    <a:pt x="583716" y="0"/>
                  </a:moveTo>
                  <a:lnTo>
                    <a:pt x="0" y="0"/>
                  </a:lnTo>
                  <a:lnTo>
                    <a:pt x="0" y="278659"/>
                  </a:lnTo>
                  <a:lnTo>
                    <a:pt x="583716" y="278659"/>
                  </a:lnTo>
                  <a:lnTo>
                    <a:pt x="583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03877" y="2228443"/>
              <a:ext cx="494665" cy="186690"/>
            </a:xfrm>
            <a:custGeom>
              <a:avLst/>
              <a:gdLst/>
              <a:ahLst/>
              <a:cxnLst/>
              <a:rect l="l" t="t" r="r" b="b"/>
              <a:pathLst>
                <a:path w="494664" h="186689">
                  <a:moveTo>
                    <a:pt x="138480" y="0"/>
                  </a:moveTo>
                  <a:lnTo>
                    <a:pt x="0" y="0"/>
                  </a:lnTo>
                  <a:lnTo>
                    <a:pt x="0" y="186588"/>
                  </a:lnTo>
                  <a:lnTo>
                    <a:pt x="138480" y="186588"/>
                  </a:lnTo>
                  <a:lnTo>
                    <a:pt x="138480" y="0"/>
                  </a:lnTo>
                  <a:close/>
                </a:path>
                <a:path w="494664" h="186689">
                  <a:moveTo>
                    <a:pt x="316560" y="0"/>
                  </a:moveTo>
                  <a:lnTo>
                    <a:pt x="178041" y="0"/>
                  </a:lnTo>
                  <a:lnTo>
                    <a:pt x="178041" y="186588"/>
                  </a:lnTo>
                  <a:lnTo>
                    <a:pt x="316560" y="186588"/>
                  </a:lnTo>
                  <a:lnTo>
                    <a:pt x="316560" y="0"/>
                  </a:lnTo>
                  <a:close/>
                </a:path>
                <a:path w="494664" h="186689">
                  <a:moveTo>
                    <a:pt x="494639" y="0"/>
                  </a:moveTo>
                  <a:lnTo>
                    <a:pt x="356120" y="0"/>
                  </a:lnTo>
                  <a:lnTo>
                    <a:pt x="356120" y="186588"/>
                  </a:lnTo>
                  <a:lnTo>
                    <a:pt x="494639" y="186588"/>
                  </a:lnTo>
                  <a:lnTo>
                    <a:pt x="494639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683631" y="2628607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AMI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06696" y="2435346"/>
            <a:ext cx="668020" cy="713740"/>
            <a:chOff x="1806696" y="2435346"/>
            <a:chExt cx="668020" cy="713740"/>
          </a:xfrm>
        </p:grpSpPr>
        <p:sp>
          <p:nvSpPr>
            <p:cNvPr id="57" name="object 57"/>
            <p:cNvSpPr/>
            <p:nvPr/>
          </p:nvSpPr>
          <p:spPr>
            <a:xfrm>
              <a:off x="1806699" y="2435346"/>
              <a:ext cx="668020" cy="673735"/>
            </a:xfrm>
            <a:custGeom>
              <a:avLst/>
              <a:gdLst/>
              <a:ahLst/>
              <a:cxnLst/>
              <a:rect l="l" t="t" r="r" b="b"/>
              <a:pathLst>
                <a:path w="668019" h="673735">
                  <a:moveTo>
                    <a:pt x="552944" y="0"/>
                  </a:moveTo>
                  <a:lnTo>
                    <a:pt x="114678" y="0"/>
                  </a:lnTo>
                  <a:lnTo>
                    <a:pt x="70044" y="8918"/>
                  </a:lnTo>
                  <a:lnTo>
                    <a:pt x="33591" y="33237"/>
                  </a:lnTo>
                  <a:lnTo>
                    <a:pt x="9013" y="69298"/>
                  </a:lnTo>
                  <a:lnTo>
                    <a:pt x="0" y="113445"/>
                  </a:lnTo>
                  <a:lnTo>
                    <a:pt x="0" y="560114"/>
                  </a:lnTo>
                  <a:lnTo>
                    <a:pt x="9013" y="604273"/>
                  </a:lnTo>
                  <a:lnTo>
                    <a:pt x="33591" y="640337"/>
                  </a:lnTo>
                  <a:lnTo>
                    <a:pt x="70044" y="664655"/>
                  </a:lnTo>
                  <a:lnTo>
                    <a:pt x="114678" y="673572"/>
                  </a:lnTo>
                  <a:lnTo>
                    <a:pt x="552944" y="673572"/>
                  </a:lnTo>
                  <a:lnTo>
                    <a:pt x="597553" y="664655"/>
                  </a:lnTo>
                  <a:lnTo>
                    <a:pt x="633940" y="640337"/>
                  </a:lnTo>
                  <a:lnTo>
                    <a:pt x="658451" y="604273"/>
                  </a:lnTo>
                  <a:lnTo>
                    <a:pt x="667433" y="560114"/>
                  </a:lnTo>
                  <a:lnTo>
                    <a:pt x="667433" y="113445"/>
                  </a:lnTo>
                  <a:lnTo>
                    <a:pt x="658451" y="69298"/>
                  </a:lnTo>
                  <a:lnTo>
                    <a:pt x="633940" y="33237"/>
                  </a:lnTo>
                  <a:lnTo>
                    <a:pt x="597553" y="8918"/>
                  </a:lnTo>
                  <a:lnTo>
                    <a:pt x="552944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59642" y="2995462"/>
              <a:ext cx="114489" cy="15302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16631" y="3108911"/>
              <a:ext cx="443865" cy="40005"/>
            </a:xfrm>
            <a:custGeom>
              <a:avLst/>
              <a:gdLst/>
              <a:ahLst/>
              <a:cxnLst/>
              <a:rect l="l" t="t" r="r" b="b"/>
              <a:pathLst>
                <a:path w="443864" h="40005">
                  <a:moveTo>
                    <a:pt x="443796" y="0"/>
                  </a:moveTo>
                  <a:lnTo>
                    <a:pt x="0" y="0"/>
                  </a:lnTo>
                  <a:lnTo>
                    <a:pt x="0" y="39577"/>
                  </a:lnTo>
                  <a:lnTo>
                    <a:pt x="443796" y="39577"/>
                  </a:lnTo>
                  <a:lnTo>
                    <a:pt x="443796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6696" y="2995458"/>
              <a:ext cx="114678" cy="15303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3275938" y="1814702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Create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284067" y="2081402"/>
            <a:ext cx="711200" cy="12700"/>
          </a:xfrm>
          <a:custGeom>
            <a:avLst/>
            <a:gdLst/>
            <a:ahLst/>
            <a:cxnLst/>
            <a:rect l="l" t="t" r="r" b="b"/>
            <a:pathLst>
              <a:path w="711200" h="12700">
                <a:moveTo>
                  <a:pt x="711200" y="0"/>
                </a:moveTo>
                <a:lnTo>
                  <a:pt x="0" y="0"/>
                </a:lnTo>
                <a:lnTo>
                  <a:pt x="0" y="12700"/>
                </a:lnTo>
                <a:lnTo>
                  <a:pt x="711200" y="12700"/>
                </a:lnTo>
                <a:lnTo>
                  <a:pt x="711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422217" y="2081402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633451" y="997527"/>
            <a:ext cx="1014730" cy="1134745"/>
            <a:chOff x="1633451" y="997527"/>
            <a:chExt cx="1014730" cy="1134745"/>
          </a:xfrm>
        </p:grpSpPr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33451" y="997527"/>
              <a:ext cx="1014152" cy="4239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62051" y="1001684"/>
              <a:ext cx="548639" cy="41979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84770" y="1026690"/>
              <a:ext cx="911296" cy="32309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684770" y="1026691"/>
              <a:ext cx="911860" cy="323215"/>
            </a:xfrm>
            <a:custGeom>
              <a:avLst/>
              <a:gdLst/>
              <a:ahLst/>
              <a:cxnLst/>
              <a:rect l="l" t="t" r="r" b="b"/>
              <a:pathLst>
                <a:path w="911860" h="323215">
                  <a:moveTo>
                    <a:pt x="0" y="53850"/>
                  </a:moveTo>
                  <a:lnTo>
                    <a:pt x="4231" y="32889"/>
                  </a:lnTo>
                  <a:lnTo>
                    <a:pt x="15772" y="15772"/>
                  </a:lnTo>
                  <a:lnTo>
                    <a:pt x="32889" y="4231"/>
                  </a:lnTo>
                  <a:lnTo>
                    <a:pt x="53850" y="0"/>
                  </a:lnTo>
                  <a:lnTo>
                    <a:pt x="857444" y="0"/>
                  </a:lnTo>
                  <a:lnTo>
                    <a:pt x="878406" y="4231"/>
                  </a:lnTo>
                  <a:lnTo>
                    <a:pt x="895523" y="15772"/>
                  </a:lnTo>
                  <a:lnTo>
                    <a:pt x="907063" y="32889"/>
                  </a:lnTo>
                  <a:lnTo>
                    <a:pt x="911295" y="53850"/>
                  </a:lnTo>
                  <a:lnTo>
                    <a:pt x="911295" y="269249"/>
                  </a:lnTo>
                  <a:lnTo>
                    <a:pt x="907063" y="290210"/>
                  </a:lnTo>
                  <a:lnTo>
                    <a:pt x="895523" y="307327"/>
                  </a:lnTo>
                  <a:lnTo>
                    <a:pt x="878406" y="318868"/>
                  </a:lnTo>
                  <a:lnTo>
                    <a:pt x="857444" y="323100"/>
                  </a:lnTo>
                  <a:lnTo>
                    <a:pt x="53850" y="323100"/>
                  </a:lnTo>
                  <a:lnTo>
                    <a:pt x="32889" y="318868"/>
                  </a:lnTo>
                  <a:lnTo>
                    <a:pt x="15772" y="307327"/>
                  </a:lnTo>
                  <a:lnTo>
                    <a:pt x="4231" y="290210"/>
                  </a:lnTo>
                  <a:lnTo>
                    <a:pt x="0" y="269249"/>
                  </a:lnTo>
                  <a:lnTo>
                    <a:pt x="0" y="5385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3451" y="1708265"/>
              <a:ext cx="1014152" cy="42394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62051" y="1712421"/>
              <a:ext cx="561109" cy="41979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4767" y="1738730"/>
              <a:ext cx="911298" cy="3233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684767" y="1738730"/>
              <a:ext cx="911860" cy="323850"/>
            </a:xfrm>
            <a:custGeom>
              <a:avLst/>
              <a:gdLst/>
              <a:ahLst/>
              <a:cxnLst/>
              <a:rect l="l" t="t" r="r" b="b"/>
              <a:pathLst>
                <a:path w="911860" h="323850">
                  <a:moveTo>
                    <a:pt x="0" y="53890"/>
                  </a:moveTo>
                  <a:lnTo>
                    <a:pt x="4234" y="32913"/>
                  </a:lnTo>
                  <a:lnTo>
                    <a:pt x="15784" y="15783"/>
                  </a:lnTo>
                  <a:lnTo>
                    <a:pt x="32913" y="4234"/>
                  </a:lnTo>
                  <a:lnTo>
                    <a:pt x="53889" y="0"/>
                  </a:lnTo>
                  <a:lnTo>
                    <a:pt x="857408" y="0"/>
                  </a:lnTo>
                  <a:lnTo>
                    <a:pt x="878385" y="4234"/>
                  </a:lnTo>
                  <a:lnTo>
                    <a:pt x="895514" y="15783"/>
                  </a:lnTo>
                  <a:lnTo>
                    <a:pt x="907063" y="32913"/>
                  </a:lnTo>
                  <a:lnTo>
                    <a:pt x="911298" y="53890"/>
                  </a:lnTo>
                  <a:lnTo>
                    <a:pt x="911298" y="269441"/>
                  </a:lnTo>
                  <a:lnTo>
                    <a:pt x="907063" y="290418"/>
                  </a:lnTo>
                  <a:lnTo>
                    <a:pt x="895514" y="307547"/>
                  </a:lnTo>
                  <a:lnTo>
                    <a:pt x="878385" y="319096"/>
                  </a:lnTo>
                  <a:lnTo>
                    <a:pt x="857408" y="323331"/>
                  </a:lnTo>
                  <a:lnTo>
                    <a:pt x="53889" y="323331"/>
                  </a:lnTo>
                  <a:lnTo>
                    <a:pt x="32913" y="319096"/>
                  </a:lnTo>
                  <a:lnTo>
                    <a:pt x="15784" y="307547"/>
                  </a:lnTo>
                  <a:lnTo>
                    <a:pt x="4234" y="290418"/>
                  </a:lnTo>
                  <a:lnTo>
                    <a:pt x="0" y="269441"/>
                  </a:lnTo>
                  <a:lnTo>
                    <a:pt x="0" y="53890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35752" y="1393413"/>
            <a:ext cx="10820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i="1" spc="-50" dirty="0">
                <a:latin typeface="MS PGothic"/>
                <a:cs typeface="MS PGothic"/>
              </a:rPr>
              <a:t>イン</a:t>
            </a:r>
            <a:r>
              <a:rPr sz="1650" i="1" spc="-55" dirty="0">
                <a:latin typeface="MS PGothic"/>
                <a:cs typeface="MS PGothic"/>
              </a:rPr>
              <a:t>ス</a:t>
            </a:r>
            <a:r>
              <a:rPr sz="1650" i="1" spc="-45" dirty="0">
                <a:latin typeface="MS PGothic"/>
                <a:cs typeface="MS PGothic"/>
              </a:rPr>
              <a:t>ト</a:t>
            </a:r>
            <a:r>
              <a:rPr sz="1650" i="1" spc="-60" dirty="0">
                <a:latin typeface="MS PGothic"/>
                <a:cs typeface="MS PGothic"/>
              </a:rPr>
              <a:t>ー</a:t>
            </a:r>
            <a:r>
              <a:rPr sz="1650" i="1" spc="-50" dirty="0">
                <a:latin typeface="MS PGothic"/>
                <a:cs typeface="MS PGothic"/>
              </a:rPr>
              <a:t>ル</a:t>
            </a:r>
            <a:endParaRPr sz="1650">
              <a:latin typeface="MS PGothic"/>
              <a:cs typeface="MS P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879048" y="1038381"/>
            <a:ext cx="480059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>
              <a:lnSpc>
                <a:spcPts val="206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3260"/>
              </a:lnSpc>
            </a:pPr>
            <a:r>
              <a:rPr sz="2800" dirty="0">
                <a:latin typeface="MS PGothic"/>
                <a:cs typeface="MS PGothic"/>
              </a:rPr>
              <a:t>✚</a:t>
            </a:r>
            <a:endParaRPr sz="2800">
              <a:latin typeface="MS PGothic"/>
              <a:cs typeface="MS PGothic"/>
            </a:endParaRPr>
          </a:p>
          <a:p>
            <a:pPr marL="60325">
              <a:lnSpc>
                <a:spcPct val="100000"/>
              </a:lnSpc>
              <a:spcBef>
                <a:spcPts val="284"/>
              </a:spcBef>
            </a:pPr>
            <a:r>
              <a:rPr sz="1800" spc="-25" dirty="0">
                <a:latin typeface="Arial"/>
                <a:cs typeface="Arial"/>
              </a:rPr>
              <a:t>MW</a:t>
            </a:r>
            <a:endParaRPr sz="1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30"/>
              </a:spcBef>
            </a:pPr>
            <a:r>
              <a:rPr sz="2800" dirty="0">
                <a:latin typeface="MS PGothic"/>
                <a:cs typeface="MS PGothic"/>
              </a:rPr>
              <a:t>✚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5752" y="2245462"/>
            <a:ext cx="10820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i="1" spc="-50" dirty="0">
                <a:latin typeface="MS PGothic"/>
                <a:cs typeface="MS PGothic"/>
              </a:rPr>
              <a:t>イン</a:t>
            </a:r>
            <a:r>
              <a:rPr sz="1650" i="1" spc="-55" dirty="0">
                <a:latin typeface="MS PGothic"/>
                <a:cs typeface="MS PGothic"/>
              </a:rPr>
              <a:t>ス</a:t>
            </a:r>
            <a:r>
              <a:rPr sz="1650" i="1" spc="-45" dirty="0">
                <a:latin typeface="MS PGothic"/>
                <a:cs typeface="MS PGothic"/>
              </a:rPr>
              <a:t>ト</a:t>
            </a:r>
            <a:r>
              <a:rPr sz="1650" i="1" spc="-60" dirty="0">
                <a:latin typeface="MS PGothic"/>
                <a:cs typeface="MS PGothic"/>
              </a:rPr>
              <a:t>ー</a:t>
            </a:r>
            <a:r>
              <a:rPr sz="1650" i="1" spc="-50" dirty="0">
                <a:latin typeface="MS PGothic"/>
                <a:cs typeface="MS PGothic"/>
              </a:rPr>
              <a:t>ル</a:t>
            </a:r>
            <a:endParaRPr sz="1650">
              <a:latin typeface="MS PGothic"/>
              <a:cs typeface="MS PGothic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464828" y="694112"/>
            <a:ext cx="1685925" cy="569595"/>
            <a:chOff x="7464828" y="694112"/>
            <a:chExt cx="1685925" cy="569595"/>
          </a:xfrm>
        </p:grpSpPr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64828" y="694112"/>
              <a:ext cx="1679169" cy="56942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734992" y="694113"/>
              <a:ext cx="1184563" cy="56110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423" y="721107"/>
              <a:ext cx="1630574" cy="46713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513423" y="721107"/>
              <a:ext cx="1632585" cy="467359"/>
            </a:xfrm>
            <a:custGeom>
              <a:avLst/>
              <a:gdLst/>
              <a:ahLst/>
              <a:cxnLst/>
              <a:rect l="l" t="t" r="r" b="b"/>
              <a:pathLst>
                <a:path w="1632584" h="467359">
                  <a:moveTo>
                    <a:pt x="0" y="0"/>
                  </a:moveTo>
                  <a:lnTo>
                    <a:pt x="1632422" y="0"/>
                  </a:lnTo>
                  <a:lnTo>
                    <a:pt x="1632422" y="467132"/>
                  </a:lnTo>
                  <a:lnTo>
                    <a:pt x="0" y="4671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800957" y="728614"/>
            <a:ext cx="106362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3241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400" dirty="0">
                <a:solidFill>
                  <a:srgbClr val="FFFFFF"/>
                </a:solidFill>
                <a:latin typeface="MS PGothic"/>
                <a:cs typeface="MS PGothic"/>
              </a:rPr>
              <a:t>（例</a:t>
            </a:r>
            <a:r>
              <a:rPr sz="1400" spc="-25" dirty="0">
                <a:solidFill>
                  <a:srgbClr val="FFFFFF"/>
                </a:solidFill>
                <a:latin typeface="MS PGothic"/>
                <a:cs typeface="MS PGothic"/>
              </a:rPr>
              <a:t>）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172.31.21.10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365075" y="1151312"/>
            <a:ext cx="1779270" cy="1238885"/>
            <a:chOff x="7365075" y="1151312"/>
            <a:chExt cx="1779270" cy="1238885"/>
          </a:xfrm>
        </p:grpSpPr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65075" y="1151312"/>
              <a:ext cx="1018309" cy="65670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535448" y="1188241"/>
              <a:ext cx="794385" cy="442595"/>
            </a:xfrm>
            <a:custGeom>
              <a:avLst/>
              <a:gdLst/>
              <a:ahLst/>
              <a:cxnLst/>
              <a:rect l="l" t="t" r="r" b="b"/>
              <a:pathLst>
                <a:path w="794384" h="442594">
                  <a:moveTo>
                    <a:pt x="794187" y="0"/>
                  </a:moveTo>
                  <a:lnTo>
                    <a:pt x="0" y="442111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13425" y="1539949"/>
              <a:ext cx="123061" cy="10501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64828" y="1774767"/>
              <a:ext cx="1679169" cy="61514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722523" y="1799705"/>
              <a:ext cx="1184563" cy="56110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13423" y="1804277"/>
              <a:ext cx="1608046" cy="51021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513423" y="1804277"/>
              <a:ext cx="1608455" cy="510540"/>
            </a:xfrm>
            <a:custGeom>
              <a:avLst/>
              <a:gdLst/>
              <a:ahLst/>
              <a:cxnLst/>
              <a:rect l="l" t="t" r="r" b="b"/>
              <a:pathLst>
                <a:path w="1608454" h="510539">
                  <a:moveTo>
                    <a:pt x="0" y="0"/>
                  </a:moveTo>
                  <a:lnTo>
                    <a:pt x="1608045" y="0"/>
                  </a:lnTo>
                  <a:lnTo>
                    <a:pt x="1608045" y="510212"/>
                  </a:lnTo>
                  <a:lnTo>
                    <a:pt x="0" y="5102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788257" y="1833323"/>
            <a:ext cx="106362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3241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400" dirty="0">
                <a:solidFill>
                  <a:srgbClr val="FFFFFF"/>
                </a:solidFill>
                <a:latin typeface="MS PGothic"/>
                <a:cs typeface="MS PGothic"/>
              </a:rPr>
              <a:t>（例</a:t>
            </a:r>
            <a:r>
              <a:rPr sz="1400" spc="-25" dirty="0">
                <a:solidFill>
                  <a:srgbClr val="FFFFFF"/>
                </a:solidFill>
                <a:latin typeface="MS PGothic"/>
                <a:cs typeface="MS PGothic"/>
              </a:rPr>
              <a:t>）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172.32.50.20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025832" y="665018"/>
            <a:ext cx="2298700" cy="827405"/>
            <a:chOff x="3025832" y="665018"/>
            <a:chExt cx="2298700" cy="827405"/>
          </a:xfrm>
        </p:grpSpPr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25832" y="665018"/>
              <a:ext cx="2298468" cy="827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62992" y="685800"/>
              <a:ext cx="2019992" cy="76477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78328" y="694404"/>
              <a:ext cx="2196725" cy="722584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3078328" y="694404"/>
            <a:ext cx="2197100" cy="722630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5080" algn="ctr">
              <a:lnSpc>
                <a:spcPts val="1639"/>
              </a:lnSpc>
              <a:spcBef>
                <a:spcPts val="32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400" dirty="0">
                <a:solidFill>
                  <a:srgbClr val="FFFFFF"/>
                </a:solidFill>
                <a:latin typeface="MS PGothic"/>
                <a:cs typeface="MS PGothic"/>
              </a:rPr>
              <a:t>（例）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172.31.1.50</a:t>
            </a:r>
            <a:endParaRPr sz="1400">
              <a:latin typeface="Arial"/>
              <a:cs typeface="Arial"/>
            </a:endParaRPr>
          </a:p>
          <a:p>
            <a:pPr marL="161290" marR="148590" algn="ctr">
              <a:lnSpc>
                <a:spcPts val="1700"/>
              </a:lnSpc>
            </a:pPr>
            <a:r>
              <a:rPr sz="1400" dirty="0">
                <a:solidFill>
                  <a:srgbClr val="FFFFFF"/>
                </a:solidFill>
                <a:latin typeface="MS PGothic"/>
                <a:cs typeface="MS PGothic"/>
              </a:rPr>
              <a:t>動的に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400" spc="-15" dirty="0">
                <a:solidFill>
                  <a:srgbClr val="FFFFFF"/>
                </a:solidFill>
                <a:latin typeface="MS PGothic"/>
                <a:cs typeface="MS PGothic"/>
              </a:rPr>
              <a:t>を取得する設定がされている</a:t>
            </a:r>
            <a:endParaRPr sz="1400">
              <a:latin typeface="MS PGothic"/>
              <a:cs typeface="MS PGothic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327563" y="1446415"/>
            <a:ext cx="6039485" cy="1367790"/>
            <a:chOff x="2327563" y="1446415"/>
            <a:chExt cx="6039485" cy="1367790"/>
          </a:xfrm>
        </p:grpSpPr>
        <p:pic>
          <p:nvPicPr>
            <p:cNvPr id="97" name="object 9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27563" y="1446415"/>
              <a:ext cx="1055716" cy="136744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488996" y="1480944"/>
              <a:ext cx="836930" cy="1145540"/>
            </a:xfrm>
            <a:custGeom>
              <a:avLst/>
              <a:gdLst/>
              <a:ahLst/>
              <a:cxnLst/>
              <a:rect l="l" t="t" r="r" b="b"/>
              <a:pathLst>
                <a:path w="836929" h="1145539">
                  <a:moveTo>
                    <a:pt x="836414" y="0"/>
                  </a:moveTo>
                  <a:lnTo>
                    <a:pt x="0" y="1145374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74131" y="2525214"/>
              <a:ext cx="110147" cy="1214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48451" y="2277688"/>
              <a:ext cx="1018309" cy="53617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517368" y="2314489"/>
              <a:ext cx="800100" cy="323215"/>
            </a:xfrm>
            <a:custGeom>
              <a:avLst/>
              <a:gdLst/>
              <a:ahLst/>
              <a:cxnLst/>
              <a:rect l="l" t="t" r="r" b="b"/>
              <a:pathLst>
                <a:path w="800100" h="323214">
                  <a:moveTo>
                    <a:pt x="800078" y="0"/>
                  </a:moveTo>
                  <a:lnTo>
                    <a:pt x="0" y="322754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93993" y="2553181"/>
              <a:ext cx="124249" cy="110356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29366" y="3090979"/>
            <a:ext cx="7976234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140460">
              <a:lnSpc>
                <a:spcPct val="100000"/>
              </a:lnSpc>
              <a:spcBef>
                <a:spcPts val="680"/>
              </a:spcBef>
            </a:pPr>
            <a:r>
              <a:rPr sz="1400" spc="-25" dirty="0">
                <a:latin typeface="Arial"/>
                <a:cs typeface="Arial"/>
              </a:rPr>
              <a:t>EC2</a:t>
            </a:r>
            <a:endParaRPr sz="1400">
              <a:latin typeface="Arial"/>
              <a:cs typeface="Arial"/>
            </a:endParaRPr>
          </a:p>
          <a:p>
            <a:pPr marL="354965" marR="156210" indent="-342900">
              <a:lnSpc>
                <a:spcPct val="100000"/>
              </a:lnSpc>
              <a:spcBef>
                <a:spcPts val="825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IP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アドレスは異なるが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同じ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OS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やMW,Appがインストール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25" dirty="0">
                <a:solidFill>
                  <a:srgbClr val="595A5D"/>
                </a:solidFill>
                <a:latin typeface="Yu Gothic"/>
                <a:cs typeface="Yu Gothic"/>
              </a:rPr>
              <a:t>設定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されたインスタンスを複数起動可能</a:t>
            </a:r>
            <a:endParaRPr sz="2000">
              <a:latin typeface="Yu Gothic"/>
              <a:cs typeface="Yu Gothic"/>
            </a:endParaRPr>
          </a:p>
          <a:p>
            <a:pPr marL="354965" marR="5080" indent="-342900">
              <a:lnSpc>
                <a:spcPts val="2320"/>
              </a:lnSpc>
              <a:spcBef>
                <a:spcPts val="625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solidFill>
                  <a:srgbClr val="6C6D70"/>
                </a:solidFill>
                <a:latin typeface="Yu Gothic"/>
                <a:cs typeface="Yu Gothic"/>
              </a:rPr>
              <a:t>VPC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内のどのサブネットに起動するかを指定することで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15" dirty="0">
                <a:solidFill>
                  <a:srgbClr val="595A5D"/>
                </a:solidFill>
                <a:latin typeface="Yu Gothic"/>
                <a:cs typeface="Yu Gothic"/>
              </a:rPr>
              <a:t>そのネッ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トワークアドレスレンジに基づく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IP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アドレスが割り当てられる</a:t>
            </a:r>
            <a:r>
              <a:rPr sz="2000" spc="-50" dirty="0">
                <a:solidFill>
                  <a:srgbClr val="6C6D70"/>
                </a:solidFill>
                <a:latin typeface="Yu Gothic"/>
                <a:cs typeface="Yu Gothic"/>
              </a:rPr>
              <a:t>。</a:t>
            </a:r>
            <a:endParaRPr sz="20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3279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開発者一人一人に同等の開発環境をすぐに配布可能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852054" y="1254949"/>
            <a:ext cx="1010285" cy="1034415"/>
            <a:chOff x="852054" y="1254949"/>
            <a:chExt cx="1010285" cy="1034415"/>
          </a:xfrm>
        </p:grpSpPr>
        <p:sp>
          <p:nvSpPr>
            <p:cNvPr id="4" name="object 4"/>
            <p:cNvSpPr/>
            <p:nvPr/>
          </p:nvSpPr>
          <p:spPr>
            <a:xfrm>
              <a:off x="872763" y="1254949"/>
              <a:ext cx="968375" cy="977265"/>
            </a:xfrm>
            <a:custGeom>
              <a:avLst/>
              <a:gdLst/>
              <a:ahLst/>
              <a:cxnLst/>
              <a:rect l="l" t="t" r="r" b="b"/>
              <a:pathLst>
                <a:path w="968375" h="977264">
                  <a:moveTo>
                    <a:pt x="801768" y="0"/>
                  </a:moveTo>
                  <a:lnTo>
                    <a:pt x="166283" y="0"/>
                  </a:lnTo>
                  <a:lnTo>
                    <a:pt x="122083" y="5878"/>
                  </a:lnTo>
                  <a:lnTo>
                    <a:pt x="82363" y="22467"/>
                  </a:lnTo>
                  <a:lnTo>
                    <a:pt x="48708" y="48194"/>
                  </a:lnTo>
                  <a:lnTo>
                    <a:pt x="22705" y="81489"/>
                  </a:lnTo>
                  <a:lnTo>
                    <a:pt x="5940" y="120780"/>
                  </a:lnTo>
                  <a:lnTo>
                    <a:pt x="0" y="164495"/>
                  </a:lnTo>
                  <a:lnTo>
                    <a:pt x="0" y="812166"/>
                  </a:lnTo>
                  <a:lnTo>
                    <a:pt x="5940" y="855896"/>
                  </a:lnTo>
                  <a:lnTo>
                    <a:pt x="22705" y="895194"/>
                  </a:lnTo>
                  <a:lnTo>
                    <a:pt x="48708" y="928490"/>
                  </a:lnTo>
                  <a:lnTo>
                    <a:pt x="82363" y="954216"/>
                  </a:lnTo>
                  <a:lnTo>
                    <a:pt x="122083" y="970803"/>
                  </a:lnTo>
                  <a:lnTo>
                    <a:pt x="166283" y="976680"/>
                  </a:lnTo>
                  <a:lnTo>
                    <a:pt x="801768" y="976680"/>
                  </a:lnTo>
                  <a:lnTo>
                    <a:pt x="845954" y="970803"/>
                  </a:lnTo>
                  <a:lnTo>
                    <a:pt x="885625" y="954216"/>
                  </a:lnTo>
                  <a:lnTo>
                    <a:pt x="919213" y="928490"/>
                  </a:lnTo>
                  <a:lnTo>
                    <a:pt x="945147" y="895194"/>
                  </a:lnTo>
                  <a:lnTo>
                    <a:pt x="961858" y="855896"/>
                  </a:lnTo>
                  <a:lnTo>
                    <a:pt x="967777" y="812166"/>
                  </a:lnTo>
                  <a:lnTo>
                    <a:pt x="967777" y="164495"/>
                  </a:lnTo>
                  <a:lnTo>
                    <a:pt x="961858" y="120780"/>
                  </a:lnTo>
                  <a:lnTo>
                    <a:pt x="945147" y="81489"/>
                  </a:lnTo>
                  <a:lnTo>
                    <a:pt x="919213" y="48194"/>
                  </a:lnTo>
                  <a:lnTo>
                    <a:pt x="885625" y="22467"/>
                  </a:lnTo>
                  <a:lnTo>
                    <a:pt x="845954" y="5878"/>
                  </a:lnTo>
                  <a:lnTo>
                    <a:pt x="8017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530" y="2067118"/>
              <a:ext cx="166008" cy="221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2164" y="2231618"/>
              <a:ext cx="643890" cy="57785"/>
            </a:xfrm>
            <a:custGeom>
              <a:avLst/>
              <a:gdLst/>
              <a:ahLst/>
              <a:cxnLst/>
              <a:rect l="l" t="t" r="r" b="b"/>
              <a:pathLst>
                <a:path w="643889" h="57785">
                  <a:moveTo>
                    <a:pt x="643506" y="0"/>
                  </a:moveTo>
                  <a:lnTo>
                    <a:pt x="0" y="0"/>
                  </a:lnTo>
                  <a:lnTo>
                    <a:pt x="0" y="57387"/>
                  </a:lnTo>
                  <a:lnTo>
                    <a:pt x="643506" y="57387"/>
                  </a:lnTo>
                  <a:lnTo>
                    <a:pt x="643506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59" y="2067111"/>
              <a:ext cx="166283" cy="2219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054" y="1579418"/>
              <a:ext cx="1009996" cy="3283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218" y="1566949"/>
              <a:ext cx="461356" cy="3574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004" y="1610337"/>
              <a:ext cx="911296" cy="22541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1004" y="1610337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60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69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69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054" y="1832956"/>
              <a:ext cx="1009996" cy="349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2218" y="1828800"/>
              <a:ext cx="461356" cy="3574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004" y="1862886"/>
              <a:ext cx="911299" cy="24758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01004" y="1862887"/>
              <a:ext cx="911860" cy="247650"/>
            </a:xfrm>
            <a:custGeom>
              <a:avLst/>
              <a:gdLst/>
              <a:ahLst/>
              <a:cxnLst/>
              <a:rect l="l" t="t" r="r" b="b"/>
              <a:pathLst>
                <a:path w="911860" h="247650">
                  <a:moveTo>
                    <a:pt x="0" y="41263"/>
                  </a:moveTo>
                  <a:lnTo>
                    <a:pt x="3242" y="25202"/>
                  </a:lnTo>
                  <a:lnTo>
                    <a:pt x="12085" y="12085"/>
                  </a:lnTo>
                  <a:lnTo>
                    <a:pt x="25202" y="3242"/>
                  </a:lnTo>
                  <a:lnTo>
                    <a:pt x="41263" y="0"/>
                  </a:lnTo>
                  <a:lnTo>
                    <a:pt x="870034" y="0"/>
                  </a:lnTo>
                  <a:lnTo>
                    <a:pt x="886096" y="3242"/>
                  </a:lnTo>
                  <a:lnTo>
                    <a:pt x="899212" y="12085"/>
                  </a:lnTo>
                  <a:lnTo>
                    <a:pt x="908055" y="25202"/>
                  </a:lnTo>
                  <a:lnTo>
                    <a:pt x="911298" y="41263"/>
                  </a:lnTo>
                  <a:lnTo>
                    <a:pt x="911298" y="206317"/>
                  </a:lnTo>
                  <a:lnTo>
                    <a:pt x="908055" y="222378"/>
                  </a:lnTo>
                  <a:lnTo>
                    <a:pt x="899212" y="235495"/>
                  </a:lnTo>
                  <a:lnTo>
                    <a:pt x="886096" y="244338"/>
                  </a:lnTo>
                  <a:lnTo>
                    <a:pt x="870034" y="247580"/>
                  </a:lnTo>
                  <a:lnTo>
                    <a:pt x="41263" y="247580"/>
                  </a:lnTo>
                  <a:lnTo>
                    <a:pt x="25202" y="244338"/>
                  </a:lnTo>
                  <a:lnTo>
                    <a:pt x="12085" y="235495"/>
                  </a:lnTo>
                  <a:lnTo>
                    <a:pt x="3242" y="222378"/>
                  </a:lnTo>
                  <a:lnTo>
                    <a:pt x="0" y="206317"/>
                  </a:lnTo>
                  <a:lnTo>
                    <a:pt x="0" y="41263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054" y="1325880"/>
              <a:ext cx="1009996" cy="3283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625" y="1313411"/>
              <a:ext cx="386541" cy="3574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007" y="1358292"/>
              <a:ext cx="911296" cy="2254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01007" y="1358293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60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69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69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1B6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88169" y="1312935"/>
            <a:ext cx="342265" cy="7931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405"/>
              </a:spcBef>
            </a:pPr>
            <a:r>
              <a:rPr sz="1400" spc="-25" dirty="0"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 marR="5080" indent="-635">
              <a:lnSpc>
                <a:spcPts val="2080"/>
              </a:lnSpc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81605" y="2161308"/>
            <a:ext cx="750570" cy="1143000"/>
            <a:chOff x="981605" y="2161308"/>
            <a:chExt cx="750570" cy="1143000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605" y="2553983"/>
              <a:ext cx="750093" cy="7500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501" y="2161308"/>
              <a:ext cx="295101" cy="457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56653" y="2314076"/>
              <a:ext cx="0" cy="240029"/>
            </a:xfrm>
            <a:custGeom>
              <a:avLst/>
              <a:gdLst/>
              <a:ahLst/>
              <a:cxnLst/>
              <a:rect l="l" t="t" r="r" b="b"/>
              <a:pathLst>
                <a:path h="240030">
                  <a:moveTo>
                    <a:pt x="0" y="23990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7698" y="2288871"/>
              <a:ext cx="118110" cy="116205"/>
            </a:xfrm>
            <a:custGeom>
              <a:avLst/>
              <a:gdLst/>
              <a:ahLst/>
              <a:cxnLst/>
              <a:rect l="l" t="t" r="r" b="b"/>
              <a:pathLst>
                <a:path w="118109" h="116205">
                  <a:moveTo>
                    <a:pt x="58954" y="0"/>
                  </a:moveTo>
                  <a:lnTo>
                    <a:pt x="0" y="101064"/>
                  </a:lnTo>
                  <a:lnTo>
                    <a:pt x="2045" y="108840"/>
                  </a:lnTo>
                  <a:lnTo>
                    <a:pt x="14163" y="115909"/>
                  </a:lnTo>
                  <a:lnTo>
                    <a:pt x="21940" y="113861"/>
                  </a:lnTo>
                  <a:lnTo>
                    <a:pt x="58954" y="50408"/>
                  </a:lnTo>
                  <a:lnTo>
                    <a:pt x="88359" y="50408"/>
                  </a:lnTo>
                  <a:lnTo>
                    <a:pt x="58954" y="0"/>
                  </a:lnTo>
                  <a:close/>
                </a:path>
                <a:path w="118109" h="116205">
                  <a:moveTo>
                    <a:pt x="88359" y="50408"/>
                  </a:moveTo>
                  <a:lnTo>
                    <a:pt x="58954" y="50408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88359" y="50408"/>
                  </a:lnTo>
                  <a:close/>
                </a:path>
              </a:pathLst>
            </a:custGeom>
            <a:solidFill>
              <a:srgbClr val="EF9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443942" y="1254947"/>
            <a:ext cx="1014730" cy="1034415"/>
            <a:chOff x="2443942" y="1254947"/>
            <a:chExt cx="1014730" cy="1034415"/>
          </a:xfrm>
        </p:grpSpPr>
        <p:sp>
          <p:nvSpPr>
            <p:cNvPr id="27" name="object 27"/>
            <p:cNvSpPr/>
            <p:nvPr/>
          </p:nvSpPr>
          <p:spPr>
            <a:xfrm>
              <a:off x="2467102" y="1254947"/>
              <a:ext cx="968375" cy="977265"/>
            </a:xfrm>
            <a:custGeom>
              <a:avLst/>
              <a:gdLst/>
              <a:ahLst/>
              <a:cxnLst/>
              <a:rect l="l" t="t" r="r" b="b"/>
              <a:pathLst>
                <a:path w="968375" h="977264">
                  <a:moveTo>
                    <a:pt x="801768" y="0"/>
                  </a:moveTo>
                  <a:lnTo>
                    <a:pt x="166283" y="0"/>
                  </a:lnTo>
                  <a:lnTo>
                    <a:pt x="122083" y="5878"/>
                  </a:lnTo>
                  <a:lnTo>
                    <a:pt x="82363" y="22467"/>
                  </a:lnTo>
                  <a:lnTo>
                    <a:pt x="48708" y="48194"/>
                  </a:lnTo>
                  <a:lnTo>
                    <a:pt x="22705" y="81489"/>
                  </a:lnTo>
                  <a:lnTo>
                    <a:pt x="5940" y="120780"/>
                  </a:lnTo>
                  <a:lnTo>
                    <a:pt x="0" y="164495"/>
                  </a:lnTo>
                  <a:lnTo>
                    <a:pt x="0" y="812166"/>
                  </a:lnTo>
                  <a:lnTo>
                    <a:pt x="5940" y="855896"/>
                  </a:lnTo>
                  <a:lnTo>
                    <a:pt x="22705" y="895194"/>
                  </a:lnTo>
                  <a:lnTo>
                    <a:pt x="48708" y="928490"/>
                  </a:lnTo>
                  <a:lnTo>
                    <a:pt x="82363" y="954216"/>
                  </a:lnTo>
                  <a:lnTo>
                    <a:pt x="122083" y="970803"/>
                  </a:lnTo>
                  <a:lnTo>
                    <a:pt x="166283" y="976680"/>
                  </a:lnTo>
                  <a:lnTo>
                    <a:pt x="801768" y="976680"/>
                  </a:lnTo>
                  <a:lnTo>
                    <a:pt x="845955" y="970803"/>
                  </a:lnTo>
                  <a:lnTo>
                    <a:pt x="885626" y="954216"/>
                  </a:lnTo>
                  <a:lnTo>
                    <a:pt x="919213" y="928490"/>
                  </a:lnTo>
                  <a:lnTo>
                    <a:pt x="945147" y="895194"/>
                  </a:lnTo>
                  <a:lnTo>
                    <a:pt x="961858" y="855896"/>
                  </a:lnTo>
                  <a:lnTo>
                    <a:pt x="967778" y="812166"/>
                  </a:lnTo>
                  <a:lnTo>
                    <a:pt x="967778" y="164495"/>
                  </a:lnTo>
                  <a:lnTo>
                    <a:pt x="961858" y="120780"/>
                  </a:lnTo>
                  <a:lnTo>
                    <a:pt x="945147" y="81489"/>
                  </a:lnTo>
                  <a:lnTo>
                    <a:pt x="919213" y="48194"/>
                  </a:lnTo>
                  <a:lnTo>
                    <a:pt x="885626" y="22467"/>
                  </a:lnTo>
                  <a:lnTo>
                    <a:pt x="845955" y="5878"/>
                  </a:lnTo>
                  <a:lnTo>
                    <a:pt x="8017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8869" y="2067116"/>
              <a:ext cx="166008" cy="2218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26503" y="2231617"/>
              <a:ext cx="643890" cy="57785"/>
            </a:xfrm>
            <a:custGeom>
              <a:avLst/>
              <a:gdLst/>
              <a:ahLst/>
              <a:cxnLst/>
              <a:rect l="l" t="t" r="r" b="b"/>
              <a:pathLst>
                <a:path w="643889" h="57785">
                  <a:moveTo>
                    <a:pt x="643506" y="0"/>
                  </a:moveTo>
                  <a:lnTo>
                    <a:pt x="0" y="0"/>
                  </a:lnTo>
                  <a:lnTo>
                    <a:pt x="0" y="57387"/>
                  </a:lnTo>
                  <a:lnTo>
                    <a:pt x="643506" y="57387"/>
                  </a:lnTo>
                  <a:lnTo>
                    <a:pt x="643506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098" y="2067110"/>
              <a:ext cx="166283" cy="22190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43942" y="1579418"/>
              <a:ext cx="1014152" cy="32835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18261" y="1566949"/>
              <a:ext cx="457200" cy="35744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95344" y="1610337"/>
              <a:ext cx="911294" cy="22541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95344" y="1610337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60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69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69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43942" y="1832956"/>
              <a:ext cx="1014152" cy="3491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8261" y="1828800"/>
              <a:ext cx="461356" cy="35744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95344" y="1862885"/>
              <a:ext cx="911298" cy="24758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95344" y="1862885"/>
              <a:ext cx="911860" cy="247650"/>
            </a:xfrm>
            <a:custGeom>
              <a:avLst/>
              <a:gdLst/>
              <a:ahLst/>
              <a:cxnLst/>
              <a:rect l="l" t="t" r="r" b="b"/>
              <a:pathLst>
                <a:path w="911860" h="247650">
                  <a:moveTo>
                    <a:pt x="0" y="41263"/>
                  </a:moveTo>
                  <a:lnTo>
                    <a:pt x="3242" y="25202"/>
                  </a:lnTo>
                  <a:lnTo>
                    <a:pt x="12085" y="12085"/>
                  </a:lnTo>
                  <a:lnTo>
                    <a:pt x="25202" y="3242"/>
                  </a:lnTo>
                  <a:lnTo>
                    <a:pt x="41263" y="0"/>
                  </a:lnTo>
                  <a:lnTo>
                    <a:pt x="870034" y="0"/>
                  </a:lnTo>
                  <a:lnTo>
                    <a:pt x="886096" y="3242"/>
                  </a:lnTo>
                  <a:lnTo>
                    <a:pt x="899212" y="12085"/>
                  </a:lnTo>
                  <a:lnTo>
                    <a:pt x="908056" y="25202"/>
                  </a:lnTo>
                  <a:lnTo>
                    <a:pt x="911298" y="41263"/>
                  </a:lnTo>
                  <a:lnTo>
                    <a:pt x="911298" y="206317"/>
                  </a:lnTo>
                  <a:lnTo>
                    <a:pt x="908056" y="222378"/>
                  </a:lnTo>
                  <a:lnTo>
                    <a:pt x="899212" y="235495"/>
                  </a:lnTo>
                  <a:lnTo>
                    <a:pt x="886096" y="244338"/>
                  </a:lnTo>
                  <a:lnTo>
                    <a:pt x="870034" y="247581"/>
                  </a:lnTo>
                  <a:lnTo>
                    <a:pt x="41263" y="247581"/>
                  </a:lnTo>
                  <a:lnTo>
                    <a:pt x="25202" y="244338"/>
                  </a:lnTo>
                  <a:lnTo>
                    <a:pt x="12085" y="235495"/>
                  </a:lnTo>
                  <a:lnTo>
                    <a:pt x="3242" y="222378"/>
                  </a:lnTo>
                  <a:lnTo>
                    <a:pt x="0" y="206317"/>
                  </a:lnTo>
                  <a:lnTo>
                    <a:pt x="0" y="41263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43942" y="1325880"/>
              <a:ext cx="1014152" cy="32835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55668" y="1313411"/>
              <a:ext cx="382385" cy="3574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95346" y="1358291"/>
              <a:ext cx="911296" cy="22541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495346" y="1358291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60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69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69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1B6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782508" y="1312933"/>
            <a:ext cx="342265" cy="7937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405"/>
              </a:spcBef>
            </a:pPr>
            <a:r>
              <a:rPr sz="1400" spc="-25" dirty="0"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 marR="5080" indent="-635">
              <a:lnSpc>
                <a:spcPts val="2080"/>
              </a:lnSpc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05545" y="2161308"/>
            <a:ext cx="291465" cy="457200"/>
            <a:chOff x="2805545" y="2161308"/>
            <a:chExt cx="291465" cy="457200"/>
          </a:xfrm>
        </p:grpSpPr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05545" y="2161308"/>
              <a:ext cx="290945" cy="4572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51887" y="2314193"/>
              <a:ext cx="8890" cy="240029"/>
            </a:xfrm>
            <a:custGeom>
              <a:avLst/>
              <a:gdLst/>
              <a:ahLst/>
              <a:cxnLst/>
              <a:rect l="l" t="t" r="r" b="b"/>
              <a:pathLst>
                <a:path w="8889" h="240030">
                  <a:moveTo>
                    <a:pt x="8525" y="23978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5666" y="2289004"/>
              <a:ext cx="117833" cy="11742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118955" y="1254947"/>
            <a:ext cx="1010285" cy="1034415"/>
            <a:chOff x="4118955" y="1254947"/>
            <a:chExt cx="1010285" cy="1034415"/>
          </a:xfrm>
        </p:grpSpPr>
        <p:sp>
          <p:nvSpPr>
            <p:cNvPr id="49" name="object 49"/>
            <p:cNvSpPr/>
            <p:nvPr/>
          </p:nvSpPr>
          <p:spPr>
            <a:xfrm>
              <a:off x="4140572" y="1254947"/>
              <a:ext cx="968375" cy="977265"/>
            </a:xfrm>
            <a:custGeom>
              <a:avLst/>
              <a:gdLst/>
              <a:ahLst/>
              <a:cxnLst/>
              <a:rect l="l" t="t" r="r" b="b"/>
              <a:pathLst>
                <a:path w="968375" h="977264">
                  <a:moveTo>
                    <a:pt x="801768" y="0"/>
                  </a:moveTo>
                  <a:lnTo>
                    <a:pt x="166283" y="0"/>
                  </a:lnTo>
                  <a:lnTo>
                    <a:pt x="122083" y="5878"/>
                  </a:lnTo>
                  <a:lnTo>
                    <a:pt x="82363" y="22467"/>
                  </a:lnTo>
                  <a:lnTo>
                    <a:pt x="48708" y="48194"/>
                  </a:lnTo>
                  <a:lnTo>
                    <a:pt x="22705" y="81489"/>
                  </a:lnTo>
                  <a:lnTo>
                    <a:pt x="5940" y="120779"/>
                  </a:lnTo>
                  <a:lnTo>
                    <a:pt x="0" y="164495"/>
                  </a:lnTo>
                  <a:lnTo>
                    <a:pt x="0" y="812166"/>
                  </a:lnTo>
                  <a:lnTo>
                    <a:pt x="5940" y="855895"/>
                  </a:lnTo>
                  <a:lnTo>
                    <a:pt x="22705" y="895193"/>
                  </a:lnTo>
                  <a:lnTo>
                    <a:pt x="48708" y="928489"/>
                  </a:lnTo>
                  <a:lnTo>
                    <a:pt x="82363" y="954215"/>
                  </a:lnTo>
                  <a:lnTo>
                    <a:pt x="122083" y="970801"/>
                  </a:lnTo>
                  <a:lnTo>
                    <a:pt x="166283" y="976679"/>
                  </a:lnTo>
                  <a:lnTo>
                    <a:pt x="801768" y="976679"/>
                  </a:lnTo>
                  <a:lnTo>
                    <a:pt x="845954" y="970801"/>
                  </a:lnTo>
                  <a:lnTo>
                    <a:pt x="885626" y="954215"/>
                  </a:lnTo>
                  <a:lnTo>
                    <a:pt x="919213" y="928489"/>
                  </a:lnTo>
                  <a:lnTo>
                    <a:pt x="945147" y="895193"/>
                  </a:lnTo>
                  <a:lnTo>
                    <a:pt x="961858" y="855895"/>
                  </a:lnTo>
                  <a:lnTo>
                    <a:pt x="967778" y="812166"/>
                  </a:lnTo>
                  <a:lnTo>
                    <a:pt x="967778" y="164495"/>
                  </a:lnTo>
                  <a:lnTo>
                    <a:pt x="961858" y="120779"/>
                  </a:lnTo>
                  <a:lnTo>
                    <a:pt x="945147" y="81489"/>
                  </a:lnTo>
                  <a:lnTo>
                    <a:pt x="919213" y="48194"/>
                  </a:lnTo>
                  <a:lnTo>
                    <a:pt x="885626" y="22467"/>
                  </a:lnTo>
                  <a:lnTo>
                    <a:pt x="845954" y="5878"/>
                  </a:lnTo>
                  <a:lnTo>
                    <a:pt x="8017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42339" y="2067115"/>
              <a:ext cx="166008" cy="22188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299973" y="2231617"/>
              <a:ext cx="643890" cy="57785"/>
            </a:xfrm>
            <a:custGeom>
              <a:avLst/>
              <a:gdLst/>
              <a:ahLst/>
              <a:cxnLst/>
              <a:rect l="l" t="t" r="r" b="b"/>
              <a:pathLst>
                <a:path w="643889" h="57785">
                  <a:moveTo>
                    <a:pt x="643506" y="0"/>
                  </a:moveTo>
                  <a:lnTo>
                    <a:pt x="0" y="0"/>
                  </a:lnTo>
                  <a:lnTo>
                    <a:pt x="0" y="57387"/>
                  </a:lnTo>
                  <a:lnTo>
                    <a:pt x="643506" y="57387"/>
                  </a:lnTo>
                  <a:lnTo>
                    <a:pt x="643506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0568" y="2067110"/>
              <a:ext cx="166283" cy="221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18956" y="1579418"/>
              <a:ext cx="1009996" cy="328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89120" y="1566949"/>
              <a:ext cx="461356" cy="35744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8813" y="1610335"/>
              <a:ext cx="911296" cy="22541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168813" y="1610335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60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70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70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18956" y="1832956"/>
              <a:ext cx="1009996" cy="3491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93276" y="1828800"/>
              <a:ext cx="457200" cy="35744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8813" y="1862884"/>
              <a:ext cx="911299" cy="24758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168813" y="1862884"/>
              <a:ext cx="911860" cy="247650"/>
            </a:xfrm>
            <a:custGeom>
              <a:avLst/>
              <a:gdLst/>
              <a:ahLst/>
              <a:cxnLst/>
              <a:rect l="l" t="t" r="r" b="b"/>
              <a:pathLst>
                <a:path w="911860" h="247650">
                  <a:moveTo>
                    <a:pt x="0" y="41263"/>
                  </a:moveTo>
                  <a:lnTo>
                    <a:pt x="3242" y="25202"/>
                  </a:lnTo>
                  <a:lnTo>
                    <a:pt x="12085" y="12085"/>
                  </a:lnTo>
                  <a:lnTo>
                    <a:pt x="25202" y="3242"/>
                  </a:lnTo>
                  <a:lnTo>
                    <a:pt x="41264" y="0"/>
                  </a:lnTo>
                  <a:lnTo>
                    <a:pt x="870034" y="0"/>
                  </a:lnTo>
                  <a:lnTo>
                    <a:pt x="886096" y="3242"/>
                  </a:lnTo>
                  <a:lnTo>
                    <a:pt x="899212" y="12085"/>
                  </a:lnTo>
                  <a:lnTo>
                    <a:pt x="908056" y="25202"/>
                  </a:lnTo>
                  <a:lnTo>
                    <a:pt x="911298" y="41263"/>
                  </a:lnTo>
                  <a:lnTo>
                    <a:pt x="911298" y="206317"/>
                  </a:lnTo>
                  <a:lnTo>
                    <a:pt x="908056" y="222378"/>
                  </a:lnTo>
                  <a:lnTo>
                    <a:pt x="899212" y="235495"/>
                  </a:lnTo>
                  <a:lnTo>
                    <a:pt x="886096" y="244338"/>
                  </a:lnTo>
                  <a:lnTo>
                    <a:pt x="870034" y="247581"/>
                  </a:lnTo>
                  <a:lnTo>
                    <a:pt x="41264" y="247581"/>
                  </a:lnTo>
                  <a:lnTo>
                    <a:pt x="25202" y="244338"/>
                  </a:lnTo>
                  <a:lnTo>
                    <a:pt x="12085" y="235495"/>
                  </a:lnTo>
                  <a:lnTo>
                    <a:pt x="3242" y="222378"/>
                  </a:lnTo>
                  <a:lnTo>
                    <a:pt x="0" y="206317"/>
                  </a:lnTo>
                  <a:lnTo>
                    <a:pt x="0" y="41263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18955" y="1325880"/>
              <a:ext cx="1009996" cy="32835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30683" y="1313411"/>
              <a:ext cx="382385" cy="35744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8817" y="1358290"/>
              <a:ext cx="911296" cy="22541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68816" y="1358290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60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70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70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1B6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455978" y="1312932"/>
            <a:ext cx="342265" cy="7937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405"/>
              </a:spcBef>
            </a:pPr>
            <a:r>
              <a:rPr sz="1400" spc="-25" dirty="0"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 marR="5080" indent="-635">
              <a:lnSpc>
                <a:spcPts val="2080"/>
              </a:lnSpc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476403" y="2161308"/>
            <a:ext cx="295275" cy="457200"/>
            <a:chOff x="4476403" y="2161308"/>
            <a:chExt cx="295275" cy="457200"/>
          </a:xfrm>
        </p:grpSpPr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76403" y="2161308"/>
              <a:ext cx="295101" cy="4572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625357" y="2314193"/>
              <a:ext cx="8890" cy="240029"/>
            </a:xfrm>
            <a:custGeom>
              <a:avLst/>
              <a:gdLst/>
              <a:ahLst/>
              <a:cxnLst/>
              <a:rect l="l" t="t" r="r" b="b"/>
              <a:pathLst>
                <a:path w="8889" h="240030">
                  <a:moveTo>
                    <a:pt x="8525" y="23978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69135" y="2289004"/>
              <a:ext cx="117833" cy="117426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5818908" y="1254949"/>
            <a:ext cx="1010285" cy="1034415"/>
            <a:chOff x="5818908" y="1254949"/>
            <a:chExt cx="1010285" cy="1034415"/>
          </a:xfrm>
        </p:grpSpPr>
        <p:sp>
          <p:nvSpPr>
            <p:cNvPr id="71" name="object 71"/>
            <p:cNvSpPr/>
            <p:nvPr/>
          </p:nvSpPr>
          <p:spPr>
            <a:xfrm>
              <a:off x="5840418" y="1254949"/>
              <a:ext cx="968375" cy="977265"/>
            </a:xfrm>
            <a:custGeom>
              <a:avLst/>
              <a:gdLst/>
              <a:ahLst/>
              <a:cxnLst/>
              <a:rect l="l" t="t" r="r" b="b"/>
              <a:pathLst>
                <a:path w="968375" h="977264">
                  <a:moveTo>
                    <a:pt x="801768" y="0"/>
                  </a:moveTo>
                  <a:lnTo>
                    <a:pt x="166283" y="0"/>
                  </a:lnTo>
                  <a:lnTo>
                    <a:pt x="122083" y="5878"/>
                  </a:lnTo>
                  <a:lnTo>
                    <a:pt x="82363" y="22467"/>
                  </a:lnTo>
                  <a:lnTo>
                    <a:pt x="48708" y="48194"/>
                  </a:lnTo>
                  <a:lnTo>
                    <a:pt x="22705" y="81489"/>
                  </a:lnTo>
                  <a:lnTo>
                    <a:pt x="5940" y="120780"/>
                  </a:lnTo>
                  <a:lnTo>
                    <a:pt x="0" y="164495"/>
                  </a:lnTo>
                  <a:lnTo>
                    <a:pt x="0" y="812166"/>
                  </a:lnTo>
                  <a:lnTo>
                    <a:pt x="5940" y="855896"/>
                  </a:lnTo>
                  <a:lnTo>
                    <a:pt x="22705" y="895194"/>
                  </a:lnTo>
                  <a:lnTo>
                    <a:pt x="48708" y="928490"/>
                  </a:lnTo>
                  <a:lnTo>
                    <a:pt x="82363" y="954216"/>
                  </a:lnTo>
                  <a:lnTo>
                    <a:pt x="122083" y="970803"/>
                  </a:lnTo>
                  <a:lnTo>
                    <a:pt x="166283" y="976680"/>
                  </a:lnTo>
                  <a:lnTo>
                    <a:pt x="801768" y="976680"/>
                  </a:lnTo>
                  <a:lnTo>
                    <a:pt x="845954" y="970803"/>
                  </a:lnTo>
                  <a:lnTo>
                    <a:pt x="885625" y="954216"/>
                  </a:lnTo>
                  <a:lnTo>
                    <a:pt x="919212" y="928490"/>
                  </a:lnTo>
                  <a:lnTo>
                    <a:pt x="945146" y="895194"/>
                  </a:lnTo>
                  <a:lnTo>
                    <a:pt x="961857" y="855896"/>
                  </a:lnTo>
                  <a:lnTo>
                    <a:pt x="967776" y="812166"/>
                  </a:lnTo>
                  <a:lnTo>
                    <a:pt x="967776" y="164495"/>
                  </a:lnTo>
                  <a:lnTo>
                    <a:pt x="961857" y="120780"/>
                  </a:lnTo>
                  <a:lnTo>
                    <a:pt x="945146" y="81489"/>
                  </a:lnTo>
                  <a:lnTo>
                    <a:pt x="919212" y="48194"/>
                  </a:lnTo>
                  <a:lnTo>
                    <a:pt x="885625" y="22467"/>
                  </a:lnTo>
                  <a:lnTo>
                    <a:pt x="845954" y="5878"/>
                  </a:lnTo>
                  <a:lnTo>
                    <a:pt x="8017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42186" y="2067118"/>
              <a:ext cx="166008" cy="22188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999820" y="2231618"/>
              <a:ext cx="643890" cy="57785"/>
            </a:xfrm>
            <a:custGeom>
              <a:avLst/>
              <a:gdLst/>
              <a:ahLst/>
              <a:cxnLst/>
              <a:rect l="l" t="t" r="r" b="b"/>
              <a:pathLst>
                <a:path w="643890" h="57785">
                  <a:moveTo>
                    <a:pt x="643506" y="0"/>
                  </a:moveTo>
                  <a:lnTo>
                    <a:pt x="0" y="0"/>
                  </a:lnTo>
                  <a:lnTo>
                    <a:pt x="0" y="57387"/>
                  </a:lnTo>
                  <a:lnTo>
                    <a:pt x="643506" y="57387"/>
                  </a:lnTo>
                  <a:lnTo>
                    <a:pt x="643506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0414" y="2067111"/>
              <a:ext cx="166283" cy="22190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18908" y="1579418"/>
              <a:ext cx="1009996" cy="32835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9072" y="1566949"/>
              <a:ext cx="461356" cy="35744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68659" y="1610337"/>
              <a:ext cx="911296" cy="22541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868659" y="1610337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59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70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70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18908" y="1832956"/>
              <a:ext cx="1009996" cy="3491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93228" y="1828800"/>
              <a:ext cx="457200" cy="35744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8659" y="1862886"/>
              <a:ext cx="911298" cy="24758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868659" y="1862887"/>
              <a:ext cx="911860" cy="247650"/>
            </a:xfrm>
            <a:custGeom>
              <a:avLst/>
              <a:gdLst/>
              <a:ahLst/>
              <a:cxnLst/>
              <a:rect l="l" t="t" r="r" b="b"/>
              <a:pathLst>
                <a:path w="911859" h="247650">
                  <a:moveTo>
                    <a:pt x="0" y="41263"/>
                  </a:moveTo>
                  <a:lnTo>
                    <a:pt x="3242" y="25202"/>
                  </a:lnTo>
                  <a:lnTo>
                    <a:pt x="12085" y="12085"/>
                  </a:lnTo>
                  <a:lnTo>
                    <a:pt x="25202" y="3242"/>
                  </a:lnTo>
                  <a:lnTo>
                    <a:pt x="41264" y="0"/>
                  </a:lnTo>
                  <a:lnTo>
                    <a:pt x="870034" y="0"/>
                  </a:lnTo>
                  <a:lnTo>
                    <a:pt x="886096" y="3242"/>
                  </a:lnTo>
                  <a:lnTo>
                    <a:pt x="899212" y="12085"/>
                  </a:lnTo>
                  <a:lnTo>
                    <a:pt x="908055" y="25202"/>
                  </a:lnTo>
                  <a:lnTo>
                    <a:pt x="911298" y="41263"/>
                  </a:lnTo>
                  <a:lnTo>
                    <a:pt x="911298" y="206317"/>
                  </a:lnTo>
                  <a:lnTo>
                    <a:pt x="908055" y="222378"/>
                  </a:lnTo>
                  <a:lnTo>
                    <a:pt x="899212" y="235495"/>
                  </a:lnTo>
                  <a:lnTo>
                    <a:pt x="886096" y="244338"/>
                  </a:lnTo>
                  <a:lnTo>
                    <a:pt x="870034" y="247580"/>
                  </a:lnTo>
                  <a:lnTo>
                    <a:pt x="41264" y="247580"/>
                  </a:lnTo>
                  <a:lnTo>
                    <a:pt x="25202" y="244338"/>
                  </a:lnTo>
                  <a:lnTo>
                    <a:pt x="12085" y="235495"/>
                  </a:lnTo>
                  <a:lnTo>
                    <a:pt x="3242" y="222378"/>
                  </a:lnTo>
                  <a:lnTo>
                    <a:pt x="0" y="206317"/>
                  </a:lnTo>
                  <a:lnTo>
                    <a:pt x="0" y="41263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18908" y="1325880"/>
              <a:ext cx="1009996" cy="32835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30635" y="1313411"/>
              <a:ext cx="382385" cy="35744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68663" y="1358292"/>
              <a:ext cx="911294" cy="22541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868663" y="1358293"/>
              <a:ext cx="911860" cy="225425"/>
            </a:xfrm>
            <a:custGeom>
              <a:avLst/>
              <a:gdLst/>
              <a:ahLst/>
              <a:cxnLst/>
              <a:rect l="l" t="t" r="r" b="b"/>
              <a:pathLst>
                <a:path w="911859" h="225425">
                  <a:moveTo>
                    <a:pt x="0" y="37570"/>
                  </a:moveTo>
                  <a:lnTo>
                    <a:pt x="2952" y="22946"/>
                  </a:lnTo>
                  <a:lnTo>
                    <a:pt x="11004" y="11004"/>
                  </a:lnTo>
                  <a:lnTo>
                    <a:pt x="22946" y="2952"/>
                  </a:lnTo>
                  <a:lnTo>
                    <a:pt x="37570" y="0"/>
                  </a:lnTo>
                  <a:lnTo>
                    <a:pt x="873725" y="0"/>
                  </a:lnTo>
                  <a:lnTo>
                    <a:pt x="888349" y="2952"/>
                  </a:lnTo>
                  <a:lnTo>
                    <a:pt x="900291" y="11004"/>
                  </a:lnTo>
                  <a:lnTo>
                    <a:pt x="908343" y="22946"/>
                  </a:lnTo>
                  <a:lnTo>
                    <a:pt x="911295" y="37570"/>
                  </a:lnTo>
                  <a:lnTo>
                    <a:pt x="911295" y="187845"/>
                  </a:lnTo>
                  <a:lnTo>
                    <a:pt x="908343" y="202468"/>
                  </a:lnTo>
                  <a:lnTo>
                    <a:pt x="900291" y="214410"/>
                  </a:lnTo>
                  <a:lnTo>
                    <a:pt x="888349" y="222462"/>
                  </a:lnTo>
                  <a:lnTo>
                    <a:pt x="873725" y="225414"/>
                  </a:lnTo>
                  <a:lnTo>
                    <a:pt x="37570" y="225414"/>
                  </a:lnTo>
                  <a:lnTo>
                    <a:pt x="22946" y="222462"/>
                  </a:lnTo>
                  <a:lnTo>
                    <a:pt x="11004" y="214410"/>
                  </a:lnTo>
                  <a:lnTo>
                    <a:pt x="2952" y="202468"/>
                  </a:lnTo>
                  <a:lnTo>
                    <a:pt x="0" y="187845"/>
                  </a:lnTo>
                  <a:lnTo>
                    <a:pt x="0" y="37570"/>
                  </a:lnTo>
                  <a:close/>
                </a:path>
              </a:pathLst>
            </a:custGeom>
            <a:ln w="9524">
              <a:solidFill>
                <a:srgbClr val="1B6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155825" y="1312935"/>
            <a:ext cx="342265" cy="7931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405"/>
              </a:spcBef>
            </a:pPr>
            <a:r>
              <a:rPr sz="1400" spc="-25" dirty="0"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 marR="5080" indent="-635">
              <a:lnSpc>
                <a:spcPts val="2080"/>
              </a:lnSpc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176356" y="2161308"/>
            <a:ext cx="295275" cy="457200"/>
            <a:chOff x="6176356" y="2161308"/>
            <a:chExt cx="295275" cy="457200"/>
          </a:xfrm>
        </p:grpSpPr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76356" y="2161308"/>
              <a:ext cx="295101" cy="4572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325203" y="2314195"/>
              <a:ext cx="8890" cy="240029"/>
            </a:xfrm>
            <a:custGeom>
              <a:avLst/>
              <a:gdLst/>
              <a:ahLst/>
              <a:cxnLst/>
              <a:rect l="l" t="t" r="r" b="b"/>
              <a:pathLst>
                <a:path w="8889" h="240030">
                  <a:moveTo>
                    <a:pt x="8525" y="2397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68981" y="2289006"/>
              <a:ext cx="117834" cy="117428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535939" y="3301048"/>
            <a:ext cx="8007984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75" dirty="0">
                <a:solidFill>
                  <a:srgbClr val="6C6D70"/>
                </a:solidFill>
                <a:latin typeface="Yu Gothic"/>
                <a:cs typeface="Yu Gothic"/>
              </a:rPr>
              <a:t>t2.micro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インスタンスを利用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開発時のみ起動することでコストを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最適化可能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個人専用のインスタンスのため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自由にカスタマイズが可能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デプ◻イを自動化することで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さらに開発スピード向上が可能</a:t>
            </a:r>
            <a:endParaRPr sz="2000">
              <a:latin typeface="Yu Gothic"/>
              <a:cs typeface="Yu Gothic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7211193" y="643752"/>
            <a:ext cx="774700" cy="827405"/>
            <a:chOff x="7211193" y="643752"/>
            <a:chExt cx="774700" cy="827405"/>
          </a:xfrm>
        </p:grpSpPr>
        <p:sp>
          <p:nvSpPr>
            <p:cNvPr id="94" name="object 94"/>
            <p:cNvSpPr/>
            <p:nvPr/>
          </p:nvSpPr>
          <p:spPr>
            <a:xfrm>
              <a:off x="7211195" y="643752"/>
              <a:ext cx="774700" cy="781685"/>
            </a:xfrm>
            <a:custGeom>
              <a:avLst/>
              <a:gdLst/>
              <a:ahLst/>
              <a:cxnLst/>
              <a:rect l="l" t="t" r="r" b="b"/>
              <a:pathLst>
                <a:path w="774700" h="781685">
                  <a:moveTo>
                    <a:pt x="641414" y="0"/>
                  </a:moveTo>
                  <a:lnTo>
                    <a:pt x="133026" y="0"/>
                  </a:lnTo>
                  <a:lnTo>
                    <a:pt x="90984" y="6712"/>
                  </a:lnTo>
                  <a:lnTo>
                    <a:pt x="54467" y="25400"/>
                  </a:lnTo>
                  <a:lnTo>
                    <a:pt x="25669" y="53891"/>
                  </a:lnTo>
                  <a:lnTo>
                    <a:pt x="6782" y="90014"/>
                  </a:lnTo>
                  <a:lnTo>
                    <a:pt x="0" y="131597"/>
                  </a:lnTo>
                  <a:lnTo>
                    <a:pt x="0" y="649734"/>
                  </a:lnTo>
                  <a:lnTo>
                    <a:pt x="6782" y="691329"/>
                  </a:lnTo>
                  <a:lnTo>
                    <a:pt x="25669" y="727457"/>
                  </a:lnTo>
                  <a:lnTo>
                    <a:pt x="54467" y="755949"/>
                  </a:lnTo>
                  <a:lnTo>
                    <a:pt x="90984" y="774635"/>
                  </a:lnTo>
                  <a:lnTo>
                    <a:pt x="133026" y="781345"/>
                  </a:lnTo>
                  <a:lnTo>
                    <a:pt x="641414" y="781345"/>
                  </a:lnTo>
                  <a:lnTo>
                    <a:pt x="683440" y="774635"/>
                  </a:lnTo>
                  <a:lnTo>
                    <a:pt x="719903" y="755949"/>
                  </a:lnTo>
                  <a:lnTo>
                    <a:pt x="748634" y="727457"/>
                  </a:lnTo>
                  <a:lnTo>
                    <a:pt x="767463" y="691329"/>
                  </a:lnTo>
                  <a:lnTo>
                    <a:pt x="774222" y="649734"/>
                  </a:lnTo>
                  <a:lnTo>
                    <a:pt x="774222" y="131597"/>
                  </a:lnTo>
                  <a:lnTo>
                    <a:pt x="767463" y="90014"/>
                  </a:lnTo>
                  <a:lnTo>
                    <a:pt x="748634" y="53891"/>
                  </a:lnTo>
                  <a:lnTo>
                    <a:pt x="719903" y="25400"/>
                  </a:lnTo>
                  <a:lnTo>
                    <a:pt x="683440" y="6712"/>
                  </a:lnTo>
                  <a:lnTo>
                    <a:pt x="641414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52609" y="1293488"/>
              <a:ext cx="132806" cy="17751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338716" y="1425089"/>
              <a:ext cx="514984" cy="46355"/>
            </a:xfrm>
            <a:custGeom>
              <a:avLst/>
              <a:gdLst/>
              <a:ahLst/>
              <a:cxnLst/>
              <a:rect l="l" t="t" r="r" b="b"/>
              <a:pathLst>
                <a:path w="514984" h="46355">
                  <a:moveTo>
                    <a:pt x="514805" y="0"/>
                  </a:moveTo>
                  <a:lnTo>
                    <a:pt x="0" y="0"/>
                  </a:lnTo>
                  <a:lnTo>
                    <a:pt x="0" y="45909"/>
                  </a:lnTo>
                  <a:lnTo>
                    <a:pt x="514805" y="45909"/>
                  </a:lnTo>
                  <a:lnTo>
                    <a:pt x="514805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11193" y="1293483"/>
              <a:ext cx="133026" cy="177521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7263565" y="771739"/>
            <a:ext cx="3702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MS PGothic"/>
                <a:cs typeface="MS PGothic"/>
              </a:rPr>
              <a:t>コ</a:t>
            </a:r>
            <a:r>
              <a:rPr sz="1100" b="1" spc="-20" dirty="0">
                <a:solidFill>
                  <a:srgbClr val="FFFFFF"/>
                </a:solidFill>
                <a:latin typeface="MS PGothic"/>
                <a:cs typeface="MS PGothic"/>
              </a:rPr>
              <a:t>ー</a:t>
            </a:r>
            <a:r>
              <a:rPr sz="1100" b="1" spc="-50" dirty="0">
                <a:solidFill>
                  <a:srgbClr val="FFFFFF"/>
                </a:solidFill>
                <a:latin typeface="MS PGothic"/>
                <a:cs typeface="MS PGothic"/>
              </a:rPr>
              <a:t>ド</a:t>
            </a:r>
            <a:endParaRPr sz="1100">
              <a:latin typeface="MS PGothic"/>
              <a:cs typeface="MS PGothic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263565" y="936839"/>
            <a:ext cx="583565" cy="5232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b="1" spc="-10" dirty="0">
                <a:solidFill>
                  <a:srgbClr val="FFFFFF"/>
                </a:solidFill>
                <a:latin typeface="MS PGothic"/>
                <a:cs typeface="MS PGothic"/>
              </a:rPr>
              <a:t>リ</a:t>
            </a:r>
            <a:r>
              <a:rPr sz="1100" b="1" spc="-20" dirty="0">
                <a:solidFill>
                  <a:srgbClr val="FFFFFF"/>
                </a:solidFill>
                <a:latin typeface="MS PGothic"/>
                <a:cs typeface="MS PGothic"/>
              </a:rPr>
              <a:t>ポ</a:t>
            </a:r>
            <a:r>
              <a:rPr sz="1100" b="1" spc="-10" dirty="0">
                <a:solidFill>
                  <a:srgbClr val="FFFFFF"/>
                </a:solidFill>
                <a:latin typeface="MS PGothic"/>
                <a:cs typeface="MS PGothic"/>
              </a:rPr>
              <a:t>ジト</a:t>
            </a:r>
            <a:r>
              <a:rPr sz="1100" b="1" spc="-50" dirty="0">
                <a:solidFill>
                  <a:srgbClr val="FFFFFF"/>
                </a:solidFill>
                <a:latin typeface="MS PGothic"/>
                <a:cs typeface="MS PGothic"/>
              </a:rPr>
              <a:t>リ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(Git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 /</a:t>
            </a:r>
            <a:r>
              <a:rPr sz="11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SVN)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97698" y="1139041"/>
            <a:ext cx="117908" cy="11590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894507" y="913270"/>
            <a:ext cx="115909" cy="117909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1209501" y="843742"/>
            <a:ext cx="5948045" cy="611505"/>
            <a:chOff x="1209501" y="843742"/>
            <a:chExt cx="5948045" cy="611505"/>
          </a:xfrm>
        </p:grpSpPr>
        <p:pic>
          <p:nvPicPr>
            <p:cNvPr id="103" name="object 10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09501" y="843742"/>
              <a:ext cx="5947755" cy="57773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356653" y="972225"/>
              <a:ext cx="5628640" cy="257810"/>
            </a:xfrm>
            <a:custGeom>
              <a:avLst/>
              <a:gdLst/>
              <a:ahLst/>
              <a:cxnLst/>
              <a:rect l="l" t="t" r="r" b="b"/>
              <a:pathLst>
                <a:path w="5628640" h="257809">
                  <a:moveTo>
                    <a:pt x="0" y="257519"/>
                  </a:moveTo>
                  <a:lnTo>
                    <a:pt x="0" y="0"/>
                  </a:lnTo>
                  <a:lnTo>
                    <a:pt x="5628558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05545" y="947651"/>
              <a:ext cx="290945" cy="47382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951411" y="972225"/>
              <a:ext cx="4445" cy="257810"/>
            </a:xfrm>
            <a:custGeom>
              <a:avLst/>
              <a:gdLst/>
              <a:ahLst/>
              <a:cxnLst/>
              <a:rect l="l" t="t" r="r" b="b"/>
              <a:pathLst>
                <a:path w="4444" h="257809">
                  <a:moveTo>
                    <a:pt x="4290" y="0"/>
                  </a:moveTo>
                  <a:lnTo>
                    <a:pt x="0" y="257521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72246" y="980902"/>
              <a:ext cx="295101" cy="47382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619878" y="1005036"/>
              <a:ext cx="4445" cy="257810"/>
            </a:xfrm>
            <a:custGeom>
              <a:avLst/>
              <a:gdLst/>
              <a:ahLst/>
              <a:cxnLst/>
              <a:rect l="l" t="t" r="r" b="b"/>
              <a:pathLst>
                <a:path w="4445" h="257809">
                  <a:moveTo>
                    <a:pt x="4290" y="0"/>
                  </a:moveTo>
                  <a:lnTo>
                    <a:pt x="0" y="257521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55574" y="976745"/>
              <a:ext cx="290945" cy="47382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301325" y="1002681"/>
              <a:ext cx="4445" cy="257810"/>
            </a:xfrm>
            <a:custGeom>
              <a:avLst/>
              <a:gdLst/>
              <a:ahLst/>
              <a:cxnLst/>
              <a:rect l="l" t="t" r="r" b="b"/>
              <a:pathLst>
                <a:path w="4445" h="257809">
                  <a:moveTo>
                    <a:pt x="4290" y="0"/>
                  </a:moveTo>
                  <a:lnTo>
                    <a:pt x="0" y="257521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2585365" y="1138309"/>
            <a:ext cx="750570" cy="2152650"/>
            <a:chOff x="2585365" y="1138309"/>
            <a:chExt cx="750570" cy="2152650"/>
          </a:xfrm>
        </p:grpSpPr>
        <p:pic>
          <p:nvPicPr>
            <p:cNvPr id="112" name="object 11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93729" y="1138309"/>
              <a:ext cx="117891" cy="11663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5365" y="2540516"/>
              <a:ext cx="750093" cy="750094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4258835" y="1171120"/>
            <a:ext cx="750570" cy="2119630"/>
            <a:chOff x="4258835" y="1171120"/>
            <a:chExt cx="750570" cy="2119630"/>
          </a:xfrm>
        </p:grpSpPr>
        <p:pic>
          <p:nvPicPr>
            <p:cNvPr id="115" name="object 11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62195" y="1171120"/>
              <a:ext cx="117892" cy="11663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8835" y="2540516"/>
              <a:ext cx="750093" cy="750094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5958682" y="1168765"/>
            <a:ext cx="750570" cy="2122170"/>
            <a:chOff x="5958682" y="1168765"/>
            <a:chExt cx="750570" cy="2122170"/>
          </a:xfrm>
        </p:grpSpPr>
        <p:pic>
          <p:nvPicPr>
            <p:cNvPr id="118" name="object 11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243643" y="1168765"/>
              <a:ext cx="117891" cy="11663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8682" y="2540516"/>
              <a:ext cx="750093" cy="750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63934" y="3570316"/>
            <a:ext cx="2037080" cy="1155700"/>
            <a:chOff x="4463934" y="3570316"/>
            <a:chExt cx="2037080" cy="1155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3934" y="3570316"/>
              <a:ext cx="2036617" cy="11554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4800" y="3598607"/>
              <a:ext cx="1934306" cy="10550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14800" y="3598607"/>
              <a:ext cx="1934845" cy="1055370"/>
            </a:xfrm>
            <a:custGeom>
              <a:avLst/>
              <a:gdLst/>
              <a:ahLst/>
              <a:cxnLst/>
              <a:rect l="l" t="t" r="r" b="b"/>
              <a:pathLst>
                <a:path w="1934845" h="1055370">
                  <a:moveTo>
                    <a:pt x="0" y="175849"/>
                  </a:moveTo>
                  <a:lnTo>
                    <a:pt x="6281" y="129102"/>
                  </a:lnTo>
                  <a:lnTo>
                    <a:pt x="24008" y="87095"/>
                  </a:lnTo>
                  <a:lnTo>
                    <a:pt x="51505" y="51505"/>
                  </a:lnTo>
                  <a:lnTo>
                    <a:pt x="87095" y="24008"/>
                  </a:lnTo>
                  <a:lnTo>
                    <a:pt x="129102" y="6281"/>
                  </a:lnTo>
                  <a:lnTo>
                    <a:pt x="175850" y="0"/>
                  </a:lnTo>
                  <a:lnTo>
                    <a:pt x="1758457" y="0"/>
                  </a:lnTo>
                  <a:lnTo>
                    <a:pt x="1805205" y="6281"/>
                  </a:lnTo>
                  <a:lnTo>
                    <a:pt x="1847212" y="24008"/>
                  </a:lnTo>
                  <a:lnTo>
                    <a:pt x="1882802" y="51505"/>
                  </a:lnTo>
                  <a:lnTo>
                    <a:pt x="1910299" y="87095"/>
                  </a:lnTo>
                  <a:lnTo>
                    <a:pt x="1928026" y="129102"/>
                  </a:lnTo>
                  <a:lnTo>
                    <a:pt x="1934307" y="175849"/>
                  </a:lnTo>
                  <a:lnTo>
                    <a:pt x="1934307" y="879226"/>
                  </a:lnTo>
                  <a:lnTo>
                    <a:pt x="1928026" y="925974"/>
                  </a:lnTo>
                  <a:lnTo>
                    <a:pt x="1910299" y="967981"/>
                  </a:lnTo>
                  <a:lnTo>
                    <a:pt x="1882802" y="1003571"/>
                  </a:lnTo>
                  <a:lnTo>
                    <a:pt x="1847212" y="1031067"/>
                  </a:lnTo>
                  <a:lnTo>
                    <a:pt x="1805205" y="1048795"/>
                  </a:lnTo>
                  <a:lnTo>
                    <a:pt x="1758457" y="1055076"/>
                  </a:lnTo>
                  <a:lnTo>
                    <a:pt x="175850" y="1055076"/>
                  </a:lnTo>
                  <a:lnTo>
                    <a:pt x="129102" y="1048795"/>
                  </a:lnTo>
                  <a:lnTo>
                    <a:pt x="87095" y="1031067"/>
                  </a:lnTo>
                  <a:lnTo>
                    <a:pt x="51505" y="1003571"/>
                  </a:lnTo>
                  <a:lnTo>
                    <a:pt x="24008" y="967981"/>
                  </a:lnTo>
                  <a:lnTo>
                    <a:pt x="6281" y="925974"/>
                  </a:lnTo>
                  <a:lnTo>
                    <a:pt x="0" y="879226"/>
                  </a:lnTo>
                  <a:lnTo>
                    <a:pt x="0" y="175849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4215" y="3731061"/>
            <a:ext cx="48260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5" dirty="0">
                <a:solidFill>
                  <a:srgbClr val="474746"/>
                </a:solidFill>
                <a:latin typeface="MS PGothic"/>
                <a:cs typeface="MS PGothic"/>
              </a:rPr>
              <a:t>本番環境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9090" y="1787236"/>
            <a:ext cx="2037080" cy="1155700"/>
            <a:chOff x="1039090" y="1787236"/>
            <a:chExt cx="2037080" cy="11557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090" y="1787236"/>
              <a:ext cx="2036617" cy="11554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244" y="1814747"/>
              <a:ext cx="1934307" cy="10550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0244" y="1814747"/>
              <a:ext cx="1934845" cy="1055370"/>
            </a:xfrm>
            <a:custGeom>
              <a:avLst/>
              <a:gdLst/>
              <a:ahLst/>
              <a:cxnLst/>
              <a:rect l="l" t="t" r="r" b="b"/>
              <a:pathLst>
                <a:path w="1934845" h="1055370">
                  <a:moveTo>
                    <a:pt x="0" y="175849"/>
                  </a:moveTo>
                  <a:lnTo>
                    <a:pt x="6281" y="129102"/>
                  </a:lnTo>
                  <a:lnTo>
                    <a:pt x="24008" y="87095"/>
                  </a:lnTo>
                  <a:lnTo>
                    <a:pt x="51505" y="51505"/>
                  </a:lnTo>
                  <a:lnTo>
                    <a:pt x="87095" y="24008"/>
                  </a:lnTo>
                  <a:lnTo>
                    <a:pt x="129102" y="6281"/>
                  </a:lnTo>
                  <a:lnTo>
                    <a:pt x="175849" y="0"/>
                  </a:lnTo>
                  <a:lnTo>
                    <a:pt x="1758457" y="0"/>
                  </a:lnTo>
                  <a:lnTo>
                    <a:pt x="1805205" y="6281"/>
                  </a:lnTo>
                  <a:lnTo>
                    <a:pt x="1847212" y="24008"/>
                  </a:lnTo>
                  <a:lnTo>
                    <a:pt x="1882802" y="51505"/>
                  </a:lnTo>
                  <a:lnTo>
                    <a:pt x="1910298" y="87095"/>
                  </a:lnTo>
                  <a:lnTo>
                    <a:pt x="1928025" y="129102"/>
                  </a:lnTo>
                  <a:lnTo>
                    <a:pt x="1934307" y="175849"/>
                  </a:lnTo>
                  <a:lnTo>
                    <a:pt x="1934307" y="879226"/>
                  </a:lnTo>
                  <a:lnTo>
                    <a:pt x="1928025" y="925974"/>
                  </a:lnTo>
                  <a:lnTo>
                    <a:pt x="1910298" y="967981"/>
                  </a:lnTo>
                  <a:lnTo>
                    <a:pt x="1882802" y="1003571"/>
                  </a:lnTo>
                  <a:lnTo>
                    <a:pt x="1847212" y="1031067"/>
                  </a:lnTo>
                  <a:lnTo>
                    <a:pt x="1805205" y="1048795"/>
                  </a:lnTo>
                  <a:lnTo>
                    <a:pt x="1758457" y="1055076"/>
                  </a:lnTo>
                  <a:lnTo>
                    <a:pt x="175849" y="1055076"/>
                  </a:lnTo>
                  <a:lnTo>
                    <a:pt x="129102" y="1048795"/>
                  </a:lnTo>
                  <a:lnTo>
                    <a:pt x="87095" y="1031067"/>
                  </a:lnTo>
                  <a:lnTo>
                    <a:pt x="51505" y="1003571"/>
                  </a:lnTo>
                  <a:lnTo>
                    <a:pt x="24008" y="967981"/>
                  </a:lnTo>
                  <a:lnTo>
                    <a:pt x="6281" y="925974"/>
                  </a:lnTo>
                  <a:lnTo>
                    <a:pt x="0" y="879226"/>
                  </a:lnTo>
                  <a:lnTo>
                    <a:pt x="0" y="175849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29895" y="1914182"/>
              <a:ext cx="803275" cy="810895"/>
            </a:xfrm>
            <a:custGeom>
              <a:avLst/>
              <a:gdLst/>
              <a:ahLst/>
              <a:cxnLst/>
              <a:rect l="l" t="t" r="r" b="b"/>
              <a:pathLst>
                <a:path w="803275" h="810894">
                  <a:moveTo>
                    <a:pt x="665468" y="0"/>
                  </a:moveTo>
                  <a:lnTo>
                    <a:pt x="138015" y="0"/>
                  </a:lnTo>
                  <a:lnTo>
                    <a:pt x="94396" y="6963"/>
                  </a:lnTo>
                  <a:lnTo>
                    <a:pt x="56510" y="26352"/>
                  </a:lnTo>
                  <a:lnTo>
                    <a:pt x="26632" y="55912"/>
                  </a:lnTo>
                  <a:lnTo>
                    <a:pt x="7037" y="93390"/>
                  </a:lnTo>
                  <a:lnTo>
                    <a:pt x="0" y="136532"/>
                  </a:lnTo>
                  <a:lnTo>
                    <a:pt x="0" y="674098"/>
                  </a:lnTo>
                  <a:lnTo>
                    <a:pt x="7037" y="717253"/>
                  </a:lnTo>
                  <a:lnTo>
                    <a:pt x="26632" y="754735"/>
                  </a:lnTo>
                  <a:lnTo>
                    <a:pt x="56510" y="784295"/>
                  </a:lnTo>
                  <a:lnTo>
                    <a:pt x="94396" y="803682"/>
                  </a:lnTo>
                  <a:lnTo>
                    <a:pt x="138015" y="810644"/>
                  </a:lnTo>
                  <a:lnTo>
                    <a:pt x="665468" y="810644"/>
                  </a:lnTo>
                  <a:lnTo>
                    <a:pt x="709069" y="803682"/>
                  </a:lnTo>
                  <a:lnTo>
                    <a:pt x="746900" y="784295"/>
                  </a:lnTo>
                  <a:lnTo>
                    <a:pt x="776708" y="754735"/>
                  </a:lnTo>
                  <a:lnTo>
                    <a:pt x="796243" y="717253"/>
                  </a:lnTo>
                  <a:lnTo>
                    <a:pt x="803255" y="674098"/>
                  </a:lnTo>
                  <a:lnTo>
                    <a:pt x="803255" y="136532"/>
                  </a:lnTo>
                  <a:lnTo>
                    <a:pt x="796243" y="93390"/>
                  </a:lnTo>
                  <a:lnTo>
                    <a:pt x="776708" y="55912"/>
                  </a:lnTo>
                  <a:lnTo>
                    <a:pt x="746900" y="26352"/>
                  </a:lnTo>
                  <a:lnTo>
                    <a:pt x="709069" y="6963"/>
                  </a:lnTo>
                  <a:lnTo>
                    <a:pt x="6654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5363" y="2588281"/>
              <a:ext cx="137786" cy="1841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62199" y="2724818"/>
              <a:ext cx="534670" cy="47625"/>
            </a:xfrm>
            <a:custGeom>
              <a:avLst/>
              <a:gdLst/>
              <a:ahLst/>
              <a:cxnLst/>
              <a:rect l="l" t="t" r="r" b="b"/>
              <a:pathLst>
                <a:path w="534669" h="47625">
                  <a:moveTo>
                    <a:pt x="534109" y="0"/>
                  </a:moveTo>
                  <a:lnTo>
                    <a:pt x="0" y="0"/>
                  </a:lnTo>
                  <a:lnTo>
                    <a:pt x="0" y="47631"/>
                  </a:lnTo>
                  <a:lnTo>
                    <a:pt x="534109" y="47631"/>
                  </a:lnTo>
                  <a:lnTo>
                    <a:pt x="534109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893" y="2588277"/>
              <a:ext cx="138014" cy="184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7771" y="2011680"/>
              <a:ext cx="856210" cy="3699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7276" y="2019992"/>
              <a:ext cx="461356" cy="3574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9183" y="2041869"/>
              <a:ext cx="756382" cy="2681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59183" y="2041869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19" h="268605">
                  <a:moveTo>
                    <a:pt x="0" y="44695"/>
                  </a:moveTo>
                  <a:lnTo>
                    <a:pt x="3512" y="27298"/>
                  </a:lnTo>
                  <a:lnTo>
                    <a:pt x="13091" y="13091"/>
                  </a:lnTo>
                  <a:lnTo>
                    <a:pt x="27298" y="3512"/>
                  </a:lnTo>
                  <a:lnTo>
                    <a:pt x="44695" y="0"/>
                  </a:lnTo>
                  <a:lnTo>
                    <a:pt x="711685" y="0"/>
                  </a:lnTo>
                  <a:lnTo>
                    <a:pt x="729083" y="3512"/>
                  </a:lnTo>
                  <a:lnTo>
                    <a:pt x="743290" y="13091"/>
                  </a:lnTo>
                  <a:lnTo>
                    <a:pt x="752869" y="27298"/>
                  </a:lnTo>
                  <a:lnTo>
                    <a:pt x="756381" y="44695"/>
                  </a:lnTo>
                  <a:lnTo>
                    <a:pt x="756381" y="223477"/>
                  </a:lnTo>
                  <a:lnTo>
                    <a:pt x="752869" y="240874"/>
                  </a:lnTo>
                  <a:lnTo>
                    <a:pt x="743290" y="255081"/>
                  </a:lnTo>
                  <a:lnTo>
                    <a:pt x="729083" y="264660"/>
                  </a:lnTo>
                  <a:lnTo>
                    <a:pt x="711685" y="268172"/>
                  </a:lnTo>
                  <a:lnTo>
                    <a:pt x="44695" y="268172"/>
                  </a:lnTo>
                  <a:lnTo>
                    <a:pt x="27298" y="264660"/>
                  </a:lnTo>
                  <a:lnTo>
                    <a:pt x="13091" y="255081"/>
                  </a:lnTo>
                  <a:lnTo>
                    <a:pt x="3512" y="240874"/>
                  </a:lnTo>
                  <a:lnTo>
                    <a:pt x="0" y="223477"/>
                  </a:lnTo>
                  <a:lnTo>
                    <a:pt x="0" y="44695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7771" y="2340032"/>
              <a:ext cx="856210" cy="3699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7276" y="2348346"/>
              <a:ext cx="461356" cy="3574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9188" y="2369894"/>
              <a:ext cx="756377" cy="268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59188" y="2369895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19" h="268605">
                  <a:moveTo>
                    <a:pt x="0" y="44729"/>
                  </a:moveTo>
                  <a:lnTo>
                    <a:pt x="3515" y="27318"/>
                  </a:lnTo>
                  <a:lnTo>
                    <a:pt x="13100" y="13100"/>
                  </a:lnTo>
                  <a:lnTo>
                    <a:pt x="27318" y="3515"/>
                  </a:lnTo>
                  <a:lnTo>
                    <a:pt x="44729" y="0"/>
                  </a:lnTo>
                  <a:lnTo>
                    <a:pt x="711648" y="0"/>
                  </a:lnTo>
                  <a:lnTo>
                    <a:pt x="729059" y="3515"/>
                  </a:lnTo>
                  <a:lnTo>
                    <a:pt x="743276" y="13100"/>
                  </a:lnTo>
                  <a:lnTo>
                    <a:pt x="752862" y="27318"/>
                  </a:lnTo>
                  <a:lnTo>
                    <a:pt x="756377" y="44729"/>
                  </a:lnTo>
                  <a:lnTo>
                    <a:pt x="756377" y="223641"/>
                  </a:lnTo>
                  <a:lnTo>
                    <a:pt x="752862" y="241051"/>
                  </a:lnTo>
                  <a:lnTo>
                    <a:pt x="743276" y="255269"/>
                  </a:lnTo>
                  <a:lnTo>
                    <a:pt x="729059" y="264854"/>
                  </a:lnTo>
                  <a:lnTo>
                    <a:pt x="711648" y="268369"/>
                  </a:lnTo>
                  <a:lnTo>
                    <a:pt x="44729" y="268369"/>
                  </a:lnTo>
                  <a:lnTo>
                    <a:pt x="27318" y="264854"/>
                  </a:lnTo>
                  <a:lnTo>
                    <a:pt x="13100" y="255269"/>
                  </a:lnTo>
                  <a:lnTo>
                    <a:pt x="3515" y="241051"/>
                  </a:lnTo>
                  <a:lnTo>
                    <a:pt x="0" y="223641"/>
                  </a:lnTo>
                  <a:lnTo>
                    <a:pt x="0" y="44729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2170" y="147956"/>
            <a:ext cx="6070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インスタンスへのパッチ適用について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169060" y="1941809"/>
            <a:ext cx="342265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38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1640" y="997382"/>
            <a:ext cx="8334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125" dirty="0">
                <a:solidFill>
                  <a:srgbClr val="595A5D"/>
                </a:solidFill>
                <a:latin typeface="Yu Gothic"/>
                <a:cs typeface="Yu Gothic"/>
              </a:rPr>
              <a:t>1.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	本番環境とは別に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、AMI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からインスタンスを起動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。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パッチを適用して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8839" y="1302182"/>
            <a:ext cx="2035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新しい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AMI</a:t>
            </a:r>
            <a:r>
              <a:rPr sz="2000" spc="-20" dirty="0">
                <a:solidFill>
                  <a:srgbClr val="595A5D"/>
                </a:solidFill>
                <a:latin typeface="Yu Gothic"/>
                <a:cs typeface="Yu Gothic"/>
              </a:rPr>
              <a:t>を保存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1640" y="3128441"/>
            <a:ext cx="8080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125" dirty="0">
                <a:solidFill>
                  <a:srgbClr val="595A5D"/>
                </a:solidFill>
                <a:latin typeface="Yu Gothic"/>
                <a:cs typeface="Yu Gothic"/>
              </a:rPr>
              <a:t>2.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	新しい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AMI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からインスタンスを起動して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こちらを本番環境にする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09660" y="1947202"/>
            <a:ext cx="48260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25" dirty="0">
                <a:solidFill>
                  <a:srgbClr val="474746"/>
                </a:solidFill>
                <a:latin typeface="MS PGothic"/>
                <a:cs typeface="MS PGothic"/>
              </a:rPr>
              <a:t>本番環境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89427" y="2008751"/>
            <a:ext cx="668020" cy="722630"/>
            <a:chOff x="3389427" y="2008751"/>
            <a:chExt cx="668020" cy="722630"/>
          </a:xfrm>
        </p:grpSpPr>
        <p:sp>
          <p:nvSpPr>
            <p:cNvPr id="30" name="object 30"/>
            <p:cNvSpPr/>
            <p:nvPr/>
          </p:nvSpPr>
          <p:spPr>
            <a:xfrm>
              <a:off x="3389426" y="2632989"/>
              <a:ext cx="668020" cy="98425"/>
            </a:xfrm>
            <a:custGeom>
              <a:avLst/>
              <a:gdLst/>
              <a:ahLst/>
              <a:cxnLst/>
              <a:rect l="l" t="t" r="r" b="b"/>
              <a:pathLst>
                <a:path w="668020" h="98425">
                  <a:moveTo>
                    <a:pt x="667423" y="0"/>
                  </a:moveTo>
                  <a:lnTo>
                    <a:pt x="662736" y="23456"/>
                  </a:lnTo>
                  <a:lnTo>
                    <a:pt x="650201" y="42202"/>
                  </a:lnTo>
                  <a:lnTo>
                    <a:pt x="649922" y="42621"/>
                  </a:lnTo>
                  <a:lnTo>
                    <a:pt x="648411" y="43649"/>
                  </a:lnTo>
                  <a:lnTo>
                    <a:pt x="633349" y="53898"/>
                  </a:lnTo>
                  <a:lnTo>
                    <a:pt x="630923" y="55549"/>
                  </a:lnTo>
                  <a:lnTo>
                    <a:pt x="628383" y="56070"/>
                  </a:lnTo>
                  <a:lnTo>
                    <a:pt x="619213" y="57937"/>
                  </a:lnTo>
                  <a:lnTo>
                    <a:pt x="621309" y="50698"/>
                  </a:lnTo>
                  <a:lnTo>
                    <a:pt x="47459" y="54800"/>
                  </a:lnTo>
                  <a:lnTo>
                    <a:pt x="48361" y="57975"/>
                  </a:lnTo>
                  <a:lnTo>
                    <a:pt x="36499" y="55549"/>
                  </a:lnTo>
                  <a:lnTo>
                    <a:pt x="17487" y="42621"/>
                  </a:lnTo>
                  <a:lnTo>
                    <a:pt x="4686" y="23456"/>
                  </a:lnTo>
                  <a:lnTo>
                    <a:pt x="0" y="0"/>
                  </a:lnTo>
                  <a:lnTo>
                    <a:pt x="0" y="37744"/>
                  </a:lnTo>
                  <a:lnTo>
                    <a:pt x="4686" y="61201"/>
                  </a:lnTo>
                  <a:lnTo>
                    <a:pt x="17487" y="80378"/>
                  </a:lnTo>
                  <a:lnTo>
                    <a:pt x="36499" y="93306"/>
                  </a:lnTo>
                  <a:lnTo>
                    <a:pt x="59804" y="98044"/>
                  </a:lnTo>
                  <a:lnTo>
                    <a:pt x="607606" y="98044"/>
                  </a:lnTo>
                  <a:lnTo>
                    <a:pt x="630923" y="93319"/>
                  </a:lnTo>
                  <a:lnTo>
                    <a:pt x="644372" y="84162"/>
                  </a:lnTo>
                  <a:lnTo>
                    <a:pt x="648474" y="81368"/>
                  </a:lnTo>
                  <a:lnTo>
                    <a:pt x="649922" y="80378"/>
                  </a:lnTo>
                  <a:lnTo>
                    <a:pt x="650189" y="79971"/>
                  </a:lnTo>
                  <a:lnTo>
                    <a:pt x="660031" y="65239"/>
                  </a:lnTo>
                  <a:lnTo>
                    <a:pt x="662736" y="61201"/>
                  </a:lnTo>
                  <a:lnTo>
                    <a:pt x="664578" y="51955"/>
                  </a:lnTo>
                  <a:lnTo>
                    <a:pt x="666813" y="40728"/>
                  </a:lnTo>
                  <a:lnTo>
                    <a:pt x="667410" y="37744"/>
                  </a:lnTo>
                  <a:lnTo>
                    <a:pt x="667423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89429" y="2008751"/>
              <a:ext cx="668020" cy="684530"/>
            </a:xfrm>
            <a:custGeom>
              <a:avLst/>
              <a:gdLst/>
              <a:ahLst/>
              <a:cxnLst/>
              <a:rect l="l" t="t" r="r" b="b"/>
              <a:pathLst>
                <a:path w="668020" h="684530">
                  <a:moveTo>
                    <a:pt x="607607" y="0"/>
                  </a:moveTo>
                  <a:lnTo>
                    <a:pt x="59815" y="0"/>
                  </a:lnTo>
                  <a:lnTo>
                    <a:pt x="36503" y="4744"/>
                  </a:lnTo>
                  <a:lnTo>
                    <a:pt x="17493" y="17679"/>
                  </a:lnTo>
                  <a:lnTo>
                    <a:pt x="4690" y="36855"/>
                  </a:lnTo>
                  <a:lnTo>
                    <a:pt x="0" y="60323"/>
                  </a:lnTo>
                  <a:lnTo>
                    <a:pt x="0" y="624229"/>
                  </a:lnTo>
                  <a:lnTo>
                    <a:pt x="4690" y="647682"/>
                  </a:lnTo>
                  <a:lnTo>
                    <a:pt x="17493" y="666850"/>
                  </a:lnTo>
                  <a:lnTo>
                    <a:pt x="36503" y="679781"/>
                  </a:lnTo>
                  <a:lnTo>
                    <a:pt x="59815" y="684526"/>
                  </a:lnTo>
                  <a:lnTo>
                    <a:pt x="607607" y="684526"/>
                  </a:lnTo>
                  <a:lnTo>
                    <a:pt x="630919" y="679781"/>
                  </a:lnTo>
                  <a:lnTo>
                    <a:pt x="649929" y="666850"/>
                  </a:lnTo>
                  <a:lnTo>
                    <a:pt x="662732" y="647682"/>
                  </a:lnTo>
                  <a:lnTo>
                    <a:pt x="667423" y="624229"/>
                  </a:lnTo>
                  <a:lnTo>
                    <a:pt x="667423" y="60323"/>
                  </a:lnTo>
                  <a:lnTo>
                    <a:pt x="662732" y="36855"/>
                  </a:lnTo>
                  <a:lnTo>
                    <a:pt x="649929" y="17679"/>
                  </a:lnTo>
                  <a:lnTo>
                    <a:pt x="630919" y="4744"/>
                  </a:lnTo>
                  <a:lnTo>
                    <a:pt x="607607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11406" y="2124189"/>
              <a:ext cx="423545" cy="201930"/>
            </a:xfrm>
            <a:custGeom>
              <a:avLst/>
              <a:gdLst/>
              <a:ahLst/>
              <a:cxnLst/>
              <a:rect l="l" t="t" r="r" b="b"/>
              <a:pathLst>
                <a:path w="423545" h="201930">
                  <a:moveTo>
                    <a:pt x="422983" y="0"/>
                  </a:moveTo>
                  <a:lnTo>
                    <a:pt x="0" y="0"/>
                  </a:lnTo>
                  <a:lnTo>
                    <a:pt x="0" y="201900"/>
                  </a:lnTo>
                  <a:lnTo>
                    <a:pt x="422983" y="201900"/>
                  </a:lnTo>
                  <a:lnTo>
                    <a:pt x="422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43693" y="2157552"/>
              <a:ext cx="358775" cy="135255"/>
            </a:xfrm>
            <a:custGeom>
              <a:avLst/>
              <a:gdLst/>
              <a:ahLst/>
              <a:cxnLst/>
              <a:rect l="l" t="t" r="r" b="b"/>
              <a:pathLst>
                <a:path w="358775" h="135255">
                  <a:moveTo>
                    <a:pt x="100342" y="0"/>
                  </a:moveTo>
                  <a:lnTo>
                    <a:pt x="0" y="0"/>
                  </a:lnTo>
                  <a:lnTo>
                    <a:pt x="0" y="135216"/>
                  </a:lnTo>
                  <a:lnTo>
                    <a:pt x="100342" y="135216"/>
                  </a:lnTo>
                  <a:lnTo>
                    <a:pt x="100342" y="0"/>
                  </a:lnTo>
                  <a:close/>
                </a:path>
                <a:path w="358775" h="135255">
                  <a:moveTo>
                    <a:pt x="229387" y="0"/>
                  </a:moveTo>
                  <a:lnTo>
                    <a:pt x="129019" y="0"/>
                  </a:lnTo>
                  <a:lnTo>
                    <a:pt x="129019" y="135216"/>
                  </a:lnTo>
                  <a:lnTo>
                    <a:pt x="229387" y="135216"/>
                  </a:lnTo>
                  <a:lnTo>
                    <a:pt x="229387" y="0"/>
                  </a:lnTo>
                  <a:close/>
                </a:path>
                <a:path w="358775" h="135255">
                  <a:moveTo>
                    <a:pt x="358432" y="0"/>
                  </a:moveTo>
                  <a:lnTo>
                    <a:pt x="258051" y="0"/>
                  </a:lnTo>
                  <a:lnTo>
                    <a:pt x="258051" y="135216"/>
                  </a:lnTo>
                  <a:lnTo>
                    <a:pt x="358432" y="135216"/>
                  </a:lnTo>
                  <a:lnTo>
                    <a:pt x="358432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11406" y="2394595"/>
              <a:ext cx="423545" cy="201930"/>
            </a:xfrm>
            <a:custGeom>
              <a:avLst/>
              <a:gdLst/>
              <a:ahLst/>
              <a:cxnLst/>
              <a:rect l="l" t="t" r="r" b="b"/>
              <a:pathLst>
                <a:path w="423545" h="201930">
                  <a:moveTo>
                    <a:pt x="422983" y="0"/>
                  </a:moveTo>
                  <a:lnTo>
                    <a:pt x="0" y="0"/>
                  </a:lnTo>
                  <a:lnTo>
                    <a:pt x="0" y="201926"/>
                  </a:lnTo>
                  <a:lnTo>
                    <a:pt x="422983" y="201926"/>
                  </a:lnTo>
                  <a:lnTo>
                    <a:pt x="422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43693" y="2427973"/>
              <a:ext cx="358775" cy="135255"/>
            </a:xfrm>
            <a:custGeom>
              <a:avLst/>
              <a:gdLst/>
              <a:ahLst/>
              <a:cxnLst/>
              <a:rect l="l" t="t" r="r" b="b"/>
              <a:pathLst>
                <a:path w="358775" h="135255">
                  <a:moveTo>
                    <a:pt x="100342" y="0"/>
                  </a:moveTo>
                  <a:lnTo>
                    <a:pt x="0" y="0"/>
                  </a:lnTo>
                  <a:lnTo>
                    <a:pt x="0" y="135204"/>
                  </a:lnTo>
                  <a:lnTo>
                    <a:pt x="100342" y="135204"/>
                  </a:lnTo>
                  <a:lnTo>
                    <a:pt x="100342" y="0"/>
                  </a:lnTo>
                  <a:close/>
                </a:path>
                <a:path w="358775" h="135255">
                  <a:moveTo>
                    <a:pt x="229387" y="0"/>
                  </a:moveTo>
                  <a:lnTo>
                    <a:pt x="129019" y="0"/>
                  </a:lnTo>
                  <a:lnTo>
                    <a:pt x="129019" y="135204"/>
                  </a:lnTo>
                  <a:lnTo>
                    <a:pt x="229387" y="135204"/>
                  </a:lnTo>
                  <a:lnTo>
                    <a:pt x="229387" y="0"/>
                  </a:lnTo>
                  <a:close/>
                </a:path>
                <a:path w="358775" h="135255">
                  <a:moveTo>
                    <a:pt x="358432" y="0"/>
                  </a:moveTo>
                  <a:lnTo>
                    <a:pt x="258051" y="0"/>
                  </a:lnTo>
                  <a:lnTo>
                    <a:pt x="258051" y="135204"/>
                  </a:lnTo>
                  <a:lnTo>
                    <a:pt x="358432" y="135204"/>
                  </a:lnTo>
                  <a:lnTo>
                    <a:pt x="358432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148051" y="1974272"/>
            <a:ext cx="1209675" cy="781685"/>
            <a:chOff x="4148051" y="1974272"/>
            <a:chExt cx="1209675" cy="781685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8051" y="1974272"/>
              <a:ext cx="1209501" cy="7813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0025" y="2157153"/>
              <a:ext cx="598516" cy="4114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0049" y="2003822"/>
              <a:ext cx="1104945" cy="67898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200050" y="2003822"/>
              <a:ext cx="1105535" cy="679450"/>
            </a:xfrm>
            <a:custGeom>
              <a:avLst/>
              <a:gdLst/>
              <a:ahLst/>
              <a:cxnLst/>
              <a:rect l="l" t="t" r="r" b="b"/>
              <a:pathLst>
                <a:path w="1105535" h="679450">
                  <a:moveTo>
                    <a:pt x="1104944" y="339493"/>
                  </a:moveTo>
                  <a:lnTo>
                    <a:pt x="765451" y="0"/>
                  </a:lnTo>
                  <a:lnTo>
                    <a:pt x="765451" y="169745"/>
                  </a:lnTo>
                  <a:lnTo>
                    <a:pt x="0" y="169745"/>
                  </a:lnTo>
                  <a:lnTo>
                    <a:pt x="0" y="509238"/>
                  </a:lnTo>
                  <a:lnTo>
                    <a:pt x="765451" y="509238"/>
                  </a:lnTo>
                  <a:lnTo>
                    <a:pt x="765451" y="678984"/>
                  </a:lnTo>
                  <a:lnTo>
                    <a:pt x="1104944" y="339493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28808" y="2193455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S PGothic"/>
                <a:cs typeface="MS PGothic"/>
              </a:rPr>
              <a:t>起動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419897" y="1932495"/>
            <a:ext cx="856615" cy="858519"/>
            <a:chOff x="5419897" y="1932495"/>
            <a:chExt cx="856615" cy="858519"/>
          </a:xfrm>
        </p:grpSpPr>
        <p:sp>
          <p:nvSpPr>
            <p:cNvPr id="43" name="object 43"/>
            <p:cNvSpPr/>
            <p:nvPr/>
          </p:nvSpPr>
          <p:spPr>
            <a:xfrm>
              <a:off x="5440958" y="1932495"/>
              <a:ext cx="803275" cy="810895"/>
            </a:xfrm>
            <a:custGeom>
              <a:avLst/>
              <a:gdLst/>
              <a:ahLst/>
              <a:cxnLst/>
              <a:rect l="l" t="t" r="r" b="b"/>
              <a:pathLst>
                <a:path w="803275" h="810894">
                  <a:moveTo>
                    <a:pt x="665468" y="0"/>
                  </a:moveTo>
                  <a:lnTo>
                    <a:pt x="138014" y="0"/>
                  </a:lnTo>
                  <a:lnTo>
                    <a:pt x="94395" y="6963"/>
                  </a:lnTo>
                  <a:lnTo>
                    <a:pt x="56510" y="26352"/>
                  </a:lnTo>
                  <a:lnTo>
                    <a:pt x="26632" y="55912"/>
                  </a:lnTo>
                  <a:lnTo>
                    <a:pt x="7037" y="93389"/>
                  </a:lnTo>
                  <a:lnTo>
                    <a:pt x="0" y="136531"/>
                  </a:lnTo>
                  <a:lnTo>
                    <a:pt x="0" y="674098"/>
                  </a:lnTo>
                  <a:lnTo>
                    <a:pt x="7037" y="717253"/>
                  </a:lnTo>
                  <a:lnTo>
                    <a:pt x="26632" y="754735"/>
                  </a:lnTo>
                  <a:lnTo>
                    <a:pt x="56510" y="784295"/>
                  </a:lnTo>
                  <a:lnTo>
                    <a:pt x="94395" y="803682"/>
                  </a:lnTo>
                  <a:lnTo>
                    <a:pt x="138014" y="810644"/>
                  </a:lnTo>
                  <a:lnTo>
                    <a:pt x="665468" y="810644"/>
                  </a:lnTo>
                  <a:lnTo>
                    <a:pt x="709069" y="803682"/>
                  </a:lnTo>
                  <a:lnTo>
                    <a:pt x="746899" y="784295"/>
                  </a:lnTo>
                  <a:lnTo>
                    <a:pt x="776707" y="754735"/>
                  </a:lnTo>
                  <a:lnTo>
                    <a:pt x="796242" y="717253"/>
                  </a:lnTo>
                  <a:lnTo>
                    <a:pt x="803254" y="674098"/>
                  </a:lnTo>
                  <a:lnTo>
                    <a:pt x="803254" y="136531"/>
                  </a:lnTo>
                  <a:lnTo>
                    <a:pt x="796242" y="93389"/>
                  </a:lnTo>
                  <a:lnTo>
                    <a:pt x="776707" y="55912"/>
                  </a:lnTo>
                  <a:lnTo>
                    <a:pt x="746899" y="26352"/>
                  </a:lnTo>
                  <a:lnTo>
                    <a:pt x="709069" y="6963"/>
                  </a:lnTo>
                  <a:lnTo>
                    <a:pt x="6654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6424" y="2606594"/>
              <a:ext cx="137787" cy="1841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73260" y="2743130"/>
              <a:ext cx="534670" cy="48260"/>
            </a:xfrm>
            <a:custGeom>
              <a:avLst/>
              <a:gdLst/>
              <a:ahLst/>
              <a:cxnLst/>
              <a:rect l="l" t="t" r="r" b="b"/>
              <a:pathLst>
                <a:path w="534670" h="48260">
                  <a:moveTo>
                    <a:pt x="534111" y="0"/>
                  </a:moveTo>
                  <a:lnTo>
                    <a:pt x="0" y="0"/>
                  </a:lnTo>
                  <a:lnTo>
                    <a:pt x="0" y="47632"/>
                  </a:lnTo>
                  <a:lnTo>
                    <a:pt x="534111" y="47632"/>
                  </a:lnTo>
                  <a:lnTo>
                    <a:pt x="534111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40955" y="2606589"/>
              <a:ext cx="138014" cy="18417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19897" y="2028305"/>
              <a:ext cx="856210" cy="3699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9403" y="2036618"/>
              <a:ext cx="457200" cy="35744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70245" y="2060181"/>
              <a:ext cx="756381" cy="26817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470245" y="2060181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20" h="268605">
                  <a:moveTo>
                    <a:pt x="0" y="44695"/>
                  </a:moveTo>
                  <a:lnTo>
                    <a:pt x="3512" y="27298"/>
                  </a:lnTo>
                  <a:lnTo>
                    <a:pt x="13091" y="13091"/>
                  </a:lnTo>
                  <a:lnTo>
                    <a:pt x="27298" y="3512"/>
                  </a:lnTo>
                  <a:lnTo>
                    <a:pt x="44696" y="0"/>
                  </a:lnTo>
                  <a:lnTo>
                    <a:pt x="711685" y="0"/>
                  </a:lnTo>
                  <a:lnTo>
                    <a:pt x="729083" y="3512"/>
                  </a:lnTo>
                  <a:lnTo>
                    <a:pt x="743290" y="13091"/>
                  </a:lnTo>
                  <a:lnTo>
                    <a:pt x="752869" y="27298"/>
                  </a:lnTo>
                  <a:lnTo>
                    <a:pt x="756381" y="44695"/>
                  </a:lnTo>
                  <a:lnTo>
                    <a:pt x="756381" y="223476"/>
                  </a:lnTo>
                  <a:lnTo>
                    <a:pt x="752869" y="240874"/>
                  </a:lnTo>
                  <a:lnTo>
                    <a:pt x="743290" y="255081"/>
                  </a:lnTo>
                  <a:lnTo>
                    <a:pt x="729083" y="264660"/>
                  </a:lnTo>
                  <a:lnTo>
                    <a:pt x="711685" y="268172"/>
                  </a:lnTo>
                  <a:lnTo>
                    <a:pt x="44696" y="268172"/>
                  </a:lnTo>
                  <a:lnTo>
                    <a:pt x="27298" y="264660"/>
                  </a:lnTo>
                  <a:lnTo>
                    <a:pt x="13091" y="255081"/>
                  </a:lnTo>
                  <a:lnTo>
                    <a:pt x="3512" y="240874"/>
                  </a:lnTo>
                  <a:lnTo>
                    <a:pt x="0" y="223476"/>
                  </a:lnTo>
                  <a:lnTo>
                    <a:pt x="0" y="44695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19897" y="2356657"/>
              <a:ext cx="856210" cy="3699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19403" y="2364971"/>
              <a:ext cx="457200" cy="35744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70249" y="2388206"/>
              <a:ext cx="756377" cy="2683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70249" y="2388207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20" h="268605">
                  <a:moveTo>
                    <a:pt x="0" y="44729"/>
                  </a:moveTo>
                  <a:lnTo>
                    <a:pt x="3515" y="27318"/>
                  </a:lnTo>
                  <a:lnTo>
                    <a:pt x="13100" y="13100"/>
                  </a:lnTo>
                  <a:lnTo>
                    <a:pt x="27318" y="3515"/>
                  </a:lnTo>
                  <a:lnTo>
                    <a:pt x="44729" y="0"/>
                  </a:lnTo>
                  <a:lnTo>
                    <a:pt x="711648" y="0"/>
                  </a:lnTo>
                  <a:lnTo>
                    <a:pt x="729059" y="3515"/>
                  </a:lnTo>
                  <a:lnTo>
                    <a:pt x="743276" y="13100"/>
                  </a:lnTo>
                  <a:lnTo>
                    <a:pt x="752862" y="27318"/>
                  </a:lnTo>
                  <a:lnTo>
                    <a:pt x="756377" y="44729"/>
                  </a:lnTo>
                  <a:lnTo>
                    <a:pt x="756377" y="223640"/>
                  </a:lnTo>
                  <a:lnTo>
                    <a:pt x="752862" y="241051"/>
                  </a:lnTo>
                  <a:lnTo>
                    <a:pt x="743276" y="255269"/>
                  </a:lnTo>
                  <a:lnTo>
                    <a:pt x="729059" y="264854"/>
                  </a:lnTo>
                  <a:lnTo>
                    <a:pt x="711648" y="268369"/>
                  </a:lnTo>
                  <a:lnTo>
                    <a:pt x="44729" y="268369"/>
                  </a:lnTo>
                  <a:lnTo>
                    <a:pt x="27318" y="264854"/>
                  </a:lnTo>
                  <a:lnTo>
                    <a:pt x="13100" y="255269"/>
                  </a:lnTo>
                  <a:lnTo>
                    <a:pt x="3515" y="241051"/>
                  </a:lnTo>
                  <a:lnTo>
                    <a:pt x="0" y="223640"/>
                  </a:lnTo>
                  <a:lnTo>
                    <a:pt x="0" y="44729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680122" y="1960123"/>
            <a:ext cx="342265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38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359236" y="1438102"/>
            <a:ext cx="1376045" cy="411480"/>
            <a:chOff x="6359236" y="1438102"/>
            <a:chExt cx="1376045" cy="411480"/>
          </a:xfrm>
        </p:grpSpPr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59236" y="1442258"/>
              <a:ext cx="1375756" cy="4073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42363" y="1438102"/>
              <a:ext cx="1197032" cy="41147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09590" y="1471077"/>
              <a:ext cx="1274884" cy="305917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409590" y="1471077"/>
            <a:ext cx="1275080" cy="306070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25"/>
              </a:spcBef>
            </a:pPr>
            <a:r>
              <a:rPr sz="1800" spc="-10" dirty="0">
                <a:solidFill>
                  <a:srgbClr val="FFFFFF"/>
                </a:solidFill>
                <a:latin typeface="MS PGothic"/>
                <a:cs typeface="MS PGothic"/>
              </a:rPr>
              <a:t>パッチ適用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097385" y="1749829"/>
            <a:ext cx="1467485" cy="1114425"/>
            <a:chOff x="6097385" y="1749829"/>
            <a:chExt cx="1467485" cy="1114425"/>
          </a:xfrm>
        </p:grpSpPr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97385" y="1749829"/>
              <a:ext cx="1009996" cy="47798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269416" y="1776996"/>
              <a:ext cx="777875" cy="283210"/>
            </a:xfrm>
            <a:custGeom>
              <a:avLst/>
              <a:gdLst/>
              <a:ahLst/>
              <a:cxnLst/>
              <a:rect l="l" t="t" r="r" b="b"/>
              <a:pathLst>
                <a:path w="777875" h="283210">
                  <a:moveTo>
                    <a:pt x="777617" y="0"/>
                  </a:moveTo>
                  <a:lnTo>
                    <a:pt x="777617" y="283187"/>
                  </a:lnTo>
                  <a:lnTo>
                    <a:pt x="0" y="283187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44211" y="2001230"/>
              <a:ext cx="115909" cy="1179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59236" y="1941021"/>
              <a:ext cx="1205345" cy="9227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42363" y="2086494"/>
              <a:ext cx="827116" cy="6276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09589" y="1970022"/>
              <a:ext cx="1104944" cy="8207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409589" y="1970022"/>
              <a:ext cx="1105535" cy="821055"/>
            </a:xfrm>
            <a:custGeom>
              <a:avLst/>
              <a:gdLst/>
              <a:ahLst/>
              <a:cxnLst/>
              <a:rect l="l" t="t" r="r" b="b"/>
              <a:pathLst>
                <a:path w="1105534" h="821055">
                  <a:moveTo>
                    <a:pt x="1104944" y="410369"/>
                  </a:moveTo>
                  <a:lnTo>
                    <a:pt x="694574" y="0"/>
                  </a:lnTo>
                  <a:lnTo>
                    <a:pt x="694574" y="205184"/>
                  </a:lnTo>
                  <a:lnTo>
                    <a:pt x="0" y="205184"/>
                  </a:lnTo>
                  <a:lnTo>
                    <a:pt x="0" y="615553"/>
                  </a:lnTo>
                  <a:lnTo>
                    <a:pt x="694574" y="615553"/>
                  </a:lnTo>
                  <a:lnTo>
                    <a:pt x="694574" y="820738"/>
                  </a:lnTo>
                  <a:lnTo>
                    <a:pt x="1104944" y="410369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503807" y="2123851"/>
            <a:ext cx="7169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4940" marR="5080" indent="-142875">
              <a:lnSpc>
                <a:spcPts val="1900"/>
              </a:lnSpc>
              <a:spcBef>
                <a:spcPts val="180"/>
              </a:spcBef>
            </a:pPr>
            <a:r>
              <a:rPr sz="1600" spc="-20" dirty="0">
                <a:latin typeface="MS PGothic"/>
                <a:cs typeface="MS PGothic"/>
              </a:rPr>
              <a:t>イメージ</a:t>
            </a:r>
            <a:r>
              <a:rPr sz="1600" spc="-25" dirty="0">
                <a:latin typeface="MS PGothic"/>
                <a:cs typeface="MS PGothic"/>
              </a:rPr>
              <a:t>保存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997631" y="2003822"/>
            <a:ext cx="2354580" cy="722630"/>
            <a:chOff x="5997631" y="2003822"/>
            <a:chExt cx="2354580" cy="722630"/>
          </a:xfrm>
        </p:grpSpPr>
        <p:sp>
          <p:nvSpPr>
            <p:cNvPr id="71" name="object 71"/>
            <p:cNvSpPr/>
            <p:nvPr/>
          </p:nvSpPr>
          <p:spPr>
            <a:xfrm>
              <a:off x="7684478" y="2628061"/>
              <a:ext cx="668020" cy="98425"/>
            </a:xfrm>
            <a:custGeom>
              <a:avLst/>
              <a:gdLst/>
              <a:ahLst/>
              <a:cxnLst/>
              <a:rect l="l" t="t" r="r" b="b"/>
              <a:pathLst>
                <a:path w="668020" h="98425">
                  <a:moveTo>
                    <a:pt x="667423" y="0"/>
                  </a:moveTo>
                  <a:lnTo>
                    <a:pt x="662736" y="23444"/>
                  </a:lnTo>
                  <a:lnTo>
                    <a:pt x="650201" y="42202"/>
                  </a:lnTo>
                  <a:lnTo>
                    <a:pt x="649922" y="42621"/>
                  </a:lnTo>
                  <a:lnTo>
                    <a:pt x="648411" y="43649"/>
                  </a:lnTo>
                  <a:lnTo>
                    <a:pt x="633349" y="53898"/>
                  </a:lnTo>
                  <a:lnTo>
                    <a:pt x="630923" y="55549"/>
                  </a:lnTo>
                  <a:lnTo>
                    <a:pt x="628396" y="56070"/>
                  </a:lnTo>
                  <a:lnTo>
                    <a:pt x="619213" y="57950"/>
                  </a:lnTo>
                  <a:lnTo>
                    <a:pt x="621309" y="50698"/>
                  </a:lnTo>
                  <a:lnTo>
                    <a:pt x="47459" y="54800"/>
                  </a:lnTo>
                  <a:lnTo>
                    <a:pt x="48361" y="57975"/>
                  </a:lnTo>
                  <a:lnTo>
                    <a:pt x="36499" y="55549"/>
                  </a:lnTo>
                  <a:lnTo>
                    <a:pt x="17487" y="42621"/>
                  </a:lnTo>
                  <a:lnTo>
                    <a:pt x="4686" y="23456"/>
                  </a:lnTo>
                  <a:lnTo>
                    <a:pt x="0" y="0"/>
                  </a:lnTo>
                  <a:lnTo>
                    <a:pt x="0" y="37731"/>
                  </a:lnTo>
                  <a:lnTo>
                    <a:pt x="4686" y="61201"/>
                  </a:lnTo>
                  <a:lnTo>
                    <a:pt x="17487" y="80365"/>
                  </a:lnTo>
                  <a:lnTo>
                    <a:pt x="36499" y="93306"/>
                  </a:lnTo>
                  <a:lnTo>
                    <a:pt x="59804" y="98044"/>
                  </a:lnTo>
                  <a:lnTo>
                    <a:pt x="607606" y="98044"/>
                  </a:lnTo>
                  <a:lnTo>
                    <a:pt x="630923" y="93319"/>
                  </a:lnTo>
                  <a:lnTo>
                    <a:pt x="648474" y="81356"/>
                  </a:lnTo>
                  <a:lnTo>
                    <a:pt x="649922" y="80378"/>
                  </a:lnTo>
                  <a:lnTo>
                    <a:pt x="650189" y="79971"/>
                  </a:lnTo>
                  <a:lnTo>
                    <a:pt x="660031" y="65239"/>
                  </a:lnTo>
                  <a:lnTo>
                    <a:pt x="662736" y="61201"/>
                  </a:lnTo>
                  <a:lnTo>
                    <a:pt x="664578" y="51955"/>
                  </a:lnTo>
                  <a:lnTo>
                    <a:pt x="666813" y="40728"/>
                  </a:lnTo>
                  <a:lnTo>
                    <a:pt x="667410" y="37744"/>
                  </a:lnTo>
                  <a:lnTo>
                    <a:pt x="667423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84480" y="2003822"/>
              <a:ext cx="668020" cy="684530"/>
            </a:xfrm>
            <a:custGeom>
              <a:avLst/>
              <a:gdLst/>
              <a:ahLst/>
              <a:cxnLst/>
              <a:rect l="l" t="t" r="r" b="b"/>
              <a:pathLst>
                <a:path w="668020" h="684530">
                  <a:moveTo>
                    <a:pt x="607607" y="0"/>
                  </a:moveTo>
                  <a:lnTo>
                    <a:pt x="59815" y="0"/>
                  </a:lnTo>
                  <a:lnTo>
                    <a:pt x="36503" y="4744"/>
                  </a:lnTo>
                  <a:lnTo>
                    <a:pt x="17493" y="17679"/>
                  </a:lnTo>
                  <a:lnTo>
                    <a:pt x="4690" y="36855"/>
                  </a:lnTo>
                  <a:lnTo>
                    <a:pt x="0" y="60323"/>
                  </a:lnTo>
                  <a:lnTo>
                    <a:pt x="0" y="624229"/>
                  </a:lnTo>
                  <a:lnTo>
                    <a:pt x="4690" y="647682"/>
                  </a:lnTo>
                  <a:lnTo>
                    <a:pt x="17493" y="666850"/>
                  </a:lnTo>
                  <a:lnTo>
                    <a:pt x="36503" y="679781"/>
                  </a:lnTo>
                  <a:lnTo>
                    <a:pt x="59815" y="684526"/>
                  </a:lnTo>
                  <a:lnTo>
                    <a:pt x="607607" y="684526"/>
                  </a:lnTo>
                  <a:lnTo>
                    <a:pt x="630919" y="679781"/>
                  </a:lnTo>
                  <a:lnTo>
                    <a:pt x="649929" y="666850"/>
                  </a:lnTo>
                  <a:lnTo>
                    <a:pt x="662732" y="647682"/>
                  </a:lnTo>
                  <a:lnTo>
                    <a:pt x="667423" y="624229"/>
                  </a:lnTo>
                  <a:lnTo>
                    <a:pt x="667423" y="60323"/>
                  </a:lnTo>
                  <a:lnTo>
                    <a:pt x="662732" y="36855"/>
                  </a:lnTo>
                  <a:lnTo>
                    <a:pt x="649929" y="17679"/>
                  </a:lnTo>
                  <a:lnTo>
                    <a:pt x="630919" y="4744"/>
                  </a:lnTo>
                  <a:lnTo>
                    <a:pt x="607607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06457" y="2119260"/>
              <a:ext cx="423545" cy="201930"/>
            </a:xfrm>
            <a:custGeom>
              <a:avLst/>
              <a:gdLst/>
              <a:ahLst/>
              <a:cxnLst/>
              <a:rect l="l" t="t" r="r" b="b"/>
              <a:pathLst>
                <a:path w="423545" h="201930">
                  <a:moveTo>
                    <a:pt x="422983" y="0"/>
                  </a:moveTo>
                  <a:lnTo>
                    <a:pt x="0" y="0"/>
                  </a:lnTo>
                  <a:lnTo>
                    <a:pt x="0" y="201900"/>
                  </a:lnTo>
                  <a:lnTo>
                    <a:pt x="422983" y="201900"/>
                  </a:lnTo>
                  <a:lnTo>
                    <a:pt x="422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38744" y="2152624"/>
              <a:ext cx="358775" cy="135255"/>
            </a:xfrm>
            <a:custGeom>
              <a:avLst/>
              <a:gdLst/>
              <a:ahLst/>
              <a:cxnLst/>
              <a:rect l="l" t="t" r="r" b="b"/>
              <a:pathLst>
                <a:path w="358775" h="135255">
                  <a:moveTo>
                    <a:pt x="100342" y="0"/>
                  </a:moveTo>
                  <a:lnTo>
                    <a:pt x="0" y="0"/>
                  </a:lnTo>
                  <a:lnTo>
                    <a:pt x="0" y="135216"/>
                  </a:lnTo>
                  <a:lnTo>
                    <a:pt x="100342" y="135216"/>
                  </a:lnTo>
                  <a:lnTo>
                    <a:pt x="100342" y="0"/>
                  </a:lnTo>
                  <a:close/>
                </a:path>
                <a:path w="358775" h="135255">
                  <a:moveTo>
                    <a:pt x="229387" y="0"/>
                  </a:moveTo>
                  <a:lnTo>
                    <a:pt x="129006" y="0"/>
                  </a:lnTo>
                  <a:lnTo>
                    <a:pt x="129006" y="135216"/>
                  </a:lnTo>
                  <a:lnTo>
                    <a:pt x="229387" y="135216"/>
                  </a:lnTo>
                  <a:lnTo>
                    <a:pt x="229387" y="0"/>
                  </a:lnTo>
                  <a:close/>
                </a:path>
                <a:path w="358775" h="135255">
                  <a:moveTo>
                    <a:pt x="358432" y="0"/>
                  </a:moveTo>
                  <a:lnTo>
                    <a:pt x="258051" y="0"/>
                  </a:lnTo>
                  <a:lnTo>
                    <a:pt x="258051" y="135216"/>
                  </a:lnTo>
                  <a:lnTo>
                    <a:pt x="358432" y="135216"/>
                  </a:lnTo>
                  <a:lnTo>
                    <a:pt x="358432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06457" y="2389666"/>
              <a:ext cx="423545" cy="201930"/>
            </a:xfrm>
            <a:custGeom>
              <a:avLst/>
              <a:gdLst/>
              <a:ahLst/>
              <a:cxnLst/>
              <a:rect l="l" t="t" r="r" b="b"/>
              <a:pathLst>
                <a:path w="423545" h="201930">
                  <a:moveTo>
                    <a:pt x="422983" y="0"/>
                  </a:moveTo>
                  <a:lnTo>
                    <a:pt x="0" y="0"/>
                  </a:lnTo>
                  <a:lnTo>
                    <a:pt x="0" y="201926"/>
                  </a:lnTo>
                  <a:lnTo>
                    <a:pt x="422983" y="201926"/>
                  </a:lnTo>
                  <a:lnTo>
                    <a:pt x="422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8744" y="2423045"/>
              <a:ext cx="358775" cy="135255"/>
            </a:xfrm>
            <a:custGeom>
              <a:avLst/>
              <a:gdLst/>
              <a:ahLst/>
              <a:cxnLst/>
              <a:rect l="l" t="t" r="r" b="b"/>
              <a:pathLst>
                <a:path w="358775" h="135255">
                  <a:moveTo>
                    <a:pt x="100342" y="0"/>
                  </a:moveTo>
                  <a:lnTo>
                    <a:pt x="0" y="0"/>
                  </a:lnTo>
                  <a:lnTo>
                    <a:pt x="0" y="135204"/>
                  </a:lnTo>
                  <a:lnTo>
                    <a:pt x="100342" y="135204"/>
                  </a:lnTo>
                  <a:lnTo>
                    <a:pt x="100342" y="0"/>
                  </a:lnTo>
                  <a:close/>
                </a:path>
                <a:path w="358775" h="135255">
                  <a:moveTo>
                    <a:pt x="229387" y="0"/>
                  </a:moveTo>
                  <a:lnTo>
                    <a:pt x="129006" y="0"/>
                  </a:lnTo>
                  <a:lnTo>
                    <a:pt x="129006" y="135204"/>
                  </a:lnTo>
                  <a:lnTo>
                    <a:pt x="229387" y="135204"/>
                  </a:lnTo>
                  <a:lnTo>
                    <a:pt x="229387" y="0"/>
                  </a:lnTo>
                  <a:close/>
                </a:path>
                <a:path w="358775" h="135255">
                  <a:moveTo>
                    <a:pt x="358432" y="0"/>
                  </a:moveTo>
                  <a:lnTo>
                    <a:pt x="258051" y="0"/>
                  </a:lnTo>
                  <a:lnTo>
                    <a:pt x="258051" y="135204"/>
                  </a:lnTo>
                  <a:lnTo>
                    <a:pt x="358432" y="135204"/>
                  </a:lnTo>
                  <a:lnTo>
                    <a:pt x="358432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97631" y="2032462"/>
              <a:ext cx="278476" cy="27847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49106" y="2060181"/>
              <a:ext cx="177520" cy="17716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44343" y="2055418"/>
              <a:ext cx="187044" cy="186690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5432366" y="3702678"/>
            <a:ext cx="856615" cy="858519"/>
            <a:chOff x="5432366" y="3702678"/>
            <a:chExt cx="856615" cy="858519"/>
          </a:xfrm>
        </p:grpSpPr>
        <p:sp>
          <p:nvSpPr>
            <p:cNvPr id="81" name="object 81"/>
            <p:cNvSpPr/>
            <p:nvPr/>
          </p:nvSpPr>
          <p:spPr>
            <a:xfrm>
              <a:off x="5452662" y="3702678"/>
              <a:ext cx="803275" cy="810895"/>
            </a:xfrm>
            <a:custGeom>
              <a:avLst/>
              <a:gdLst/>
              <a:ahLst/>
              <a:cxnLst/>
              <a:rect l="l" t="t" r="r" b="b"/>
              <a:pathLst>
                <a:path w="803275" h="810895">
                  <a:moveTo>
                    <a:pt x="665468" y="0"/>
                  </a:moveTo>
                  <a:lnTo>
                    <a:pt x="138015" y="0"/>
                  </a:lnTo>
                  <a:lnTo>
                    <a:pt x="94396" y="6963"/>
                  </a:lnTo>
                  <a:lnTo>
                    <a:pt x="56510" y="26352"/>
                  </a:lnTo>
                  <a:lnTo>
                    <a:pt x="26632" y="55912"/>
                  </a:lnTo>
                  <a:lnTo>
                    <a:pt x="7037" y="93389"/>
                  </a:lnTo>
                  <a:lnTo>
                    <a:pt x="0" y="136531"/>
                  </a:lnTo>
                  <a:lnTo>
                    <a:pt x="0" y="674098"/>
                  </a:lnTo>
                  <a:lnTo>
                    <a:pt x="7037" y="717253"/>
                  </a:lnTo>
                  <a:lnTo>
                    <a:pt x="26632" y="754736"/>
                  </a:lnTo>
                  <a:lnTo>
                    <a:pt x="56510" y="784296"/>
                  </a:lnTo>
                  <a:lnTo>
                    <a:pt x="94396" y="803682"/>
                  </a:lnTo>
                  <a:lnTo>
                    <a:pt x="138015" y="810645"/>
                  </a:lnTo>
                  <a:lnTo>
                    <a:pt x="665468" y="810645"/>
                  </a:lnTo>
                  <a:lnTo>
                    <a:pt x="709069" y="803682"/>
                  </a:lnTo>
                  <a:lnTo>
                    <a:pt x="746900" y="784296"/>
                  </a:lnTo>
                  <a:lnTo>
                    <a:pt x="776708" y="754736"/>
                  </a:lnTo>
                  <a:lnTo>
                    <a:pt x="796243" y="717253"/>
                  </a:lnTo>
                  <a:lnTo>
                    <a:pt x="803255" y="674098"/>
                  </a:lnTo>
                  <a:lnTo>
                    <a:pt x="803255" y="136531"/>
                  </a:lnTo>
                  <a:lnTo>
                    <a:pt x="796243" y="93389"/>
                  </a:lnTo>
                  <a:lnTo>
                    <a:pt x="776708" y="55912"/>
                  </a:lnTo>
                  <a:lnTo>
                    <a:pt x="746900" y="26352"/>
                  </a:lnTo>
                  <a:lnTo>
                    <a:pt x="709069" y="6963"/>
                  </a:lnTo>
                  <a:lnTo>
                    <a:pt x="6654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18129" y="4376778"/>
              <a:ext cx="137787" cy="18416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584965" y="4513314"/>
              <a:ext cx="534670" cy="48260"/>
            </a:xfrm>
            <a:custGeom>
              <a:avLst/>
              <a:gdLst/>
              <a:ahLst/>
              <a:cxnLst/>
              <a:rect l="l" t="t" r="r" b="b"/>
              <a:pathLst>
                <a:path w="534670" h="48260">
                  <a:moveTo>
                    <a:pt x="534109" y="0"/>
                  </a:moveTo>
                  <a:lnTo>
                    <a:pt x="0" y="0"/>
                  </a:lnTo>
                  <a:lnTo>
                    <a:pt x="0" y="47631"/>
                  </a:lnTo>
                  <a:lnTo>
                    <a:pt x="534109" y="47631"/>
                  </a:lnTo>
                  <a:lnTo>
                    <a:pt x="534109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52659" y="4376773"/>
              <a:ext cx="138015" cy="18417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32367" y="3798916"/>
              <a:ext cx="856210" cy="3699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27716" y="3807229"/>
              <a:ext cx="461356" cy="35744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81949" y="3830365"/>
              <a:ext cx="756381" cy="26817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81949" y="3830365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20" h="268604">
                  <a:moveTo>
                    <a:pt x="0" y="44696"/>
                  </a:moveTo>
                  <a:lnTo>
                    <a:pt x="3512" y="27298"/>
                  </a:lnTo>
                  <a:lnTo>
                    <a:pt x="13091" y="13091"/>
                  </a:lnTo>
                  <a:lnTo>
                    <a:pt x="27298" y="3512"/>
                  </a:lnTo>
                  <a:lnTo>
                    <a:pt x="44696" y="0"/>
                  </a:lnTo>
                  <a:lnTo>
                    <a:pt x="711685" y="0"/>
                  </a:lnTo>
                  <a:lnTo>
                    <a:pt x="729083" y="3512"/>
                  </a:lnTo>
                  <a:lnTo>
                    <a:pt x="743290" y="13091"/>
                  </a:lnTo>
                  <a:lnTo>
                    <a:pt x="752869" y="27298"/>
                  </a:lnTo>
                  <a:lnTo>
                    <a:pt x="756381" y="44696"/>
                  </a:lnTo>
                  <a:lnTo>
                    <a:pt x="756381" y="223476"/>
                  </a:lnTo>
                  <a:lnTo>
                    <a:pt x="752869" y="240874"/>
                  </a:lnTo>
                  <a:lnTo>
                    <a:pt x="743290" y="255081"/>
                  </a:lnTo>
                  <a:lnTo>
                    <a:pt x="729083" y="264660"/>
                  </a:lnTo>
                  <a:lnTo>
                    <a:pt x="711685" y="268172"/>
                  </a:lnTo>
                  <a:lnTo>
                    <a:pt x="44696" y="268172"/>
                  </a:lnTo>
                  <a:lnTo>
                    <a:pt x="27298" y="264660"/>
                  </a:lnTo>
                  <a:lnTo>
                    <a:pt x="13091" y="255081"/>
                  </a:lnTo>
                  <a:lnTo>
                    <a:pt x="3512" y="240874"/>
                  </a:lnTo>
                  <a:lnTo>
                    <a:pt x="0" y="223476"/>
                  </a:lnTo>
                  <a:lnTo>
                    <a:pt x="0" y="44696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32366" y="4127269"/>
              <a:ext cx="856210" cy="3699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7715" y="4135582"/>
              <a:ext cx="461356" cy="35744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81953" y="4158391"/>
              <a:ext cx="756377" cy="26836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481953" y="4158391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20" h="268604">
                  <a:moveTo>
                    <a:pt x="0" y="44728"/>
                  </a:moveTo>
                  <a:lnTo>
                    <a:pt x="3515" y="27318"/>
                  </a:lnTo>
                  <a:lnTo>
                    <a:pt x="13100" y="13100"/>
                  </a:lnTo>
                  <a:lnTo>
                    <a:pt x="27318" y="3515"/>
                  </a:lnTo>
                  <a:lnTo>
                    <a:pt x="44729" y="0"/>
                  </a:lnTo>
                  <a:lnTo>
                    <a:pt x="711648" y="0"/>
                  </a:lnTo>
                  <a:lnTo>
                    <a:pt x="729059" y="3515"/>
                  </a:lnTo>
                  <a:lnTo>
                    <a:pt x="743276" y="13100"/>
                  </a:lnTo>
                  <a:lnTo>
                    <a:pt x="752862" y="27318"/>
                  </a:lnTo>
                  <a:lnTo>
                    <a:pt x="756377" y="44728"/>
                  </a:lnTo>
                  <a:lnTo>
                    <a:pt x="756377" y="223640"/>
                  </a:lnTo>
                  <a:lnTo>
                    <a:pt x="752862" y="241051"/>
                  </a:lnTo>
                  <a:lnTo>
                    <a:pt x="743276" y="255269"/>
                  </a:lnTo>
                  <a:lnTo>
                    <a:pt x="729059" y="264854"/>
                  </a:lnTo>
                  <a:lnTo>
                    <a:pt x="711648" y="268369"/>
                  </a:lnTo>
                  <a:lnTo>
                    <a:pt x="44729" y="268369"/>
                  </a:lnTo>
                  <a:lnTo>
                    <a:pt x="27318" y="264854"/>
                  </a:lnTo>
                  <a:lnTo>
                    <a:pt x="13100" y="255269"/>
                  </a:lnTo>
                  <a:lnTo>
                    <a:pt x="3515" y="241051"/>
                  </a:lnTo>
                  <a:lnTo>
                    <a:pt x="0" y="223640"/>
                  </a:lnTo>
                  <a:lnTo>
                    <a:pt x="0" y="44728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691826" y="3730308"/>
            <a:ext cx="342265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38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010102" y="3803072"/>
            <a:ext cx="278765" cy="278765"/>
            <a:chOff x="6010102" y="3803072"/>
            <a:chExt cx="278765" cy="278765"/>
          </a:xfrm>
        </p:grpSpPr>
        <p:pic>
          <p:nvPicPr>
            <p:cNvPr id="95" name="object 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10102" y="3803072"/>
              <a:ext cx="278476" cy="27847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60812" y="3830365"/>
              <a:ext cx="177519" cy="1771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56049" y="3825603"/>
              <a:ext cx="187044" cy="186690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1907771" y="3670434"/>
            <a:ext cx="856615" cy="858519"/>
            <a:chOff x="1907771" y="3670434"/>
            <a:chExt cx="856615" cy="858519"/>
          </a:xfrm>
        </p:grpSpPr>
        <p:sp>
          <p:nvSpPr>
            <p:cNvPr id="99" name="object 99"/>
            <p:cNvSpPr/>
            <p:nvPr/>
          </p:nvSpPr>
          <p:spPr>
            <a:xfrm>
              <a:off x="1929895" y="3670434"/>
              <a:ext cx="803275" cy="810895"/>
            </a:xfrm>
            <a:custGeom>
              <a:avLst/>
              <a:gdLst/>
              <a:ahLst/>
              <a:cxnLst/>
              <a:rect l="l" t="t" r="r" b="b"/>
              <a:pathLst>
                <a:path w="803275" h="810895">
                  <a:moveTo>
                    <a:pt x="665468" y="0"/>
                  </a:moveTo>
                  <a:lnTo>
                    <a:pt x="138015" y="0"/>
                  </a:lnTo>
                  <a:lnTo>
                    <a:pt x="94396" y="6963"/>
                  </a:lnTo>
                  <a:lnTo>
                    <a:pt x="56510" y="26351"/>
                  </a:lnTo>
                  <a:lnTo>
                    <a:pt x="26632" y="55911"/>
                  </a:lnTo>
                  <a:lnTo>
                    <a:pt x="7037" y="93389"/>
                  </a:lnTo>
                  <a:lnTo>
                    <a:pt x="0" y="136531"/>
                  </a:lnTo>
                  <a:lnTo>
                    <a:pt x="0" y="674097"/>
                  </a:lnTo>
                  <a:lnTo>
                    <a:pt x="7037" y="717252"/>
                  </a:lnTo>
                  <a:lnTo>
                    <a:pt x="26632" y="754735"/>
                  </a:lnTo>
                  <a:lnTo>
                    <a:pt x="56510" y="784295"/>
                  </a:lnTo>
                  <a:lnTo>
                    <a:pt x="94396" y="803681"/>
                  </a:lnTo>
                  <a:lnTo>
                    <a:pt x="138015" y="810644"/>
                  </a:lnTo>
                  <a:lnTo>
                    <a:pt x="665468" y="810644"/>
                  </a:lnTo>
                  <a:lnTo>
                    <a:pt x="709069" y="803681"/>
                  </a:lnTo>
                  <a:lnTo>
                    <a:pt x="746900" y="784295"/>
                  </a:lnTo>
                  <a:lnTo>
                    <a:pt x="776708" y="754735"/>
                  </a:lnTo>
                  <a:lnTo>
                    <a:pt x="796243" y="717252"/>
                  </a:lnTo>
                  <a:lnTo>
                    <a:pt x="803255" y="674097"/>
                  </a:lnTo>
                  <a:lnTo>
                    <a:pt x="803255" y="136531"/>
                  </a:lnTo>
                  <a:lnTo>
                    <a:pt x="796243" y="93389"/>
                  </a:lnTo>
                  <a:lnTo>
                    <a:pt x="776708" y="55911"/>
                  </a:lnTo>
                  <a:lnTo>
                    <a:pt x="746900" y="26351"/>
                  </a:lnTo>
                  <a:lnTo>
                    <a:pt x="709069" y="6963"/>
                  </a:lnTo>
                  <a:lnTo>
                    <a:pt x="665468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5363" y="4344533"/>
              <a:ext cx="137786" cy="18416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062199" y="4481069"/>
              <a:ext cx="534670" cy="48260"/>
            </a:xfrm>
            <a:custGeom>
              <a:avLst/>
              <a:gdLst/>
              <a:ahLst/>
              <a:cxnLst/>
              <a:rect l="l" t="t" r="r" b="b"/>
              <a:pathLst>
                <a:path w="534669" h="48260">
                  <a:moveTo>
                    <a:pt x="534109" y="0"/>
                  </a:moveTo>
                  <a:lnTo>
                    <a:pt x="0" y="0"/>
                  </a:lnTo>
                  <a:lnTo>
                    <a:pt x="0" y="47631"/>
                  </a:lnTo>
                  <a:lnTo>
                    <a:pt x="534109" y="47631"/>
                  </a:lnTo>
                  <a:lnTo>
                    <a:pt x="534109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893" y="4344528"/>
              <a:ext cx="138014" cy="18417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07771" y="3765665"/>
              <a:ext cx="856210" cy="3699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7276" y="3773978"/>
              <a:ext cx="461356" cy="35744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9183" y="3798120"/>
              <a:ext cx="756382" cy="26817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959183" y="3798120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19" h="268604">
                  <a:moveTo>
                    <a:pt x="0" y="44696"/>
                  </a:moveTo>
                  <a:lnTo>
                    <a:pt x="3512" y="27298"/>
                  </a:lnTo>
                  <a:lnTo>
                    <a:pt x="13091" y="13091"/>
                  </a:lnTo>
                  <a:lnTo>
                    <a:pt x="27298" y="3512"/>
                  </a:lnTo>
                  <a:lnTo>
                    <a:pt x="44695" y="0"/>
                  </a:lnTo>
                  <a:lnTo>
                    <a:pt x="711685" y="0"/>
                  </a:lnTo>
                  <a:lnTo>
                    <a:pt x="729083" y="3512"/>
                  </a:lnTo>
                  <a:lnTo>
                    <a:pt x="743290" y="13091"/>
                  </a:lnTo>
                  <a:lnTo>
                    <a:pt x="752869" y="27298"/>
                  </a:lnTo>
                  <a:lnTo>
                    <a:pt x="756381" y="44696"/>
                  </a:lnTo>
                  <a:lnTo>
                    <a:pt x="756381" y="223476"/>
                  </a:lnTo>
                  <a:lnTo>
                    <a:pt x="752869" y="240874"/>
                  </a:lnTo>
                  <a:lnTo>
                    <a:pt x="743290" y="255081"/>
                  </a:lnTo>
                  <a:lnTo>
                    <a:pt x="729083" y="264660"/>
                  </a:lnTo>
                  <a:lnTo>
                    <a:pt x="711685" y="268172"/>
                  </a:lnTo>
                  <a:lnTo>
                    <a:pt x="44695" y="268172"/>
                  </a:lnTo>
                  <a:lnTo>
                    <a:pt x="27298" y="264660"/>
                  </a:lnTo>
                  <a:lnTo>
                    <a:pt x="13091" y="255081"/>
                  </a:lnTo>
                  <a:lnTo>
                    <a:pt x="3512" y="240874"/>
                  </a:lnTo>
                  <a:lnTo>
                    <a:pt x="0" y="223476"/>
                  </a:lnTo>
                  <a:lnTo>
                    <a:pt x="0" y="44696"/>
                  </a:lnTo>
                  <a:close/>
                </a:path>
              </a:pathLst>
            </a:custGeom>
            <a:ln w="9524">
              <a:solidFill>
                <a:srgbClr val="9FD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07771" y="4094018"/>
              <a:ext cx="856210" cy="3699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7276" y="4102330"/>
              <a:ext cx="461356" cy="35744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59188" y="4126145"/>
              <a:ext cx="756377" cy="268369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959188" y="4126146"/>
              <a:ext cx="756920" cy="268605"/>
            </a:xfrm>
            <a:custGeom>
              <a:avLst/>
              <a:gdLst/>
              <a:ahLst/>
              <a:cxnLst/>
              <a:rect l="l" t="t" r="r" b="b"/>
              <a:pathLst>
                <a:path w="756919" h="268604">
                  <a:moveTo>
                    <a:pt x="0" y="44728"/>
                  </a:moveTo>
                  <a:lnTo>
                    <a:pt x="3515" y="27318"/>
                  </a:lnTo>
                  <a:lnTo>
                    <a:pt x="13100" y="13100"/>
                  </a:lnTo>
                  <a:lnTo>
                    <a:pt x="27318" y="3515"/>
                  </a:lnTo>
                  <a:lnTo>
                    <a:pt x="44729" y="0"/>
                  </a:lnTo>
                  <a:lnTo>
                    <a:pt x="711648" y="0"/>
                  </a:lnTo>
                  <a:lnTo>
                    <a:pt x="729059" y="3515"/>
                  </a:lnTo>
                  <a:lnTo>
                    <a:pt x="743276" y="13100"/>
                  </a:lnTo>
                  <a:lnTo>
                    <a:pt x="752862" y="27318"/>
                  </a:lnTo>
                  <a:lnTo>
                    <a:pt x="756377" y="44728"/>
                  </a:lnTo>
                  <a:lnTo>
                    <a:pt x="756377" y="223640"/>
                  </a:lnTo>
                  <a:lnTo>
                    <a:pt x="752862" y="241051"/>
                  </a:lnTo>
                  <a:lnTo>
                    <a:pt x="743276" y="255269"/>
                  </a:lnTo>
                  <a:lnTo>
                    <a:pt x="729059" y="264854"/>
                  </a:lnTo>
                  <a:lnTo>
                    <a:pt x="711648" y="268369"/>
                  </a:lnTo>
                  <a:lnTo>
                    <a:pt x="44729" y="268369"/>
                  </a:lnTo>
                  <a:lnTo>
                    <a:pt x="27318" y="264854"/>
                  </a:lnTo>
                  <a:lnTo>
                    <a:pt x="13100" y="255269"/>
                  </a:lnTo>
                  <a:lnTo>
                    <a:pt x="3515" y="241051"/>
                  </a:lnTo>
                  <a:lnTo>
                    <a:pt x="0" y="223640"/>
                  </a:lnTo>
                  <a:lnTo>
                    <a:pt x="0" y="44728"/>
                  </a:lnTo>
                  <a:close/>
                </a:path>
              </a:pathLst>
            </a:custGeom>
            <a:ln w="9524">
              <a:solidFill>
                <a:srgbClr val="2E73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69060" y="3698063"/>
            <a:ext cx="342265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38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App MW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034934" y="3553691"/>
            <a:ext cx="2045335" cy="1168400"/>
            <a:chOff x="1034934" y="3553691"/>
            <a:chExt cx="2045335" cy="1168400"/>
          </a:xfrm>
        </p:grpSpPr>
        <p:pic>
          <p:nvPicPr>
            <p:cNvPr id="113" name="object 11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34934" y="3553691"/>
              <a:ext cx="2044931" cy="116793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090244" y="3585927"/>
              <a:ext cx="1934845" cy="1055370"/>
            </a:xfrm>
            <a:custGeom>
              <a:avLst/>
              <a:gdLst/>
              <a:ahLst/>
              <a:cxnLst/>
              <a:rect l="l" t="t" r="r" b="b"/>
              <a:pathLst>
                <a:path w="1934845" h="1055370">
                  <a:moveTo>
                    <a:pt x="0" y="175849"/>
                  </a:moveTo>
                  <a:lnTo>
                    <a:pt x="6281" y="129102"/>
                  </a:lnTo>
                  <a:lnTo>
                    <a:pt x="24008" y="87095"/>
                  </a:lnTo>
                  <a:lnTo>
                    <a:pt x="51505" y="51505"/>
                  </a:lnTo>
                  <a:lnTo>
                    <a:pt x="87095" y="24008"/>
                  </a:lnTo>
                  <a:lnTo>
                    <a:pt x="129102" y="6281"/>
                  </a:lnTo>
                  <a:lnTo>
                    <a:pt x="175849" y="0"/>
                  </a:lnTo>
                  <a:lnTo>
                    <a:pt x="1758457" y="0"/>
                  </a:lnTo>
                  <a:lnTo>
                    <a:pt x="1805205" y="6281"/>
                  </a:lnTo>
                  <a:lnTo>
                    <a:pt x="1847212" y="24008"/>
                  </a:lnTo>
                  <a:lnTo>
                    <a:pt x="1882802" y="51505"/>
                  </a:lnTo>
                  <a:lnTo>
                    <a:pt x="1910298" y="87095"/>
                  </a:lnTo>
                  <a:lnTo>
                    <a:pt x="1928025" y="129102"/>
                  </a:lnTo>
                  <a:lnTo>
                    <a:pt x="1934307" y="175849"/>
                  </a:lnTo>
                  <a:lnTo>
                    <a:pt x="1934307" y="879226"/>
                  </a:lnTo>
                  <a:lnTo>
                    <a:pt x="1928025" y="925974"/>
                  </a:lnTo>
                  <a:lnTo>
                    <a:pt x="1910298" y="967981"/>
                  </a:lnTo>
                  <a:lnTo>
                    <a:pt x="1882802" y="1003571"/>
                  </a:lnTo>
                  <a:lnTo>
                    <a:pt x="1847212" y="1031068"/>
                  </a:lnTo>
                  <a:lnTo>
                    <a:pt x="1805205" y="1048795"/>
                  </a:lnTo>
                  <a:lnTo>
                    <a:pt x="1758457" y="1055076"/>
                  </a:lnTo>
                  <a:lnTo>
                    <a:pt x="175849" y="1055076"/>
                  </a:lnTo>
                  <a:lnTo>
                    <a:pt x="129102" y="1048795"/>
                  </a:lnTo>
                  <a:lnTo>
                    <a:pt x="87095" y="1031068"/>
                  </a:lnTo>
                  <a:lnTo>
                    <a:pt x="51505" y="1003571"/>
                  </a:lnTo>
                  <a:lnTo>
                    <a:pt x="24008" y="967981"/>
                  </a:lnTo>
                  <a:lnTo>
                    <a:pt x="6281" y="925974"/>
                  </a:lnTo>
                  <a:lnTo>
                    <a:pt x="0" y="879226"/>
                  </a:lnTo>
                  <a:lnTo>
                    <a:pt x="0" y="175849"/>
                  </a:lnTo>
                  <a:close/>
                </a:path>
              </a:pathLst>
            </a:custGeom>
            <a:ln w="222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3225337" y="3798916"/>
            <a:ext cx="1163955" cy="590550"/>
            <a:chOff x="3225337" y="3798916"/>
            <a:chExt cx="1163955" cy="590550"/>
          </a:xfrm>
        </p:grpSpPr>
        <p:pic>
          <p:nvPicPr>
            <p:cNvPr id="116" name="object 1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25337" y="3798916"/>
              <a:ext cx="1163781" cy="59020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45625" y="3886200"/>
              <a:ext cx="602672" cy="4114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74731" y="3834612"/>
              <a:ext cx="1063868" cy="47556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274731" y="3834612"/>
              <a:ext cx="1064260" cy="475615"/>
            </a:xfrm>
            <a:custGeom>
              <a:avLst/>
              <a:gdLst/>
              <a:ahLst/>
              <a:cxnLst/>
              <a:rect l="l" t="t" r="r" b="b"/>
              <a:pathLst>
                <a:path w="1064260" h="475614">
                  <a:moveTo>
                    <a:pt x="0" y="118891"/>
                  </a:moveTo>
                  <a:lnTo>
                    <a:pt x="826084" y="118891"/>
                  </a:lnTo>
                  <a:lnTo>
                    <a:pt x="826084" y="0"/>
                  </a:lnTo>
                  <a:lnTo>
                    <a:pt x="1063868" y="237783"/>
                  </a:lnTo>
                  <a:lnTo>
                    <a:pt x="826084" y="475567"/>
                  </a:lnTo>
                  <a:lnTo>
                    <a:pt x="826084" y="356675"/>
                  </a:lnTo>
                  <a:lnTo>
                    <a:pt x="0" y="356675"/>
                  </a:lnTo>
                  <a:lnTo>
                    <a:pt x="0" y="118891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509046" y="3922536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S PGothic"/>
                <a:cs typeface="MS PGothic"/>
              </a:rPr>
              <a:t>移行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886988" y="3773978"/>
            <a:ext cx="914400" cy="731520"/>
            <a:chOff x="1886988" y="3773978"/>
            <a:chExt cx="914400" cy="731520"/>
          </a:xfrm>
        </p:grpSpPr>
        <p:pic>
          <p:nvPicPr>
            <p:cNvPr id="122" name="object 12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6988" y="3773978"/>
              <a:ext cx="914400" cy="73152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931772" y="3796644"/>
              <a:ext cx="822960" cy="638175"/>
            </a:xfrm>
            <a:custGeom>
              <a:avLst/>
              <a:gdLst/>
              <a:ahLst/>
              <a:cxnLst/>
              <a:rect l="l" t="t" r="r" b="b"/>
              <a:pathLst>
                <a:path w="822960" h="638175">
                  <a:moveTo>
                    <a:pt x="708182" y="0"/>
                  </a:moveTo>
                  <a:lnTo>
                    <a:pt x="411377" y="193945"/>
                  </a:lnTo>
                  <a:lnTo>
                    <a:pt x="114569" y="0"/>
                  </a:lnTo>
                  <a:lnTo>
                    <a:pt x="0" y="175335"/>
                  </a:lnTo>
                  <a:lnTo>
                    <a:pt x="219927" y="319045"/>
                  </a:lnTo>
                  <a:lnTo>
                    <a:pt x="0" y="462755"/>
                  </a:lnTo>
                  <a:lnTo>
                    <a:pt x="114569" y="638090"/>
                  </a:lnTo>
                  <a:lnTo>
                    <a:pt x="411377" y="444145"/>
                  </a:lnTo>
                  <a:lnTo>
                    <a:pt x="708182" y="638090"/>
                  </a:lnTo>
                  <a:lnTo>
                    <a:pt x="822752" y="462755"/>
                  </a:lnTo>
                  <a:lnTo>
                    <a:pt x="602824" y="319045"/>
                  </a:lnTo>
                  <a:lnTo>
                    <a:pt x="822752" y="175335"/>
                  </a:lnTo>
                  <a:lnTo>
                    <a:pt x="70818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962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インスタンスを昼間だけ稼働させて</a:t>
            </a:r>
            <a:r>
              <a:rPr sz="2500" dirty="0">
                <a:solidFill>
                  <a:srgbClr val="595958"/>
                </a:solidFill>
              </a:rPr>
              <a:t>、</a:t>
            </a:r>
            <a:r>
              <a:rPr sz="2500" spc="-10" dirty="0"/>
              <a:t>夜間は停止させる</a:t>
            </a:r>
            <a:r>
              <a:rPr sz="2500" spc="75" dirty="0"/>
              <a:t>処理を自動化す</a:t>
            </a:r>
            <a:r>
              <a:rPr sz="2500" spc="25" dirty="0"/>
              <a:t>る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39" y="1232568"/>
            <a:ext cx="8073390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AWS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マネージメントコンソールで実行する操作と同等の処理を</a:t>
            </a:r>
            <a:r>
              <a:rPr sz="2000" spc="-25" dirty="0">
                <a:solidFill>
                  <a:srgbClr val="6C6D70"/>
                </a:solidFill>
                <a:latin typeface="Yu Gothic"/>
                <a:cs typeface="Yu Gothic"/>
              </a:rPr>
              <a:t>SDK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や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CLI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で実行が可能</a:t>
            </a:r>
            <a:endParaRPr sz="2000">
              <a:latin typeface="Yu Gothic"/>
              <a:cs typeface="Yu Gothic"/>
            </a:endParaRPr>
          </a:p>
          <a:p>
            <a:pPr marL="354965" marR="42545" indent="-342265">
              <a:lnSpc>
                <a:spcPts val="2320"/>
              </a:lnSpc>
              <a:spcBef>
                <a:spcPts val="620"/>
              </a:spcBef>
              <a:buClr>
                <a:srgbClr val="595A5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Linux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のcronや</a:t>
            </a:r>
            <a:r>
              <a:rPr sz="2000" spc="50" dirty="0">
                <a:solidFill>
                  <a:srgbClr val="6C6D70"/>
                </a:solidFill>
                <a:latin typeface="Yu Gothic"/>
                <a:cs typeface="Yu Gothic"/>
              </a:rPr>
              <a:t>Windows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のタスクスケジューラ等で上記</a:t>
            </a:r>
            <a:r>
              <a:rPr sz="2000" spc="-35" dirty="0">
                <a:solidFill>
                  <a:srgbClr val="6C6D70"/>
                </a:solidFill>
                <a:latin typeface="Yu Gothic"/>
                <a:cs typeface="Yu Gothic"/>
              </a:rPr>
              <a:t>SDK</a:t>
            </a:r>
            <a:r>
              <a:rPr sz="2000" spc="-20" dirty="0">
                <a:solidFill>
                  <a:srgbClr val="595A5D"/>
                </a:solidFill>
                <a:latin typeface="Yu Gothic"/>
                <a:cs typeface="Yu Gothic"/>
              </a:rPr>
              <a:t>または</a:t>
            </a:r>
            <a:r>
              <a:rPr sz="2000" spc="-5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CLI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を含めたバッチスクリプトで自動実行</a:t>
            </a:r>
            <a:endParaRPr sz="2000">
              <a:latin typeface="Yu Gothic"/>
              <a:cs typeface="Yu Gothic"/>
            </a:endParaRPr>
          </a:p>
          <a:p>
            <a:pPr marL="469900">
              <a:lnSpc>
                <a:spcPct val="100000"/>
              </a:lnSpc>
              <a:spcBef>
                <a:spcPts val="320"/>
              </a:spcBef>
              <a:tabLst>
                <a:tab pos="755015" algn="l"/>
              </a:tabLst>
            </a:pPr>
            <a:r>
              <a:rPr sz="1600" spc="-50" dirty="0">
                <a:solidFill>
                  <a:srgbClr val="595A5D"/>
                </a:solidFill>
                <a:latin typeface="Arial"/>
                <a:cs typeface="Arial"/>
              </a:rPr>
              <a:t>–</a:t>
            </a:r>
            <a:r>
              <a:rPr sz="1600" dirty="0">
                <a:solidFill>
                  <a:srgbClr val="595A5D"/>
                </a:solidFill>
                <a:latin typeface="Arial"/>
                <a:cs typeface="Arial"/>
              </a:rPr>
              <a:t>	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例：朝の</a:t>
            </a:r>
            <a:r>
              <a:rPr sz="1600" spc="95" dirty="0">
                <a:solidFill>
                  <a:srgbClr val="595A5D"/>
                </a:solidFill>
                <a:latin typeface="Yu Gothic"/>
                <a:cs typeface="Yu Gothic"/>
              </a:rPr>
              <a:t>10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時に開発用のEC2インスタンスを自動起動</a:t>
            </a:r>
            <a:r>
              <a:rPr sz="16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夕方</a:t>
            </a:r>
            <a:r>
              <a:rPr sz="1600" spc="95" dirty="0">
                <a:solidFill>
                  <a:srgbClr val="595A5D"/>
                </a:solidFill>
                <a:latin typeface="Yu Gothic"/>
                <a:cs typeface="Yu Gothic"/>
              </a:rPr>
              <a:t>18</a:t>
            </a: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時に自動終了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2791492"/>
            <a:ext cx="3876675" cy="6896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0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r>
              <a:rPr sz="2000" spc="105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spc="-25" dirty="0">
                <a:solidFill>
                  <a:srgbClr val="595A5D"/>
                </a:solidFill>
                <a:latin typeface="Yu Gothic"/>
                <a:cs typeface="Yu Gothic"/>
              </a:rPr>
              <a:t>CLI</a:t>
            </a:r>
            <a:endParaRPr sz="2000">
              <a:latin typeface="Yu Gothic"/>
              <a:cs typeface="Yu Gothic"/>
            </a:endParaRPr>
          </a:p>
          <a:p>
            <a:pPr marL="469900">
              <a:lnSpc>
                <a:spcPct val="100000"/>
              </a:lnSpc>
              <a:spcBef>
                <a:spcPts val="405"/>
              </a:spcBef>
              <a:tabLst>
                <a:tab pos="755015" algn="l"/>
              </a:tabLst>
            </a:pPr>
            <a:r>
              <a:rPr sz="1600" spc="-50" dirty="0">
                <a:solidFill>
                  <a:srgbClr val="595A5D"/>
                </a:solidFill>
                <a:latin typeface="Arial"/>
                <a:cs typeface="Arial"/>
              </a:rPr>
              <a:t>–</a:t>
            </a:r>
            <a:r>
              <a:rPr sz="1600" dirty="0">
                <a:solidFill>
                  <a:srgbClr val="595A5D"/>
                </a:solidFill>
                <a:latin typeface="Arial"/>
                <a:cs typeface="Arial"/>
              </a:rPr>
              <a:t>	</a:t>
            </a:r>
            <a:r>
              <a:rPr sz="16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http://aws.amazon.com/jp</a:t>
            </a:r>
            <a:r>
              <a:rPr sz="16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/cli/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9" y="3516028"/>
            <a:ext cx="1556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0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r>
              <a:rPr sz="2000" spc="105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spc="-25" dirty="0">
                <a:solidFill>
                  <a:srgbClr val="595A5D"/>
                </a:solidFill>
                <a:latin typeface="Yu Gothic"/>
                <a:cs typeface="Yu Gothic"/>
              </a:rPr>
              <a:t>SDK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3826923"/>
            <a:ext cx="2936875" cy="4572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360"/>
              </a:spcBef>
              <a:buClr>
                <a:srgbClr val="595A5D"/>
              </a:buClr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Java</a:t>
            </a:r>
            <a:r>
              <a:rPr sz="1200" spc="75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1200" spc="70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Python</a:t>
            </a:r>
            <a:r>
              <a:rPr sz="1200" spc="75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1200" spc="70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spc="-20" dirty="0">
                <a:solidFill>
                  <a:srgbClr val="6C6D70"/>
                </a:solidFill>
                <a:latin typeface="Yu Gothic"/>
                <a:cs typeface="Yu Gothic"/>
              </a:rPr>
              <a:t>PHP</a:t>
            </a:r>
            <a:r>
              <a:rPr sz="1200" spc="70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1200" spc="75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.NET</a:t>
            </a:r>
            <a:r>
              <a:rPr sz="1200" spc="70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6C6D70"/>
                </a:solidFill>
                <a:latin typeface="Yu Gothic"/>
                <a:cs typeface="Yu Gothic"/>
              </a:rPr>
              <a:t>/</a:t>
            </a:r>
            <a:r>
              <a:rPr sz="1200" spc="75" dirty="0">
                <a:solidFill>
                  <a:srgbClr val="6C6D70"/>
                </a:solidFill>
                <a:latin typeface="Yu Gothic"/>
                <a:cs typeface="Yu Gothic"/>
              </a:rPr>
              <a:t> </a:t>
            </a:r>
            <a:r>
              <a:rPr sz="1200" spc="-20" dirty="0">
                <a:solidFill>
                  <a:srgbClr val="6C6D70"/>
                </a:solidFill>
                <a:latin typeface="Yu Gothic"/>
                <a:cs typeface="Yu Gothic"/>
              </a:rPr>
              <a:t>Ruby</a:t>
            </a:r>
            <a:endParaRPr sz="1200">
              <a:latin typeface="Yu Gothic"/>
              <a:cs typeface="Yu Gothic"/>
            </a:endParaRPr>
          </a:p>
          <a:p>
            <a:pPr marL="297815" indent="-285115">
              <a:lnSpc>
                <a:spcPct val="100000"/>
              </a:lnSpc>
              <a:spcBef>
                <a:spcPts val="260"/>
              </a:spcBef>
              <a:buFont typeface="Arial"/>
              <a:buChar char="–"/>
              <a:tabLst>
                <a:tab pos="297815" algn="l"/>
                <a:tab pos="298450" algn="l"/>
              </a:tabLst>
            </a:pPr>
            <a:r>
              <a:rPr sz="1200" dirty="0">
                <a:solidFill>
                  <a:srgbClr val="595A5D"/>
                </a:solidFill>
                <a:latin typeface="Yu Gothic"/>
                <a:cs typeface="Yu Gothic"/>
              </a:rPr>
              <a:t>nodeJS</a:t>
            </a:r>
            <a:r>
              <a:rPr sz="1200" spc="11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595A5D"/>
                </a:solidFill>
                <a:latin typeface="Yu Gothic"/>
                <a:cs typeface="Yu Gothic"/>
              </a:rPr>
              <a:t>/</a:t>
            </a:r>
            <a:r>
              <a:rPr sz="1200" spc="105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595A5D"/>
                </a:solidFill>
                <a:latin typeface="Yu Gothic"/>
                <a:cs typeface="Yu Gothic"/>
              </a:rPr>
              <a:t>JavaScript</a:t>
            </a:r>
            <a:r>
              <a:rPr sz="1200" spc="114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595A5D"/>
                </a:solidFill>
                <a:latin typeface="Yu Gothic"/>
                <a:cs typeface="Yu Gothic"/>
              </a:rPr>
              <a:t>/</a:t>
            </a:r>
            <a:r>
              <a:rPr sz="1200" spc="105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595A5D"/>
                </a:solidFill>
                <a:latin typeface="Yu Gothic"/>
                <a:cs typeface="Yu Gothic"/>
              </a:rPr>
              <a:t>iOS</a:t>
            </a:r>
            <a:r>
              <a:rPr sz="1200" spc="11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200" dirty="0">
                <a:solidFill>
                  <a:srgbClr val="595A5D"/>
                </a:solidFill>
                <a:latin typeface="Yu Gothic"/>
                <a:cs typeface="Yu Gothic"/>
              </a:rPr>
              <a:t>/</a:t>
            </a:r>
            <a:r>
              <a:rPr sz="1200" spc="11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200" spc="-10" dirty="0">
                <a:solidFill>
                  <a:srgbClr val="595A5D"/>
                </a:solidFill>
                <a:latin typeface="Yu Gothic"/>
                <a:cs typeface="Yu Gothic"/>
              </a:rPr>
              <a:t>Android</a:t>
            </a:r>
            <a:endParaRPr sz="1200">
              <a:latin typeface="Yu Gothic"/>
              <a:cs typeface="Yu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41815" y="3017387"/>
            <a:ext cx="2814955" cy="828040"/>
            <a:chOff x="5341815" y="3017387"/>
            <a:chExt cx="2814955" cy="8280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5184" y="3113759"/>
              <a:ext cx="731517" cy="7315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54515" y="3030087"/>
              <a:ext cx="1134745" cy="369570"/>
            </a:xfrm>
            <a:custGeom>
              <a:avLst/>
              <a:gdLst/>
              <a:ahLst/>
              <a:cxnLst/>
              <a:rect l="l" t="t" r="r" b="b"/>
              <a:pathLst>
                <a:path w="1134745" h="369570">
                  <a:moveTo>
                    <a:pt x="0" y="0"/>
                  </a:moveTo>
                  <a:lnTo>
                    <a:pt x="1134207" y="0"/>
                  </a:lnTo>
                  <a:lnTo>
                    <a:pt x="1134207" y="369331"/>
                  </a:lnTo>
                  <a:lnTo>
                    <a:pt x="0" y="36933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3255" y="3063107"/>
            <a:ext cx="956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r>
              <a:rPr sz="18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CLI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4514" y="3546312"/>
            <a:ext cx="1310640" cy="369570"/>
          </a:xfrm>
          <a:custGeom>
            <a:avLst/>
            <a:gdLst/>
            <a:ahLst/>
            <a:cxnLst/>
            <a:rect l="l" t="t" r="r" b="b"/>
            <a:pathLst>
              <a:path w="1310640" h="369570">
                <a:moveTo>
                  <a:pt x="0" y="0"/>
                </a:moveTo>
                <a:lnTo>
                  <a:pt x="1310053" y="0"/>
                </a:lnTo>
                <a:lnTo>
                  <a:pt x="1310053" y="369331"/>
                </a:lnTo>
                <a:lnTo>
                  <a:pt x="0" y="3693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33254" y="3579332"/>
            <a:ext cx="1071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r>
              <a:rPr sz="18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SDK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38206" y="3175461"/>
            <a:ext cx="1134745" cy="631825"/>
            <a:chOff x="6438206" y="3175461"/>
            <a:chExt cx="1134745" cy="6318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206" y="3175461"/>
              <a:ext cx="1134687" cy="4696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88723" y="3214754"/>
              <a:ext cx="912494" cy="258445"/>
            </a:xfrm>
            <a:custGeom>
              <a:avLst/>
              <a:gdLst/>
              <a:ahLst/>
              <a:cxnLst/>
              <a:rect l="l" t="t" r="r" b="b"/>
              <a:pathLst>
                <a:path w="912495" h="258445">
                  <a:moveTo>
                    <a:pt x="0" y="0"/>
                  </a:moveTo>
                  <a:lnTo>
                    <a:pt x="912372" y="258247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1621" y="3395466"/>
              <a:ext cx="123725" cy="113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6929" y="3354185"/>
              <a:ext cx="955963" cy="4530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4567" y="3487277"/>
              <a:ext cx="736600" cy="243840"/>
            </a:xfrm>
            <a:custGeom>
              <a:avLst/>
              <a:gdLst/>
              <a:ahLst/>
              <a:cxnLst/>
              <a:rect l="l" t="t" r="r" b="b"/>
              <a:pathLst>
                <a:path w="736600" h="243839">
                  <a:moveTo>
                    <a:pt x="0" y="243700"/>
                  </a:moveTo>
                  <a:lnTo>
                    <a:pt x="736483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0868" y="3455139"/>
              <a:ext cx="124112" cy="1124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875190" y="2878442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74746"/>
                </a:solidFill>
                <a:latin typeface="MS PGothic"/>
                <a:cs typeface="MS PGothic"/>
              </a:rPr>
              <a:t>起動リクエスト送信</a:t>
            </a:r>
            <a:endParaRPr sz="1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1443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EC2</a:t>
            </a:r>
            <a:r>
              <a:rPr dirty="0"/>
              <a:t>インスタンスへのファイル転送方法の</a:t>
            </a:r>
            <a:r>
              <a:rPr spc="-835" dirty="0"/>
              <a:t>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608899"/>
            <a:ext cx="8326120" cy="39985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標準的な方法</a:t>
            </a:r>
            <a:endParaRPr sz="20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scp</a:t>
            </a:r>
            <a:r>
              <a:rPr sz="1600" spc="65" dirty="0">
                <a:solidFill>
                  <a:srgbClr val="595A5D"/>
                </a:solidFill>
                <a:latin typeface="Yu Gothic"/>
                <a:cs typeface="Yu Gothic"/>
              </a:rPr>
              <a:t> / 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sftp</a:t>
            </a:r>
            <a:r>
              <a:rPr sz="1600" spc="70" dirty="0">
                <a:solidFill>
                  <a:srgbClr val="595A5D"/>
                </a:solidFill>
                <a:latin typeface="Yu Gothic"/>
                <a:cs typeface="Yu Gothic"/>
              </a:rPr>
              <a:t> / 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rsync</a:t>
            </a:r>
            <a:r>
              <a:rPr sz="1600" spc="70" dirty="0">
                <a:solidFill>
                  <a:srgbClr val="595A5D"/>
                </a:solidFill>
                <a:latin typeface="Yu Gothic"/>
                <a:cs typeface="Yu Gothic"/>
              </a:rPr>
              <a:t> / 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ftp</a:t>
            </a:r>
            <a:r>
              <a:rPr sz="1600" spc="15" dirty="0">
                <a:solidFill>
                  <a:srgbClr val="595A5D"/>
                </a:solidFill>
                <a:latin typeface="Yu Gothic"/>
                <a:cs typeface="Yu Gothic"/>
              </a:rPr>
              <a:t> など</a:t>
            </a:r>
            <a:endParaRPr sz="16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高速転送ソリューション</a:t>
            </a:r>
            <a:endParaRPr sz="20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TsunamiUDP</a:t>
            </a:r>
            <a:endParaRPr sz="16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Aspera</a:t>
            </a:r>
            <a:endParaRPr sz="16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Skeed</a:t>
            </a:r>
            <a:endParaRPr sz="16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84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Riverbed</a:t>
            </a:r>
            <a:endParaRPr sz="16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65" dirty="0">
                <a:solidFill>
                  <a:srgbClr val="595A5D"/>
                </a:solidFill>
                <a:latin typeface="Yu Gothic"/>
                <a:cs typeface="Yu Gothic"/>
              </a:rPr>
              <a:t>S3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へファイル転送して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65" dirty="0">
                <a:solidFill>
                  <a:srgbClr val="595A5D"/>
                </a:solidFill>
                <a:latin typeface="Yu Gothic"/>
                <a:cs typeface="Yu Gothic"/>
              </a:rPr>
              <a:t>S3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からEC2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インスタンス側にダウン◻ード</a:t>
            </a:r>
            <a:endParaRPr sz="20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r>
              <a:rPr sz="1600" spc="295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CLIを使って</a:t>
            </a:r>
            <a:r>
              <a:rPr sz="16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◻ーカルと</a:t>
            </a:r>
            <a:r>
              <a:rPr sz="1600" spc="50" dirty="0">
                <a:solidFill>
                  <a:srgbClr val="595A5D"/>
                </a:solidFill>
                <a:latin typeface="Yu Gothic"/>
                <a:cs typeface="Yu Gothic"/>
              </a:rPr>
              <a:t>S3</a:t>
            </a: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間のファイルコピー</a:t>
            </a:r>
            <a:endParaRPr sz="1600">
              <a:latin typeface="Yu Gothic"/>
              <a:cs typeface="Yu Gothic"/>
            </a:endParaRPr>
          </a:p>
          <a:p>
            <a:pPr marL="1155065" marR="5080" lvl="2" indent="-228600">
              <a:lnSpc>
                <a:spcPts val="1660"/>
              </a:lnSpc>
              <a:spcBef>
                <a:spcPts val="4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595A5D"/>
                </a:solidFill>
                <a:latin typeface="Yu Gothic"/>
                <a:cs typeface="Yu Gothic"/>
              </a:rPr>
              <a:t>S3</a:t>
            </a:r>
            <a:r>
              <a:rPr sz="1400" spc="-5" dirty="0">
                <a:solidFill>
                  <a:srgbClr val="6C6D70"/>
                </a:solidFill>
                <a:latin typeface="Yu Gothic"/>
                <a:cs typeface="Yu Gothic"/>
              </a:rPr>
              <a:t>のマルチパートアップ◻ード、マルチパートダウン◻ード機能を使えば、大きなサイズ</a:t>
            </a:r>
            <a:r>
              <a:rPr sz="1400" dirty="0">
                <a:solidFill>
                  <a:srgbClr val="595A5D"/>
                </a:solidFill>
                <a:latin typeface="Yu Gothic"/>
                <a:cs typeface="Yu Gothic"/>
              </a:rPr>
              <a:t>のファイルを分割して</a:t>
            </a:r>
            <a:r>
              <a:rPr sz="14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400" spc="-5" dirty="0">
                <a:solidFill>
                  <a:srgbClr val="595A5D"/>
                </a:solidFill>
                <a:latin typeface="Yu Gothic"/>
                <a:cs typeface="Yu Gothic"/>
              </a:rPr>
              <a:t>それらをマルチスレッドで高速転送が可能</a:t>
            </a:r>
            <a:endParaRPr sz="14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参考：AWS</a:t>
            </a:r>
            <a:r>
              <a:rPr sz="2000" spc="235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Direct</a:t>
            </a:r>
            <a:r>
              <a:rPr sz="2000" spc="24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Connect</a:t>
            </a:r>
            <a:endParaRPr sz="20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40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1Gbps/10GbpsでAWS</a:t>
            </a: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へ専用線接続</a:t>
            </a:r>
            <a:endParaRPr sz="16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140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インスタンスで固定</a:t>
            </a:r>
            <a:r>
              <a:rPr spc="275" dirty="0"/>
              <a:t>IP</a:t>
            </a:r>
            <a:r>
              <a:rPr spc="-10" dirty="0"/>
              <a:t>を使用する方法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827483"/>
            <a:ext cx="79044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パブリックIPアドレスとプライベートIPアドレスが</a:t>
            </a:r>
            <a:r>
              <a:rPr sz="2000" spc="175" dirty="0">
                <a:solidFill>
                  <a:srgbClr val="595A5D"/>
                </a:solidFill>
                <a:latin typeface="Yu Gothic"/>
                <a:cs typeface="Yu Gothic"/>
              </a:rPr>
              <a:t>1:1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でマッピン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グされている</a:t>
            </a:r>
            <a:r>
              <a:rPr sz="2000" spc="-50" dirty="0">
                <a:solidFill>
                  <a:srgbClr val="6C6D70"/>
                </a:solidFill>
                <a:latin typeface="Yu Gothic"/>
                <a:cs typeface="Yu Gothic"/>
              </a:rPr>
              <a:t>。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インターネットとの通信に使用するパブリックIP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アドレスを固定</a:t>
            </a:r>
            <a:endParaRPr sz="20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8142" y="1799705"/>
            <a:ext cx="6450965" cy="536575"/>
            <a:chOff x="1758142" y="1799705"/>
            <a:chExt cx="6450965" cy="536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142" y="1799705"/>
              <a:ext cx="6450675" cy="5361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131" y="1874519"/>
              <a:ext cx="4966854" cy="3948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6818" y="1827090"/>
              <a:ext cx="6350931" cy="4348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6818" y="1827090"/>
            <a:ext cx="6351270" cy="434975"/>
          </a:xfrm>
          <a:prstGeom prst="rect">
            <a:avLst/>
          </a:prstGeom>
          <a:ln w="9524">
            <a:solidFill>
              <a:srgbClr val="EE9D37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5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Elastic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15" dirty="0">
                <a:solidFill>
                  <a:srgbClr val="FFFFFF"/>
                </a:solidFill>
                <a:latin typeface="MS PGothic"/>
                <a:cs typeface="MS PGothic"/>
              </a:rPr>
              <a:t>をインスタンスに割り当てることで、固定が可能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8142" y="2680854"/>
            <a:ext cx="6450965" cy="623570"/>
            <a:chOff x="1758142" y="2680854"/>
            <a:chExt cx="6450965" cy="6235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142" y="2709949"/>
              <a:ext cx="6450675" cy="5694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7068" y="2680854"/>
              <a:ext cx="4916977" cy="6234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6818" y="2736376"/>
              <a:ext cx="6350931" cy="4691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06818" y="2736376"/>
              <a:ext cx="6351270" cy="469265"/>
            </a:xfrm>
            <a:custGeom>
              <a:avLst/>
              <a:gdLst/>
              <a:ahLst/>
              <a:cxnLst/>
              <a:rect l="l" t="t" r="r" b="b"/>
              <a:pathLst>
                <a:path w="6351270" h="469264">
                  <a:moveTo>
                    <a:pt x="0" y="0"/>
                  </a:moveTo>
                  <a:lnTo>
                    <a:pt x="6350930" y="0"/>
                  </a:lnTo>
                  <a:lnTo>
                    <a:pt x="6350930" y="469146"/>
                  </a:lnTo>
                  <a:lnTo>
                    <a:pt x="0" y="46914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5939" y="2450543"/>
            <a:ext cx="6849745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2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プライベートIP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アドレスを固定</a:t>
            </a:r>
            <a:endParaRPr sz="2000">
              <a:latin typeface="Yu Gothic"/>
              <a:cs typeface="Yu Gothic"/>
            </a:endParaRPr>
          </a:p>
          <a:p>
            <a:pPr marL="2049145" algn="ctr">
              <a:lnSpc>
                <a:spcPts val="175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VPC</a:t>
            </a:r>
            <a:r>
              <a:rPr sz="1600" spc="-10" dirty="0">
                <a:solidFill>
                  <a:srgbClr val="FFFFFF"/>
                </a:solidFill>
                <a:latin typeface="MS PGothic"/>
                <a:cs typeface="MS PGothic"/>
              </a:rPr>
              <a:t>内であれば、インスタンス起動時にプライベート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50" dirty="0">
                <a:solidFill>
                  <a:srgbClr val="FFFFFF"/>
                </a:solidFill>
                <a:latin typeface="MS PGothic"/>
                <a:cs typeface="MS PGothic"/>
              </a:rPr>
              <a:t>を</a:t>
            </a:r>
            <a:endParaRPr sz="1600">
              <a:latin typeface="MS PGothic"/>
              <a:cs typeface="MS PGothic"/>
            </a:endParaRPr>
          </a:p>
          <a:p>
            <a:pPr marL="2049145" algn="ctr">
              <a:lnSpc>
                <a:spcPts val="1910"/>
              </a:lnSpc>
            </a:pPr>
            <a:r>
              <a:rPr sz="1600" spc="-10" dirty="0">
                <a:solidFill>
                  <a:srgbClr val="FFFFFF"/>
                </a:solidFill>
                <a:latin typeface="MS PGothic"/>
                <a:cs typeface="MS PGothic"/>
              </a:rPr>
              <a:t>指定することで、固定が可能</a:t>
            </a:r>
            <a:endParaRPr sz="1600">
              <a:latin typeface="MS PGothic"/>
              <a:cs typeface="MS P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63105" y="3331569"/>
            <a:ext cx="5008245" cy="1257300"/>
            <a:chOff x="3163105" y="3331569"/>
            <a:chExt cx="5008245" cy="1257300"/>
          </a:xfrm>
        </p:grpSpPr>
        <p:sp>
          <p:nvSpPr>
            <p:cNvPr id="16" name="object 16"/>
            <p:cNvSpPr/>
            <p:nvPr/>
          </p:nvSpPr>
          <p:spPr>
            <a:xfrm>
              <a:off x="3166280" y="3334744"/>
              <a:ext cx="5001895" cy="1250950"/>
            </a:xfrm>
            <a:custGeom>
              <a:avLst/>
              <a:gdLst/>
              <a:ahLst/>
              <a:cxnLst/>
              <a:rect l="l" t="t" r="r" b="b"/>
              <a:pathLst>
                <a:path w="5001895" h="1250950">
                  <a:moveTo>
                    <a:pt x="0" y="122813"/>
                  </a:moveTo>
                  <a:lnTo>
                    <a:pt x="9651" y="75009"/>
                  </a:lnTo>
                  <a:lnTo>
                    <a:pt x="35971" y="35971"/>
                  </a:lnTo>
                  <a:lnTo>
                    <a:pt x="75009" y="9651"/>
                  </a:lnTo>
                  <a:lnTo>
                    <a:pt x="122814" y="0"/>
                  </a:lnTo>
                  <a:lnTo>
                    <a:pt x="4878956" y="0"/>
                  </a:lnTo>
                  <a:lnTo>
                    <a:pt x="4926762" y="9651"/>
                  </a:lnTo>
                  <a:lnTo>
                    <a:pt x="4965800" y="35971"/>
                  </a:lnTo>
                  <a:lnTo>
                    <a:pt x="4992120" y="75009"/>
                  </a:lnTo>
                  <a:lnTo>
                    <a:pt x="5001771" y="122813"/>
                  </a:lnTo>
                  <a:lnTo>
                    <a:pt x="5001771" y="1128088"/>
                  </a:lnTo>
                  <a:lnTo>
                    <a:pt x="4992120" y="1175893"/>
                  </a:lnTo>
                  <a:lnTo>
                    <a:pt x="4965800" y="1214931"/>
                  </a:lnTo>
                  <a:lnTo>
                    <a:pt x="4926762" y="1241251"/>
                  </a:lnTo>
                  <a:lnTo>
                    <a:pt x="4878956" y="1250902"/>
                  </a:lnTo>
                  <a:lnTo>
                    <a:pt x="122814" y="1250902"/>
                  </a:lnTo>
                  <a:lnTo>
                    <a:pt x="75009" y="1241251"/>
                  </a:lnTo>
                  <a:lnTo>
                    <a:pt x="35971" y="1214931"/>
                  </a:lnTo>
                  <a:lnTo>
                    <a:pt x="9651" y="1175893"/>
                  </a:lnTo>
                  <a:lnTo>
                    <a:pt x="0" y="1128088"/>
                  </a:lnTo>
                  <a:lnTo>
                    <a:pt x="0" y="12281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6066" y="3603873"/>
              <a:ext cx="731518" cy="7315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74020" y="3646468"/>
              <a:ext cx="1597025" cy="646430"/>
            </a:xfrm>
            <a:custGeom>
              <a:avLst/>
              <a:gdLst/>
              <a:ahLst/>
              <a:cxnLst/>
              <a:rect l="l" t="t" r="r" b="b"/>
              <a:pathLst>
                <a:path w="1597025" h="646429">
                  <a:moveTo>
                    <a:pt x="1596787" y="0"/>
                  </a:moveTo>
                  <a:lnTo>
                    <a:pt x="0" y="0"/>
                  </a:lnTo>
                  <a:lnTo>
                    <a:pt x="0" y="646330"/>
                  </a:lnTo>
                  <a:lnTo>
                    <a:pt x="1596787" y="646330"/>
                  </a:lnTo>
                  <a:lnTo>
                    <a:pt x="1596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74020" y="3646468"/>
            <a:ext cx="1597025" cy="646430"/>
          </a:xfrm>
          <a:prstGeom prst="rect">
            <a:avLst/>
          </a:prstGeom>
          <a:ln w="25399">
            <a:solidFill>
              <a:srgbClr val="595958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90805" marR="272415">
              <a:lnSpc>
                <a:spcPts val="2100"/>
              </a:lnSpc>
              <a:spcBef>
                <a:spcPts val="480"/>
              </a:spcBef>
            </a:pPr>
            <a:r>
              <a:rPr sz="1800" spc="-15" dirty="0">
                <a:solidFill>
                  <a:srgbClr val="474746"/>
                </a:solidFill>
                <a:latin typeface="MS PGothic"/>
                <a:cs typeface="MS PGothic"/>
              </a:rPr>
              <a:t>ネットワーク</a:t>
            </a:r>
            <a:r>
              <a:rPr sz="1800" spc="-20" dirty="0">
                <a:solidFill>
                  <a:srgbClr val="474746"/>
                </a:solidFill>
                <a:latin typeface="MS PGothic"/>
                <a:cs typeface="MS PGothic"/>
              </a:rPr>
              <a:t>アドレス変換</a:t>
            </a:r>
            <a:endParaRPr sz="1800">
              <a:latin typeface="MS PGothic"/>
              <a:cs typeface="MS P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5298" y="3557040"/>
            <a:ext cx="5658485" cy="731520"/>
            <a:chOff x="1075298" y="3557040"/>
            <a:chExt cx="5658485" cy="73152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4014" y="3744883"/>
              <a:ext cx="1429788" cy="2951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50278" y="3872346"/>
              <a:ext cx="1210945" cy="0"/>
            </a:xfrm>
            <a:custGeom>
              <a:avLst/>
              <a:gdLst/>
              <a:ahLst/>
              <a:cxnLst/>
              <a:rect l="l" t="t" r="r" b="b"/>
              <a:pathLst>
                <a:path w="1210945">
                  <a:moveTo>
                    <a:pt x="0" y="0"/>
                  </a:moveTo>
                  <a:lnTo>
                    <a:pt x="1210663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239" y="3813392"/>
              <a:ext cx="115909" cy="1179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9569" y="3906981"/>
              <a:ext cx="1550323" cy="2951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52653" y="4034255"/>
              <a:ext cx="1333500" cy="0"/>
            </a:xfrm>
            <a:custGeom>
              <a:avLst/>
              <a:gdLst/>
              <a:ahLst/>
              <a:cxnLst/>
              <a:rect l="l" t="t" r="r" b="b"/>
              <a:pathLst>
                <a:path w="1333500">
                  <a:moveTo>
                    <a:pt x="1333411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7448" y="3975301"/>
              <a:ext cx="115909" cy="1179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7025" y="3765665"/>
              <a:ext cx="407323" cy="3574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9298" y="3794077"/>
              <a:ext cx="306414" cy="2574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69298" y="3794077"/>
              <a:ext cx="306705" cy="257810"/>
            </a:xfrm>
            <a:custGeom>
              <a:avLst/>
              <a:gdLst/>
              <a:ahLst/>
              <a:cxnLst/>
              <a:rect l="l" t="t" r="r" b="b"/>
              <a:pathLst>
                <a:path w="306704" h="257810">
                  <a:moveTo>
                    <a:pt x="0" y="128722"/>
                  </a:moveTo>
                  <a:lnTo>
                    <a:pt x="7810" y="88035"/>
                  </a:lnTo>
                  <a:lnTo>
                    <a:pt x="29560" y="52700"/>
                  </a:lnTo>
                  <a:lnTo>
                    <a:pt x="62724" y="24835"/>
                  </a:lnTo>
                  <a:lnTo>
                    <a:pt x="104781" y="6562"/>
                  </a:lnTo>
                  <a:lnTo>
                    <a:pt x="153206" y="0"/>
                  </a:lnTo>
                  <a:lnTo>
                    <a:pt x="201632" y="6562"/>
                  </a:lnTo>
                  <a:lnTo>
                    <a:pt x="243688" y="24835"/>
                  </a:lnTo>
                  <a:lnTo>
                    <a:pt x="276853" y="52700"/>
                  </a:lnTo>
                  <a:lnTo>
                    <a:pt x="298603" y="88035"/>
                  </a:lnTo>
                  <a:lnTo>
                    <a:pt x="306413" y="128722"/>
                  </a:lnTo>
                  <a:lnTo>
                    <a:pt x="298603" y="169408"/>
                  </a:lnTo>
                  <a:lnTo>
                    <a:pt x="276853" y="204743"/>
                  </a:lnTo>
                  <a:lnTo>
                    <a:pt x="243688" y="232608"/>
                  </a:lnTo>
                  <a:lnTo>
                    <a:pt x="201632" y="250881"/>
                  </a:lnTo>
                  <a:lnTo>
                    <a:pt x="153206" y="257443"/>
                  </a:lnTo>
                  <a:lnTo>
                    <a:pt x="104781" y="250881"/>
                  </a:lnTo>
                  <a:lnTo>
                    <a:pt x="62724" y="232608"/>
                  </a:lnTo>
                  <a:lnTo>
                    <a:pt x="29560" y="204743"/>
                  </a:lnTo>
                  <a:lnTo>
                    <a:pt x="7810" y="169408"/>
                  </a:lnTo>
                  <a:lnTo>
                    <a:pt x="0" y="128722"/>
                  </a:lnTo>
                  <a:close/>
                </a:path>
              </a:pathLst>
            </a:custGeom>
            <a:ln w="9524">
              <a:solidFill>
                <a:srgbClr val="A6A7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5985" y="3786447"/>
              <a:ext cx="407323" cy="3574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4413" y="3817755"/>
              <a:ext cx="306414" cy="25744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74412" y="3817755"/>
              <a:ext cx="306705" cy="257810"/>
            </a:xfrm>
            <a:custGeom>
              <a:avLst/>
              <a:gdLst/>
              <a:ahLst/>
              <a:cxnLst/>
              <a:rect l="l" t="t" r="r" b="b"/>
              <a:pathLst>
                <a:path w="306704" h="257810">
                  <a:moveTo>
                    <a:pt x="0" y="128721"/>
                  </a:moveTo>
                  <a:lnTo>
                    <a:pt x="7810" y="88035"/>
                  </a:lnTo>
                  <a:lnTo>
                    <a:pt x="29560" y="52700"/>
                  </a:lnTo>
                  <a:lnTo>
                    <a:pt x="62725" y="24835"/>
                  </a:lnTo>
                  <a:lnTo>
                    <a:pt x="104781" y="6562"/>
                  </a:lnTo>
                  <a:lnTo>
                    <a:pt x="153207" y="0"/>
                  </a:lnTo>
                  <a:lnTo>
                    <a:pt x="201632" y="6562"/>
                  </a:lnTo>
                  <a:lnTo>
                    <a:pt x="243689" y="24835"/>
                  </a:lnTo>
                  <a:lnTo>
                    <a:pt x="276854" y="52700"/>
                  </a:lnTo>
                  <a:lnTo>
                    <a:pt x="298603" y="88035"/>
                  </a:lnTo>
                  <a:lnTo>
                    <a:pt x="306414" y="128721"/>
                  </a:lnTo>
                  <a:lnTo>
                    <a:pt x="298603" y="169408"/>
                  </a:lnTo>
                  <a:lnTo>
                    <a:pt x="276854" y="204743"/>
                  </a:lnTo>
                  <a:lnTo>
                    <a:pt x="243689" y="232608"/>
                  </a:lnTo>
                  <a:lnTo>
                    <a:pt x="201632" y="250881"/>
                  </a:lnTo>
                  <a:lnTo>
                    <a:pt x="153207" y="257443"/>
                  </a:lnTo>
                  <a:lnTo>
                    <a:pt x="104781" y="250881"/>
                  </a:lnTo>
                  <a:lnTo>
                    <a:pt x="62725" y="232608"/>
                  </a:lnTo>
                  <a:lnTo>
                    <a:pt x="29560" y="204743"/>
                  </a:lnTo>
                  <a:lnTo>
                    <a:pt x="7810" y="169408"/>
                  </a:lnTo>
                  <a:lnTo>
                    <a:pt x="0" y="128721"/>
                  </a:lnTo>
                  <a:close/>
                </a:path>
              </a:pathLst>
            </a:custGeom>
            <a:ln w="9524">
              <a:solidFill>
                <a:srgbClr val="A6A7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6742" y="3744883"/>
              <a:ext cx="1429788" cy="29510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033512" y="3872346"/>
              <a:ext cx="1210945" cy="0"/>
            </a:xfrm>
            <a:custGeom>
              <a:avLst/>
              <a:gdLst/>
              <a:ahLst/>
              <a:cxnLst/>
              <a:rect l="l" t="t" r="r" b="b"/>
              <a:pathLst>
                <a:path w="1210945">
                  <a:moveTo>
                    <a:pt x="0" y="0"/>
                  </a:moveTo>
                  <a:lnTo>
                    <a:pt x="1210663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53472" y="3813393"/>
              <a:ext cx="115909" cy="1179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62297" y="3906981"/>
              <a:ext cx="1554479" cy="2951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935887" y="4034256"/>
              <a:ext cx="1333500" cy="0"/>
            </a:xfrm>
            <a:custGeom>
              <a:avLst/>
              <a:gdLst/>
              <a:ahLst/>
              <a:cxnLst/>
              <a:rect l="l" t="t" r="r" b="b"/>
              <a:pathLst>
                <a:path w="1333500">
                  <a:moveTo>
                    <a:pt x="1333411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0681" y="3975302"/>
              <a:ext cx="115909" cy="1179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5298" y="3557040"/>
              <a:ext cx="731519" cy="73151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23058" y="416708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474746"/>
                </a:solidFill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020812" y="4275258"/>
            <a:ext cx="1158240" cy="548640"/>
            <a:chOff x="2020812" y="4275258"/>
            <a:chExt cx="1158240" cy="548640"/>
          </a:xfrm>
        </p:grpSpPr>
        <p:sp>
          <p:nvSpPr>
            <p:cNvPr id="42" name="object 42"/>
            <p:cNvSpPr/>
            <p:nvPr/>
          </p:nvSpPr>
          <p:spPr>
            <a:xfrm>
              <a:off x="2033512" y="4287958"/>
              <a:ext cx="1132840" cy="523240"/>
            </a:xfrm>
            <a:custGeom>
              <a:avLst/>
              <a:gdLst/>
              <a:ahLst/>
              <a:cxnLst/>
              <a:rect l="l" t="t" r="r" b="b"/>
              <a:pathLst>
                <a:path w="1132839" h="523239">
                  <a:moveTo>
                    <a:pt x="1132767" y="0"/>
                  </a:moveTo>
                  <a:lnTo>
                    <a:pt x="0" y="0"/>
                  </a:lnTo>
                  <a:lnTo>
                    <a:pt x="0" y="523219"/>
                  </a:lnTo>
                  <a:lnTo>
                    <a:pt x="1132767" y="523219"/>
                  </a:lnTo>
                  <a:lnTo>
                    <a:pt x="1132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33512" y="4287958"/>
              <a:ext cx="1132840" cy="523240"/>
            </a:xfrm>
            <a:custGeom>
              <a:avLst/>
              <a:gdLst/>
              <a:ahLst/>
              <a:cxnLst/>
              <a:rect l="l" t="t" r="r" b="b"/>
              <a:pathLst>
                <a:path w="1132839" h="523239">
                  <a:moveTo>
                    <a:pt x="0" y="0"/>
                  </a:moveTo>
                  <a:lnTo>
                    <a:pt x="1132767" y="0"/>
                  </a:lnTo>
                  <a:lnTo>
                    <a:pt x="1132767" y="523219"/>
                  </a:lnTo>
                  <a:lnTo>
                    <a:pt x="0" y="52321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046212" y="4320978"/>
            <a:ext cx="1107440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78105" marR="111760">
              <a:lnSpc>
                <a:spcPts val="1600"/>
              </a:lnSpc>
              <a:spcBef>
                <a:spcPts val="220"/>
              </a:spcBef>
            </a:pPr>
            <a:r>
              <a:rPr sz="1400" spc="-5" dirty="0">
                <a:solidFill>
                  <a:srgbClr val="474746"/>
                </a:solidFill>
                <a:latin typeface="MS PGothic"/>
                <a:cs typeface="MS PGothic"/>
              </a:rPr>
              <a:t>パブリック</a:t>
            </a:r>
            <a:r>
              <a:rPr sz="1400" spc="-25" dirty="0">
                <a:solidFill>
                  <a:srgbClr val="595958"/>
                </a:solidFill>
                <a:latin typeface="Arial"/>
                <a:cs typeface="Arial"/>
              </a:rPr>
              <a:t>IP</a:t>
            </a:r>
            <a:r>
              <a:rPr sz="1400" spc="-20" dirty="0">
                <a:solidFill>
                  <a:srgbClr val="474746"/>
                </a:solidFill>
                <a:latin typeface="MS PGothic"/>
                <a:cs typeface="MS PGothic"/>
              </a:rPr>
              <a:t>アドレス</a:t>
            </a:r>
            <a:endParaRPr sz="1400">
              <a:latin typeface="MS PGothic"/>
              <a:cs typeface="MS PGothic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108960" y="3886200"/>
            <a:ext cx="3392170" cy="971550"/>
            <a:chOff x="3108960" y="3886200"/>
            <a:chExt cx="3392170" cy="971550"/>
          </a:xfrm>
        </p:grpSpPr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8960" y="3886200"/>
              <a:ext cx="353290" cy="73151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66280" y="4038086"/>
              <a:ext cx="140970" cy="511809"/>
            </a:xfrm>
            <a:custGeom>
              <a:avLst/>
              <a:gdLst/>
              <a:ahLst/>
              <a:cxnLst/>
              <a:rect l="l" t="t" r="r" b="b"/>
              <a:pathLst>
                <a:path w="140970" h="511810">
                  <a:moveTo>
                    <a:pt x="0" y="511481"/>
                  </a:moveTo>
                  <a:lnTo>
                    <a:pt x="140941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0140" y="4013787"/>
              <a:ext cx="113765" cy="12364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55118" y="4321211"/>
              <a:ext cx="1132840" cy="523240"/>
            </a:xfrm>
            <a:custGeom>
              <a:avLst/>
              <a:gdLst/>
              <a:ahLst/>
              <a:cxnLst/>
              <a:rect l="l" t="t" r="r" b="b"/>
              <a:pathLst>
                <a:path w="1132839" h="523239">
                  <a:moveTo>
                    <a:pt x="1132767" y="0"/>
                  </a:moveTo>
                  <a:lnTo>
                    <a:pt x="0" y="0"/>
                  </a:lnTo>
                  <a:lnTo>
                    <a:pt x="0" y="523219"/>
                  </a:lnTo>
                  <a:lnTo>
                    <a:pt x="1132767" y="523219"/>
                  </a:lnTo>
                  <a:lnTo>
                    <a:pt x="1132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55118" y="4321211"/>
              <a:ext cx="1132840" cy="523240"/>
            </a:xfrm>
            <a:custGeom>
              <a:avLst/>
              <a:gdLst/>
              <a:ahLst/>
              <a:cxnLst/>
              <a:rect l="l" t="t" r="r" b="b"/>
              <a:pathLst>
                <a:path w="1132839" h="523239">
                  <a:moveTo>
                    <a:pt x="0" y="0"/>
                  </a:moveTo>
                  <a:lnTo>
                    <a:pt x="1132767" y="0"/>
                  </a:lnTo>
                  <a:lnTo>
                    <a:pt x="1132767" y="523219"/>
                  </a:lnTo>
                  <a:lnTo>
                    <a:pt x="0" y="52321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433859" y="4354231"/>
            <a:ext cx="927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474746"/>
                </a:solidFill>
                <a:latin typeface="MS PGothic"/>
                <a:cs typeface="MS PGothic"/>
              </a:rPr>
              <a:t>プライベート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67818" y="4557431"/>
            <a:ext cx="1107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74746"/>
                </a:solidFill>
                <a:latin typeface="Arial"/>
                <a:cs typeface="Arial"/>
              </a:rPr>
              <a:t>IP</a:t>
            </a:r>
            <a:r>
              <a:rPr sz="1400" spc="-20" dirty="0">
                <a:solidFill>
                  <a:srgbClr val="474746"/>
                </a:solidFill>
                <a:latin typeface="MS PGothic"/>
                <a:cs typeface="MS PGothic"/>
              </a:rPr>
              <a:t>アドレス</a:t>
            </a:r>
            <a:endParaRPr sz="1400">
              <a:latin typeface="MS PGothic"/>
              <a:cs typeface="MS P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143105" y="3819698"/>
            <a:ext cx="453390" cy="544830"/>
            <a:chOff x="6143105" y="3819698"/>
            <a:chExt cx="453390" cy="544830"/>
          </a:xfrm>
        </p:grpSpPr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3105" y="3819698"/>
              <a:ext cx="453043" cy="54448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199883" y="3967199"/>
              <a:ext cx="234315" cy="325755"/>
            </a:xfrm>
            <a:custGeom>
              <a:avLst/>
              <a:gdLst/>
              <a:ahLst/>
              <a:cxnLst/>
              <a:rect l="l" t="t" r="r" b="b"/>
              <a:pathLst>
                <a:path w="234314" h="325754">
                  <a:moveTo>
                    <a:pt x="0" y="325599"/>
                  </a:moveTo>
                  <a:lnTo>
                    <a:pt x="233744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38624" y="3946724"/>
              <a:ext cx="109702" cy="121603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269303" y="3073639"/>
            <a:ext cx="557212" cy="55721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80346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社内と</a:t>
            </a:r>
            <a:r>
              <a:rPr sz="2500" spc="-10" dirty="0"/>
              <a:t>VPN</a:t>
            </a:r>
            <a:r>
              <a:rPr sz="2500" dirty="0"/>
              <a:t>接続して</a:t>
            </a:r>
            <a:r>
              <a:rPr sz="2500" dirty="0">
                <a:solidFill>
                  <a:srgbClr val="595958"/>
                </a:solidFill>
              </a:rPr>
              <a:t>、</a:t>
            </a:r>
            <a:r>
              <a:rPr sz="2500" spc="-5" dirty="0"/>
              <a:t>セキュアに社内のユーザーがアクセスできるようにする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39" y="2934482"/>
            <a:ext cx="7473315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5938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solidFill>
                  <a:srgbClr val="595A5D"/>
                </a:solidFill>
                <a:latin typeface="Yu Gothic"/>
                <a:cs typeface="Yu Gothic"/>
              </a:rPr>
              <a:t>VPC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との</a:t>
            </a:r>
            <a:r>
              <a:rPr sz="2000" spc="-35" dirty="0">
                <a:solidFill>
                  <a:srgbClr val="595A5D"/>
                </a:solidFill>
                <a:latin typeface="Yu Gothic"/>
                <a:cs typeface="Yu Gothic"/>
              </a:rPr>
              <a:t>VPN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接続の詳細</a:t>
            </a:r>
            <a:r>
              <a:rPr sz="2000" spc="-5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http://docs.aws.amazon.com</a:t>
            </a:r>
            <a:r>
              <a:rPr sz="20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/ja_̲jp/AmazonVPC/latest/</a:t>
            </a:r>
            <a:r>
              <a:rPr sz="2000" spc="500" dirty="0">
                <a:solidFill>
                  <a:srgbClr val="004B91"/>
                </a:solidFill>
                <a:latin typeface="Yu Gothic"/>
                <a:cs typeface="Yu Gothic"/>
              </a:rPr>
              <a:t>  </a:t>
            </a:r>
            <a:r>
              <a:rPr sz="20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UserGuide/VPC_̲VPN.html</a:t>
            </a:r>
            <a:endParaRPr sz="2000">
              <a:latin typeface="Yu Gothic"/>
              <a:cs typeface="Yu Gothic"/>
            </a:endParaRPr>
          </a:p>
          <a:p>
            <a:pPr marL="354965" marR="5080" indent="-342265">
              <a:lnSpc>
                <a:spcPts val="232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solidFill>
                  <a:srgbClr val="595A5D"/>
                </a:solidFill>
                <a:latin typeface="Yu Gothic"/>
                <a:cs typeface="Yu Gothic"/>
              </a:rPr>
              <a:t>VPC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との接続で動作すると知られている</a:t>
            </a:r>
            <a:r>
              <a:rPr sz="2000" spc="-35" dirty="0">
                <a:solidFill>
                  <a:srgbClr val="595A5D"/>
                </a:solidFill>
                <a:latin typeface="Yu Gothic"/>
                <a:cs typeface="Yu Gothic"/>
              </a:rPr>
              <a:t>VPN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ルーターについて</a:t>
            </a:r>
            <a:r>
              <a:rPr sz="2000" spc="-5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u="sng" spc="5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3"/>
              </a:rPr>
              <a:t>http://aws.amazon.com</a:t>
            </a:r>
            <a:r>
              <a:rPr sz="2000" u="sng" spc="5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/jp/vpc/faqs/</a:t>
            </a:r>
            <a:endParaRPr sz="20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3295" y="1145740"/>
            <a:ext cx="3020695" cy="1626870"/>
            <a:chOff x="653295" y="1145740"/>
            <a:chExt cx="3020695" cy="1626870"/>
          </a:xfrm>
        </p:grpSpPr>
        <p:sp>
          <p:nvSpPr>
            <p:cNvPr id="5" name="object 5"/>
            <p:cNvSpPr/>
            <p:nvPr/>
          </p:nvSpPr>
          <p:spPr>
            <a:xfrm>
              <a:off x="865603" y="1363286"/>
              <a:ext cx="2804795" cy="1406525"/>
            </a:xfrm>
            <a:custGeom>
              <a:avLst/>
              <a:gdLst/>
              <a:ahLst/>
              <a:cxnLst/>
              <a:rect l="l" t="t" r="r" b="b"/>
              <a:pathLst>
                <a:path w="2804795" h="1406525">
                  <a:moveTo>
                    <a:pt x="0" y="138053"/>
                  </a:moveTo>
                  <a:lnTo>
                    <a:pt x="7038" y="94418"/>
                  </a:lnTo>
                  <a:lnTo>
                    <a:pt x="26636" y="56521"/>
                  </a:lnTo>
                  <a:lnTo>
                    <a:pt x="56521" y="26636"/>
                  </a:lnTo>
                  <a:lnTo>
                    <a:pt x="94418" y="7038"/>
                  </a:lnTo>
                  <a:lnTo>
                    <a:pt x="138053" y="0"/>
                  </a:lnTo>
                  <a:lnTo>
                    <a:pt x="2666642" y="0"/>
                  </a:lnTo>
                  <a:lnTo>
                    <a:pt x="2710278" y="7038"/>
                  </a:lnTo>
                  <a:lnTo>
                    <a:pt x="2748175" y="26636"/>
                  </a:lnTo>
                  <a:lnTo>
                    <a:pt x="2778059" y="56521"/>
                  </a:lnTo>
                  <a:lnTo>
                    <a:pt x="2797658" y="94418"/>
                  </a:lnTo>
                  <a:lnTo>
                    <a:pt x="2804696" y="138053"/>
                  </a:lnTo>
                  <a:lnTo>
                    <a:pt x="2804696" y="1268074"/>
                  </a:lnTo>
                  <a:lnTo>
                    <a:pt x="2797658" y="1311710"/>
                  </a:lnTo>
                  <a:lnTo>
                    <a:pt x="2778059" y="1349607"/>
                  </a:lnTo>
                  <a:lnTo>
                    <a:pt x="2748175" y="1379492"/>
                  </a:lnTo>
                  <a:lnTo>
                    <a:pt x="2710278" y="1399090"/>
                  </a:lnTo>
                  <a:lnTo>
                    <a:pt x="2666642" y="1406128"/>
                  </a:lnTo>
                  <a:lnTo>
                    <a:pt x="138053" y="1406128"/>
                  </a:lnTo>
                  <a:lnTo>
                    <a:pt x="94418" y="1399090"/>
                  </a:lnTo>
                  <a:lnTo>
                    <a:pt x="56521" y="1379492"/>
                  </a:lnTo>
                  <a:lnTo>
                    <a:pt x="26636" y="1349607"/>
                  </a:lnTo>
                  <a:lnTo>
                    <a:pt x="7038" y="1311710"/>
                  </a:lnTo>
                  <a:lnTo>
                    <a:pt x="0" y="1268074"/>
                  </a:lnTo>
                  <a:lnTo>
                    <a:pt x="0" y="138053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295" y="1145740"/>
              <a:ext cx="738505" cy="358775"/>
            </a:xfrm>
            <a:custGeom>
              <a:avLst/>
              <a:gdLst/>
              <a:ahLst/>
              <a:cxnLst/>
              <a:rect l="l" t="t" r="r" b="b"/>
              <a:pathLst>
                <a:path w="738505" h="358775">
                  <a:moveTo>
                    <a:pt x="284145" y="0"/>
                  </a:moveTo>
                  <a:lnTo>
                    <a:pt x="233969" y="5250"/>
                  </a:lnTo>
                  <a:lnTo>
                    <a:pt x="188882" y="20070"/>
                  </a:lnTo>
                  <a:lnTo>
                    <a:pt x="150684" y="43057"/>
                  </a:lnTo>
                  <a:lnTo>
                    <a:pt x="121173" y="72812"/>
                  </a:lnTo>
                  <a:lnTo>
                    <a:pt x="102148" y="107934"/>
                  </a:lnTo>
                  <a:lnTo>
                    <a:pt x="95406" y="147022"/>
                  </a:lnTo>
                  <a:lnTo>
                    <a:pt x="95687" y="151301"/>
                  </a:lnTo>
                  <a:lnTo>
                    <a:pt x="57142" y="167135"/>
                  </a:lnTo>
                  <a:lnTo>
                    <a:pt x="26871" y="192466"/>
                  </a:lnTo>
                  <a:lnTo>
                    <a:pt x="7086" y="222393"/>
                  </a:lnTo>
                  <a:lnTo>
                    <a:pt x="0" y="252013"/>
                  </a:lnTo>
                  <a:lnTo>
                    <a:pt x="0" y="261707"/>
                  </a:lnTo>
                  <a:lnTo>
                    <a:pt x="11737" y="297175"/>
                  </a:lnTo>
                  <a:lnTo>
                    <a:pt x="43742" y="328236"/>
                  </a:lnTo>
                  <a:lnTo>
                    <a:pt x="91204" y="350264"/>
                  </a:lnTo>
                  <a:lnTo>
                    <a:pt x="149313" y="358635"/>
                  </a:lnTo>
                  <a:lnTo>
                    <a:pt x="589032" y="358635"/>
                  </a:lnTo>
                  <a:lnTo>
                    <a:pt x="647144" y="350264"/>
                  </a:lnTo>
                  <a:lnTo>
                    <a:pt x="694613" y="328236"/>
                  </a:lnTo>
                  <a:lnTo>
                    <a:pt x="726624" y="297175"/>
                  </a:lnTo>
                  <a:lnTo>
                    <a:pt x="738365" y="261707"/>
                  </a:lnTo>
                  <a:lnTo>
                    <a:pt x="738365" y="252013"/>
                  </a:lnTo>
                  <a:lnTo>
                    <a:pt x="728157" y="217241"/>
                  </a:lnTo>
                  <a:lnTo>
                    <a:pt x="700116" y="184060"/>
                  </a:lnTo>
                  <a:lnTo>
                    <a:pt x="658117" y="158354"/>
                  </a:lnTo>
                  <a:lnTo>
                    <a:pt x="606035" y="146004"/>
                  </a:lnTo>
                  <a:lnTo>
                    <a:pt x="597698" y="117845"/>
                  </a:lnTo>
                  <a:lnTo>
                    <a:pt x="577073" y="94932"/>
                  </a:lnTo>
                  <a:lnTo>
                    <a:pt x="547046" y="79527"/>
                  </a:lnTo>
                  <a:lnTo>
                    <a:pt x="510498" y="73889"/>
                  </a:lnTo>
                  <a:lnTo>
                    <a:pt x="495720" y="74777"/>
                  </a:lnTo>
                  <a:lnTo>
                    <a:pt x="481657" y="77349"/>
                  </a:lnTo>
                  <a:lnTo>
                    <a:pt x="468477" y="81465"/>
                  </a:lnTo>
                  <a:lnTo>
                    <a:pt x="456348" y="86987"/>
                  </a:lnTo>
                  <a:lnTo>
                    <a:pt x="427781" y="51789"/>
                  </a:lnTo>
                  <a:lnTo>
                    <a:pt x="387960" y="24288"/>
                  </a:lnTo>
                  <a:lnTo>
                    <a:pt x="339283" y="6389"/>
                  </a:lnTo>
                  <a:lnTo>
                    <a:pt x="284145" y="0"/>
                  </a:lnTo>
                  <a:close/>
                </a:path>
              </a:pathLst>
            </a:custGeom>
            <a:solidFill>
              <a:srgbClr val="262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20" y="1315347"/>
              <a:ext cx="240252" cy="1350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473" y="1312685"/>
              <a:ext cx="110784" cy="1404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2083" y="2271499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74746"/>
                </a:solidFill>
                <a:latin typeface="Arial"/>
                <a:cs typeface="Arial"/>
              </a:rPr>
              <a:t>IGW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8274" y="1594067"/>
            <a:ext cx="2489200" cy="939165"/>
            <a:chOff x="658274" y="1594067"/>
            <a:chExt cx="2489200" cy="939165"/>
          </a:xfrm>
        </p:grpSpPr>
        <p:sp>
          <p:nvSpPr>
            <p:cNvPr id="11" name="object 11"/>
            <p:cNvSpPr/>
            <p:nvPr/>
          </p:nvSpPr>
          <p:spPr>
            <a:xfrm>
              <a:off x="658266" y="1829574"/>
              <a:ext cx="404495" cy="370205"/>
            </a:xfrm>
            <a:custGeom>
              <a:avLst/>
              <a:gdLst/>
              <a:ahLst/>
              <a:cxnLst/>
              <a:rect l="l" t="t" r="r" b="b"/>
              <a:pathLst>
                <a:path w="404494" h="370205">
                  <a:moveTo>
                    <a:pt x="347129" y="205740"/>
                  </a:moveTo>
                  <a:lnTo>
                    <a:pt x="320484" y="170408"/>
                  </a:lnTo>
                  <a:lnTo>
                    <a:pt x="291414" y="164744"/>
                  </a:lnTo>
                  <a:lnTo>
                    <a:pt x="291007" y="153250"/>
                  </a:lnTo>
                  <a:lnTo>
                    <a:pt x="288709" y="144030"/>
                  </a:lnTo>
                  <a:lnTo>
                    <a:pt x="283006" y="136575"/>
                  </a:lnTo>
                  <a:lnTo>
                    <a:pt x="274701" y="131584"/>
                  </a:lnTo>
                  <a:lnTo>
                    <a:pt x="264566" y="129768"/>
                  </a:lnTo>
                  <a:lnTo>
                    <a:pt x="259207" y="129768"/>
                  </a:lnTo>
                  <a:lnTo>
                    <a:pt x="254050" y="131241"/>
                  </a:lnTo>
                  <a:lnTo>
                    <a:pt x="249618" y="134048"/>
                  </a:lnTo>
                  <a:lnTo>
                    <a:pt x="235686" y="142862"/>
                  </a:lnTo>
                  <a:lnTo>
                    <a:pt x="204381" y="102654"/>
                  </a:lnTo>
                  <a:lnTo>
                    <a:pt x="168567" y="92925"/>
                  </a:lnTo>
                  <a:lnTo>
                    <a:pt x="155613" y="94094"/>
                  </a:lnTo>
                  <a:lnTo>
                    <a:pt x="113690" y="120015"/>
                  </a:lnTo>
                  <a:lnTo>
                    <a:pt x="102654" y="153847"/>
                  </a:lnTo>
                  <a:lnTo>
                    <a:pt x="102920" y="165125"/>
                  </a:lnTo>
                  <a:lnTo>
                    <a:pt x="92532" y="167881"/>
                  </a:lnTo>
                  <a:lnTo>
                    <a:pt x="80683" y="173786"/>
                  </a:lnTo>
                  <a:lnTo>
                    <a:pt x="71031" y="183426"/>
                  </a:lnTo>
                  <a:lnTo>
                    <a:pt x="64528" y="194754"/>
                  </a:lnTo>
                  <a:lnTo>
                    <a:pt x="62141" y="205740"/>
                  </a:lnTo>
                  <a:lnTo>
                    <a:pt x="62141" y="210578"/>
                  </a:lnTo>
                  <a:lnTo>
                    <a:pt x="65938" y="223024"/>
                  </a:lnTo>
                  <a:lnTo>
                    <a:pt x="76365" y="234442"/>
                  </a:lnTo>
                  <a:lnTo>
                    <a:pt x="91998" y="242785"/>
                  </a:lnTo>
                  <a:lnTo>
                    <a:pt x="111391" y="246011"/>
                  </a:lnTo>
                  <a:lnTo>
                    <a:pt x="297865" y="246011"/>
                  </a:lnTo>
                  <a:lnTo>
                    <a:pt x="317271" y="242785"/>
                  </a:lnTo>
                  <a:lnTo>
                    <a:pt x="332905" y="234442"/>
                  </a:lnTo>
                  <a:lnTo>
                    <a:pt x="343331" y="223024"/>
                  </a:lnTo>
                  <a:lnTo>
                    <a:pt x="347129" y="210578"/>
                  </a:lnTo>
                  <a:lnTo>
                    <a:pt x="347129" y="205740"/>
                  </a:lnTo>
                  <a:close/>
                </a:path>
                <a:path w="404494" h="370205">
                  <a:moveTo>
                    <a:pt x="403961" y="185064"/>
                  </a:moveTo>
                  <a:lnTo>
                    <a:pt x="398627" y="142633"/>
                  </a:lnTo>
                  <a:lnTo>
                    <a:pt x="385546" y="109105"/>
                  </a:lnTo>
                  <a:lnTo>
                    <a:pt x="383425" y="103682"/>
                  </a:lnTo>
                  <a:lnTo>
                    <a:pt x="369684" y="83883"/>
                  </a:lnTo>
                  <a:lnTo>
                    <a:pt x="369684" y="205727"/>
                  </a:lnTo>
                  <a:lnTo>
                    <a:pt x="369684" y="210578"/>
                  </a:lnTo>
                  <a:lnTo>
                    <a:pt x="363842" y="231952"/>
                  </a:lnTo>
                  <a:lnTo>
                    <a:pt x="348132" y="249847"/>
                  </a:lnTo>
                  <a:lnTo>
                    <a:pt x="325234" y="262128"/>
                  </a:lnTo>
                  <a:lnTo>
                    <a:pt x="297865" y="266687"/>
                  </a:lnTo>
                  <a:lnTo>
                    <a:pt x="111391" y="266687"/>
                  </a:lnTo>
                  <a:lnTo>
                    <a:pt x="84035" y="262128"/>
                  </a:lnTo>
                  <a:lnTo>
                    <a:pt x="61150" y="249847"/>
                  </a:lnTo>
                  <a:lnTo>
                    <a:pt x="45427" y="231952"/>
                  </a:lnTo>
                  <a:lnTo>
                    <a:pt x="39585" y="210578"/>
                  </a:lnTo>
                  <a:lnTo>
                    <a:pt x="39585" y="205727"/>
                  </a:lnTo>
                  <a:lnTo>
                    <a:pt x="42519" y="190030"/>
                  </a:lnTo>
                  <a:lnTo>
                    <a:pt x="50787" y="174091"/>
                  </a:lnTo>
                  <a:lnTo>
                    <a:pt x="63601" y="160045"/>
                  </a:lnTo>
                  <a:lnTo>
                    <a:pt x="80137" y="150063"/>
                  </a:lnTo>
                  <a:lnTo>
                    <a:pt x="88049" y="119672"/>
                  </a:lnTo>
                  <a:lnTo>
                    <a:pt x="107213" y="94957"/>
                  </a:lnTo>
                  <a:lnTo>
                    <a:pt x="134937" y="78333"/>
                  </a:lnTo>
                  <a:lnTo>
                    <a:pt x="168579" y="72250"/>
                  </a:lnTo>
                  <a:lnTo>
                    <a:pt x="191719" y="75082"/>
                  </a:lnTo>
                  <a:lnTo>
                    <a:pt x="212877" y="83185"/>
                  </a:lnTo>
                  <a:lnTo>
                    <a:pt x="231025" y="95948"/>
                  </a:lnTo>
                  <a:lnTo>
                    <a:pt x="245173" y="112763"/>
                  </a:lnTo>
                  <a:lnTo>
                    <a:pt x="251244" y="110350"/>
                  </a:lnTo>
                  <a:lnTo>
                    <a:pt x="257835" y="109105"/>
                  </a:lnTo>
                  <a:lnTo>
                    <a:pt x="264566" y="109105"/>
                  </a:lnTo>
                  <a:lnTo>
                    <a:pt x="281724" y="111899"/>
                  </a:lnTo>
                  <a:lnTo>
                    <a:pt x="296214" y="119621"/>
                  </a:lnTo>
                  <a:lnTo>
                    <a:pt x="306946" y="131330"/>
                  </a:lnTo>
                  <a:lnTo>
                    <a:pt x="312813" y="146037"/>
                  </a:lnTo>
                  <a:lnTo>
                    <a:pt x="335610" y="154444"/>
                  </a:lnTo>
                  <a:lnTo>
                    <a:pt x="353618" y="168922"/>
                  </a:lnTo>
                  <a:lnTo>
                    <a:pt x="365442" y="186893"/>
                  </a:lnTo>
                  <a:lnTo>
                    <a:pt x="369684" y="205727"/>
                  </a:lnTo>
                  <a:lnTo>
                    <a:pt x="369684" y="83883"/>
                  </a:lnTo>
                  <a:lnTo>
                    <a:pt x="361619" y="72250"/>
                  </a:lnTo>
                  <a:lnTo>
                    <a:pt x="359587" y="69316"/>
                  </a:lnTo>
                  <a:lnTo>
                    <a:pt x="328307" y="40652"/>
                  </a:lnTo>
                  <a:lnTo>
                    <a:pt x="290791" y="18808"/>
                  </a:lnTo>
                  <a:lnTo>
                    <a:pt x="248285" y="4889"/>
                  </a:lnTo>
                  <a:lnTo>
                    <a:pt x="201968" y="0"/>
                  </a:lnTo>
                  <a:lnTo>
                    <a:pt x="155651" y="4889"/>
                  </a:lnTo>
                  <a:lnTo>
                    <a:pt x="113144" y="18808"/>
                  </a:lnTo>
                  <a:lnTo>
                    <a:pt x="75653" y="40652"/>
                  </a:lnTo>
                  <a:lnTo>
                    <a:pt x="44373" y="69316"/>
                  </a:lnTo>
                  <a:lnTo>
                    <a:pt x="20535" y="103682"/>
                  </a:lnTo>
                  <a:lnTo>
                    <a:pt x="5334" y="142633"/>
                  </a:lnTo>
                  <a:lnTo>
                    <a:pt x="0" y="185064"/>
                  </a:lnTo>
                  <a:lnTo>
                    <a:pt x="5334" y="227495"/>
                  </a:lnTo>
                  <a:lnTo>
                    <a:pt x="20535" y="266446"/>
                  </a:lnTo>
                  <a:lnTo>
                    <a:pt x="44373" y="300812"/>
                  </a:lnTo>
                  <a:lnTo>
                    <a:pt x="75653" y="329476"/>
                  </a:lnTo>
                  <a:lnTo>
                    <a:pt x="113144" y="351320"/>
                  </a:lnTo>
                  <a:lnTo>
                    <a:pt x="155651" y="365239"/>
                  </a:lnTo>
                  <a:lnTo>
                    <a:pt x="201968" y="370128"/>
                  </a:lnTo>
                  <a:lnTo>
                    <a:pt x="248285" y="365239"/>
                  </a:lnTo>
                  <a:lnTo>
                    <a:pt x="290791" y="351320"/>
                  </a:lnTo>
                  <a:lnTo>
                    <a:pt x="328307" y="329476"/>
                  </a:lnTo>
                  <a:lnTo>
                    <a:pt x="359587" y="300812"/>
                  </a:lnTo>
                  <a:lnTo>
                    <a:pt x="383260" y="266687"/>
                  </a:lnTo>
                  <a:lnTo>
                    <a:pt x="398627" y="227495"/>
                  </a:lnTo>
                  <a:lnTo>
                    <a:pt x="403961" y="185064"/>
                  </a:lnTo>
                  <a:close/>
                </a:path>
              </a:pathLst>
            </a:custGeom>
            <a:solidFill>
              <a:srgbClr val="262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9904" y="1756566"/>
              <a:ext cx="676275" cy="516255"/>
            </a:xfrm>
            <a:custGeom>
              <a:avLst/>
              <a:gdLst/>
              <a:ahLst/>
              <a:cxnLst/>
              <a:rect l="l" t="t" r="r" b="b"/>
              <a:pathLst>
                <a:path w="676275" h="516255">
                  <a:moveTo>
                    <a:pt x="615392" y="0"/>
                  </a:moveTo>
                  <a:lnTo>
                    <a:pt x="60694" y="0"/>
                  </a:lnTo>
                  <a:lnTo>
                    <a:pt x="37071" y="3570"/>
                  </a:lnTo>
                  <a:lnTo>
                    <a:pt x="17779" y="13306"/>
                  </a:lnTo>
                  <a:lnTo>
                    <a:pt x="4770" y="27745"/>
                  </a:lnTo>
                  <a:lnTo>
                    <a:pt x="0" y="45425"/>
                  </a:lnTo>
                  <a:lnTo>
                    <a:pt x="0" y="470702"/>
                  </a:lnTo>
                  <a:lnTo>
                    <a:pt x="4770" y="488382"/>
                  </a:lnTo>
                  <a:lnTo>
                    <a:pt x="17779" y="502821"/>
                  </a:lnTo>
                  <a:lnTo>
                    <a:pt x="37071" y="512556"/>
                  </a:lnTo>
                  <a:lnTo>
                    <a:pt x="60694" y="516126"/>
                  </a:lnTo>
                  <a:lnTo>
                    <a:pt x="615392" y="516126"/>
                  </a:lnTo>
                  <a:lnTo>
                    <a:pt x="639020" y="512556"/>
                  </a:lnTo>
                  <a:lnTo>
                    <a:pt x="658312" y="502821"/>
                  </a:lnTo>
                  <a:lnTo>
                    <a:pt x="671318" y="488382"/>
                  </a:lnTo>
                  <a:lnTo>
                    <a:pt x="676087" y="470702"/>
                  </a:lnTo>
                  <a:lnTo>
                    <a:pt x="676087" y="45425"/>
                  </a:lnTo>
                  <a:lnTo>
                    <a:pt x="671318" y="27745"/>
                  </a:lnTo>
                  <a:lnTo>
                    <a:pt x="658312" y="13306"/>
                  </a:lnTo>
                  <a:lnTo>
                    <a:pt x="639020" y="3570"/>
                  </a:lnTo>
                  <a:lnTo>
                    <a:pt x="615392" y="0"/>
                  </a:lnTo>
                  <a:close/>
                </a:path>
              </a:pathLst>
            </a:custGeom>
            <a:solidFill>
              <a:srgbClr val="F79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1649" y="1597242"/>
              <a:ext cx="1752600" cy="932815"/>
            </a:xfrm>
            <a:custGeom>
              <a:avLst/>
              <a:gdLst/>
              <a:ahLst/>
              <a:cxnLst/>
              <a:rect l="l" t="t" r="r" b="b"/>
              <a:pathLst>
                <a:path w="1752600" h="932814">
                  <a:moveTo>
                    <a:pt x="0" y="91576"/>
                  </a:moveTo>
                  <a:lnTo>
                    <a:pt x="7196" y="55931"/>
                  </a:lnTo>
                  <a:lnTo>
                    <a:pt x="26822" y="26822"/>
                  </a:lnTo>
                  <a:lnTo>
                    <a:pt x="55931" y="7196"/>
                  </a:lnTo>
                  <a:lnTo>
                    <a:pt x="91576" y="0"/>
                  </a:lnTo>
                  <a:lnTo>
                    <a:pt x="1661022" y="0"/>
                  </a:lnTo>
                  <a:lnTo>
                    <a:pt x="1696668" y="7196"/>
                  </a:lnTo>
                  <a:lnTo>
                    <a:pt x="1725777" y="26822"/>
                  </a:lnTo>
                  <a:lnTo>
                    <a:pt x="1745403" y="55931"/>
                  </a:lnTo>
                  <a:lnTo>
                    <a:pt x="1752599" y="91576"/>
                  </a:lnTo>
                  <a:lnTo>
                    <a:pt x="1752599" y="841167"/>
                  </a:lnTo>
                  <a:lnTo>
                    <a:pt x="1745403" y="876813"/>
                  </a:lnTo>
                  <a:lnTo>
                    <a:pt x="1725777" y="905922"/>
                  </a:lnTo>
                  <a:lnTo>
                    <a:pt x="1696668" y="925548"/>
                  </a:lnTo>
                  <a:lnTo>
                    <a:pt x="1661022" y="932744"/>
                  </a:lnTo>
                  <a:lnTo>
                    <a:pt x="91576" y="932744"/>
                  </a:lnTo>
                  <a:lnTo>
                    <a:pt x="55931" y="925548"/>
                  </a:lnTo>
                  <a:lnTo>
                    <a:pt x="26822" y="905922"/>
                  </a:lnTo>
                  <a:lnTo>
                    <a:pt x="7196" y="876813"/>
                  </a:lnTo>
                  <a:lnTo>
                    <a:pt x="0" y="841167"/>
                  </a:lnTo>
                  <a:lnTo>
                    <a:pt x="0" y="91576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6819862" y="1458586"/>
            <a:ext cx="1752600" cy="1300480"/>
          </a:xfrm>
          <a:custGeom>
            <a:avLst/>
            <a:gdLst/>
            <a:ahLst/>
            <a:cxnLst/>
            <a:rect l="l" t="t" r="r" b="b"/>
            <a:pathLst>
              <a:path w="1752600" h="1300480">
                <a:moveTo>
                  <a:pt x="0" y="127649"/>
                </a:moveTo>
                <a:lnTo>
                  <a:pt x="10031" y="77962"/>
                </a:lnTo>
                <a:lnTo>
                  <a:pt x="37387" y="37387"/>
                </a:lnTo>
                <a:lnTo>
                  <a:pt x="77962" y="10031"/>
                </a:lnTo>
                <a:lnTo>
                  <a:pt x="127650" y="0"/>
                </a:lnTo>
                <a:lnTo>
                  <a:pt x="1624949" y="0"/>
                </a:lnTo>
                <a:lnTo>
                  <a:pt x="1674636" y="10031"/>
                </a:lnTo>
                <a:lnTo>
                  <a:pt x="1715211" y="37387"/>
                </a:lnTo>
                <a:lnTo>
                  <a:pt x="1742568" y="77962"/>
                </a:lnTo>
                <a:lnTo>
                  <a:pt x="1752599" y="127649"/>
                </a:lnTo>
                <a:lnTo>
                  <a:pt x="1752599" y="1172512"/>
                </a:lnTo>
                <a:lnTo>
                  <a:pt x="1742568" y="1222199"/>
                </a:lnTo>
                <a:lnTo>
                  <a:pt x="1715211" y="1262774"/>
                </a:lnTo>
                <a:lnTo>
                  <a:pt x="1674636" y="1290131"/>
                </a:lnTo>
                <a:lnTo>
                  <a:pt x="1624949" y="1300162"/>
                </a:lnTo>
                <a:lnTo>
                  <a:pt x="127650" y="1300162"/>
                </a:lnTo>
                <a:lnTo>
                  <a:pt x="77962" y="1290131"/>
                </a:lnTo>
                <a:lnTo>
                  <a:pt x="37387" y="1262774"/>
                </a:lnTo>
                <a:lnTo>
                  <a:pt x="10031" y="1222199"/>
                </a:lnTo>
                <a:lnTo>
                  <a:pt x="0" y="1172512"/>
                </a:lnTo>
                <a:lnTo>
                  <a:pt x="0" y="127649"/>
                </a:lnTo>
                <a:close/>
              </a:path>
            </a:pathLst>
          </a:custGeom>
          <a:ln w="6349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57338" y="2609602"/>
            <a:ext cx="4705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74746"/>
                </a:solidFill>
                <a:latin typeface="PMingLiU"/>
                <a:cs typeface="PMingLiU"/>
              </a:rPr>
              <a:t>オフィス</a:t>
            </a:r>
            <a:endParaRPr sz="900">
              <a:latin typeface="PMingLiU"/>
              <a:cs typeface="PMingLiU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65518" y="1108582"/>
            <a:ext cx="1702435" cy="1446530"/>
          </a:xfrm>
          <a:custGeom>
            <a:avLst/>
            <a:gdLst/>
            <a:ahLst/>
            <a:cxnLst/>
            <a:rect l="l" t="t" r="r" b="b"/>
            <a:pathLst>
              <a:path w="1702434" h="1446530">
                <a:moveTo>
                  <a:pt x="508876" y="1097788"/>
                </a:moveTo>
                <a:lnTo>
                  <a:pt x="507415" y="1089774"/>
                </a:lnTo>
                <a:lnTo>
                  <a:pt x="503478" y="1083233"/>
                </a:lnTo>
                <a:lnTo>
                  <a:pt x="497611" y="1078814"/>
                </a:lnTo>
                <a:lnTo>
                  <a:pt x="490448" y="1077201"/>
                </a:lnTo>
                <a:lnTo>
                  <a:pt x="470319" y="1077201"/>
                </a:lnTo>
                <a:lnTo>
                  <a:pt x="470319" y="1129474"/>
                </a:lnTo>
                <a:lnTo>
                  <a:pt x="470319" y="1152385"/>
                </a:lnTo>
                <a:lnTo>
                  <a:pt x="470319" y="1170101"/>
                </a:lnTo>
                <a:lnTo>
                  <a:pt x="470319" y="1193012"/>
                </a:lnTo>
                <a:lnTo>
                  <a:pt x="470319" y="1208900"/>
                </a:lnTo>
                <a:lnTo>
                  <a:pt x="470319" y="1231811"/>
                </a:lnTo>
                <a:lnTo>
                  <a:pt x="296913" y="1231811"/>
                </a:lnTo>
                <a:lnTo>
                  <a:pt x="296913" y="1208900"/>
                </a:lnTo>
                <a:lnTo>
                  <a:pt x="470319" y="1208900"/>
                </a:lnTo>
                <a:lnTo>
                  <a:pt x="470319" y="1193012"/>
                </a:lnTo>
                <a:lnTo>
                  <a:pt x="296926" y="1193012"/>
                </a:lnTo>
                <a:lnTo>
                  <a:pt x="296926" y="1170101"/>
                </a:lnTo>
                <a:lnTo>
                  <a:pt x="470319" y="1170101"/>
                </a:lnTo>
                <a:lnTo>
                  <a:pt x="470319" y="1152385"/>
                </a:lnTo>
                <a:lnTo>
                  <a:pt x="296926" y="1152385"/>
                </a:lnTo>
                <a:lnTo>
                  <a:pt x="296926" y="1129474"/>
                </a:lnTo>
                <a:lnTo>
                  <a:pt x="470319" y="1129474"/>
                </a:lnTo>
                <a:lnTo>
                  <a:pt x="470319" y="1077201"/>
                </a:lnTo>
                <a:lnTo>
                  <a:pt x="276796" y="1077201"/>
                </a:lnTo>
                <a:lnTo>
                  <a:pt x="269621" y="1078814"/>
                </a:lnTo>
                <a:lnTo>
                  <a:pt x="263766" y="1083233"/>
                </a:lnTo>
                <a:lnTo>
                  <a:pt x="259816" y="1089774"/>
                </a:lnTo>
                <a:lnTo>
                  <a:pt x="258368" y="1097788"/>
                </a:lnTo>
                <a:lnTo>
                  <a:pt x="258368" y="1425600"/>
                </a:lnTo>
                <a:lnTo>
                  <a:pt x="259816" y="1433614"/>
                </a:lnTo>
                <a:lnTo>
                  <a:pt x="263766" y="1440154"/>
                </a:lnTo>
                <a:lnTo>
                  <a:pt x="269621" y="1444574"/>
                </a:lnTo>
                <a:lnTo>
                  <a:pt x="276796" y="1446187"/>
                </a:lnTo>
                <a:lnTo>
                  <a:pt x="490448" y="1446187"/>
                </a:lnTo>
                <a:lnTo>
                  <a:pt x="497611" y="1444574"/>
                </a:lnTo>
                <a:lnTo>
                  <a:pt x="503478" y="1440154"/>
                </a:lnTo>
                <a:lnTo>
                  <a:pt x="507415" y="1433614"/>
                </a:lnTo>
                <a:lnTo>
                  <a:pt x="508876" y="1425600"/>
                </a:lnTo>
                <a:lnTo>
                  <a:pt x="508876" y="1231811"/>
                </a:lnTo>
                <a:lnTo>
                  <a:pt x="508876" y="1208900"/>
                </a:lnTo>
                <a:lnTo>
                  <a:pt x="508876" y="1193012"/>
                </a:lnTo>
                <a:lnTo>
                  <a:pt x="508876" y="1170101"/>
                </a:lnTo>
                <a:lnTo>
                  <a:pt x="508876" y="1152385"/>
                </a:lnTo>
                <a:lnTo>
                  <a:pt x="508876" y="1129474"/>
                </a:lnTo>
                <a:lnTo>
                  <a:pt x="508876" y="1097788"/>
                </a:lnTo>
                <a:close/>
              </a:path>
              <a:path w="1702434" h="1446530">
                <a:moveTo>
                  <a:pt x="718273" y="859345"/>
                </a:moveTo>
                <a:lnTo>
                  <a:pt x="714121" y="856386"/>
                </a:lnTo>
                <a:lnTo>
                  <a:pt x="702792" y="853986"/>
                </a:lnTo>
                <a:lnTo>
                  <a:pt x="686003" y="852360"/>
                </a:lnTo>
                <a:lnTo>
                  <a:pt x="665441" y="851763"/>
                </a:lnTo>
                <a:lnTo>
                  <a:pt x="631659" y="851763"/>
                </a:lnTo>
                <a:lnTo>
                  <a:pt x="631659" y="943660"/>
                </a:lnTo>
                <a:lnTo>
                  <a:pt x="631659" y="952093"/>
                </a:lnTo>
                <a:lnTo>
                  <a:pt x="486498" y="952093"/>
                </a:lnTo>
                <a:lnTo>
                  <a:pt x="486498" y="943660"/>
                </a:lnTo>
                <a:lnTo>
                  <a:pt x="631659" y="943660"/>
                </a:lnTo>
                <a:lnTo>
                  <a:pt x="631659" y="851763"/>
                </a:lnTo>
                <a:lnTo>
                  <a:pt x="630720" y="851763"/>
                </a:lnTo>
                <a:lnTo>
                  <a:pt x="630720" y="914590"/>
                </a:lnTo>
                <a:lnTo>
                  <a:pt x="630720" y="923036"/>
                </a:lnTo>
                <a:lnTo>
                  <a:pt x="630720" y="929132"/>
                </a:lnTo>
                <a:lnTo>
                  <a:pt x="630720" y="937564"/>
                </a:lnTo>
                <a:lnTo>
                  <a:pt x="485571" y="937564"/>
                </a:lnTo>
                <a:lnTo>
                  <a:pt x="485571" y="929132"/>
                </a:lnTo>
                <a:lnTo>
                  <a:pt x="630720" y="929132"/>
                </a:lnTo>
                <a:lnTo>
                  <a:pt x="630720" y="923036"/>
                </a:lnTo>
                <a:lnTo>
                  <a:pt x="485571" y="923036"/>
                </a:lnTo>
                <a:lnTo>
                  <a:pt x="485571" y="914590"/>
                </a:lnTo>
                <a:lnTo>
                  <a:pt x="630720" y="914590"/>
                </a:lnTo>
                <a:lnTo>
                  <a:pt x="630720" y="851763"/>
                </a:lnTo>
                <a:lnTo>
                  <a:pt x="630428" y="851763"/>
                </a:lnTo>
                <a:lnTo>
                  <a:pt x="630428" y="900061"/>
                </a:lnTo>
                <a:lnTo>
                  <a:pt x="630428" y="908507"/>
                </a:lnTo>
                <a:lnTo>
                  <a:pt x="485267" y="908507"/>
                </a:lnTo>
                <a:lnTo>
                  <a:pt x="485267" y="900061"/>
                </a:lnTo>
                <a:lnTo>
                  <a:pt x="630428" y="900061"/>
                </a:lnTo>
                <a:lnTo>
                  <a:pt x="630428" y="851763"/>
                </a:lnTo>
                <a:lnTo>
                  <a:pt x="629488" y="851763"/>
                </a:lnTo>
                <a:lnTo>
                  <a:pt x="629488" y="871004"/>
                </a:lnTo>
                <a:lnTo>
                  <a:pt x="629488" y="879436"/>
                </a:lnTo>
                <a:lnTo>
                  <a:pt x="629488" y="885532"/>
                </a:lnTo>
                <a:lnTo>
                  <a:pt x="629488" y="893965"/>
                </a:lnTo>
                <a:lnTo>
                  <a:pt x="484339" y="893965"/>
                </a:lnTo>
                <a:lnTo>
                  <a:pt x="484339" y="885532"/>
                </a:lnTo>
                <a:lnTo>
                  <a:pt x="629488" y="885532"/>
                </a:lnTo>
                <a:lnTo>
                  <a:pt x="629488" y="879436"/>
                </a:lnTo>
                <a:lnTo>
                  <a:pt x="484339" y="879436"/>
                </a:lnTo>
                <a:lnTo>
                  <a:pt x="484339" y="871004"/>
                </a:lnTo>
                <a:lnTo>
                  <a:pt x="629488" y="871004"/>
                </a:lnTo>
                <a:lnTo>
                  <a:pt x="629488" y="851763"/>
                </a:lnTo>
                <a:lnTo>
                  <a:pt x="432790" y="851763"/>
                </a:lnTo>
                <a:lnTo>
                  <a:pt x="432790" y="943660"/>
                </a:lnTo>
                <a:lnTo>
                  <a:pt x="432790" y="952093"/>
                </a:lnTo>
                <a:lnTo>
                  <a:pt x="287629" y="952093"/>
                </a:lnTo>
                <a:lnTo>
                  <a:pt x="287629" y="943660"/>
                </a:lnTo>
                <a:lnTo>
                  <a:pt x="432790" y="943660"/>
                </a:lnTo>
                <a:lnTo>
                  <a:pt x="432790" y="851763"/>
                </a:lnTo>
                <a:lnTo>
                  <a:pt x="431850" y="851763"/>
                </a:lnTo>
                <a:lnTo>
                  <a:pt x="431850" y="914590"/>
                </a:lnTo>
                <a:lnTo>
                  <a:pt x="431850" y="923036"/>
                </a:lnTo>
                <a:lnTo>
                  <a:pt x="431850" y="929132"/>
                </a:lnTo>
                <a:lnTo>
                  <a:pt x="431850" y="937564"/>
                </a:lnTo>
                <a:lnTo>
                  <a:pt x="286702" y="937564"/>
                </a:lnTo>
                <a:lnTo>
                  <a:pt x="286702" y="929132"/>
                </a:lnTo>
                <a:lnTo>
                  <a:pt x="431850" y="929132"/>
                </a:lnTo>
                <a:lnTo>
                  <a:pt x="431850" y="923036"/>
                </a:lnTo>
                <a:lnTo>
                  <a:pt x="286702" y="923036"/>
                </a:lnTo>
                <a:lnTo>
                  <a:pt x="286702" y="914590"/>
                </a:lnTo>
                <a:lnTo>
                  <a:pt x="431850" y="914590"/>
                </a:lnTo>
                <a:lnTo>
                  <a:pt x="431850" y="851763"/>
                </a:lnTo>
                <a:lnTo>
                  <a:pt x="431558" y="851763"/>
                </a:lnTo>
                <a:lnTo>
                  <a:pt x="431558" y="900061"/>
                </a:lnTo>
                <a:lnTo>
                  <a:pt x="431558" y="908507"/>
                </a:lnTo>
                <a:lnTo>
                  <a:pt x="286397" y="908507"/>
                </a:lnTo>
                <a:lnTo>
                  <a:pt x="286397" y="900061"/>
                </a:lnTo>
                <a:lnTo>
                  <a:pt x="431558" y="900061"/>
                </a:lnTo>
                <a:lnTo>
                  <a:pt x="431558" y="851763"/>
                </a:lnTo>
                <a:lnTo>
                  <a:pt x="430618" y="851763"/>
                </a:lnTo>
                <a:lnTo>
                  <a:pt x="430618" y="871004"/>
                </a:lnTo>
                <a:lnTo>
                  <a:pt x="430618" y="879436"/>
                </a:lnTo>
                <a:lnTo>
                  <a:pt x="430618" y="885532"/>
                </a:lnTo>
                <a:lnTo>
                  <a:pt x="430618" y="893965"/>
                </a:lnTo>
                <a:lnTo>
                  <a:pt x="285470" y="893965"/>
                </a:lnTo>
                <a:lnTo>
                  <a:pt x="285470" y="885532"/>
                </a:lnTo>
                <a:lnTo>
                  <a:pt x="430618" y="885532"/>
                </a:lnTo>
                <a:lnTo>
                  <a:pt x="430618" y="879436"/>
                </a:lnTo>
                <a:lnTo>
                  <a:pt x="285470" y="879436"/>
                </a:lnTo>
                <a:lnTo>
                  <a:pt x="285470" y="871004"/>
                </a:lnTo>
                <a:lnTo>
                  <a:pt x="430618" y="871004"/>
                </a:lnTo>
                <a:lnTo>
                  <a:pt x="430618" y="851763"/>
                </a:lnTo>
                <a:lnTo>
                  <a:pt x="233921" y="851763"/>
                </a:lnTo>
                <a:lnTo>
                  <a:pt x="233921" y="943660"/>
                </a:lnTo>
                <a:lnTo>
                  <a:pt x="233921" y="952093"/>
                </a:lnTo>
                <a:lnTo>
                  <a:pt x="88760" y="952093"/>
                </a:lnTo>
                <a:lnTo>
                  <a:pt x="88760" y="943660"/>
                </a:lnTo>
                <a:lnTo>
                  <a:pt x="233921" y="943660"/>
                </a:lnTo>
                <a:lnTo>
                  <a:pt x="233921" y="851763"/>
                </a:lnTo>
                <a:lnTo>
                  <a:pt x="232981" y="851763"/>
                </a:lnTo>
                <a:lnTo>
                  <a:pt x="232981" y="914590"/>
                </a:lnTo>
                <a:lnTo>
                  <a:pt x="232981" y="923036"/>
                </a:lnTo>
                <a:lnTo>
                  <a:pt x="232981" y="929132"/>
                </a:lnTo>
                <a:lnTo>
                  <a:pt x="232981" y="937564"/>
                </a:lnTo>
                <a:lnTo>
                  <a:pt x="87833" y="937564"/>
                </a:lnTo>
                <a:lnTo>
                  <a:pt x="87833" y="929132"/>
                </a:lnTo>
                <a:lnTo>
                  <a:pt x="232981" y="929132"/>
                </a:lnTo>
                <a:lnTo>
                  <a:pt x="232981" y="923036"/>
                </a:lnTo>
                <a:lnTo>
                  <a:pt x="87833" y="923036"/>
                </a:lnTo>
                <a:lnTo>
                  <a:pt x="87833" y="914590"/>
                </a:lnTo>
                <a:lnTo>
                  <a:pt x="232981" y="914590"/>
                </a:lnTo>
                <a:lnTo>
                  <a:pt x="232981" y="851763"/>
                </a:lnTo>
                <a:lnTo>
                  <a:pt x="232689" y="851763"/>
                </a:lnTo>
                <a:lnTo>
                  <a:pt x="232689" y="900061"/>
                </a:lnTo>
                <a:lnTo>
                  <a:pt x="232689" y="908507"/>
                </a:lnTo>
                <a:lnTo>
                  <a:pt x="87528" y="908507"/>
                </a:lnTo>
                <a:lnTo>
                  <a:pt x="87528" y="900061"/>
                </a:lnTo>
                <a:lnTo>
                  <a:pt x="232689" y="900061"/>
                </a:lnTo>
                <a:lnTo>
                  <a:pt x="232689" y="851763"/>
                </a:lnTo>
                <a:lnTo>
                  <a:pt x="231749" y="851763"/>
                </a:lnTo>
                <a:lnTo>
                  <a:pt x="231749" y="871004"/>
                </a:lnTo>
                <a:lnTo>
                  <a:pt x="231749" y="879436"/>
                </a:lnTo>
                <a:lnTo>
                  <a:pt x="231749" y="885532"/>
                </a:lnTo>
                <a:lnTo>
                  <a:pt x="231749" y="893965"/>
                </a:lnTo>
                <a:lnTo>
                  <a:pt x="86601" y="893965"/>
                </a:lnTo>
                <a:lnTo>
                  <a:pt x="86601" y="885532"/>
                </a:lnTo>
                <a:lnTo>
                  <a:pt x="231749" y="885532"/>
                </a:lnTo>
                <a:lnTo>
                  <a:pt x="231749" y="879436"/>
                </a:lnTo>
                <a:lnTo>
                  <a:pt x="86601" y="879436"/>
                </a:lnTo>
                <a:lnTo>
                  <a:pt x="86601" y="871004"/>
                </a:lnTo>
                <a:lnTo>
                  <a:pt x="231749" y="871004"/>
                </a:lnTo>
                <a:lnTo>
                  <a:pt x="231749" y="851763"/>
                </a:lnTo>
                <a:lnTo>
                  <a:pt x="52844" y="851763"/>
                </a:lnTo>
                <a:lnTo>
                  <a:pt x="32270" y="852360"/>
                </a:lnTo>
                <a:lnTo>
                  <a:pt x="15481" y="853986"/>
                </a:lnTo>
                <a:lnTo>
                  <a:pt x="4152" y="856386"/>
                </a:lnTo>
                <a:lnTo>
                  <a:pt x="0" y="859345"/>
                </a:lnTo>
                <a:lnTo>
                  <a:pt x="0" y="980008"/>
                </a:lnTo>
                <a:lnTo>
                  <a:pt x="4152" y="982954"/>
                </a:lnTo>
                <a:lnTo>
                  <a:pt x="15481" y="985367"/>
                </a:lnTo>
                <a:lnTo>
                  <a:pt x="32270" y="986980"/>
                </a:lnTo>
                <a:lnTo>
                  <a:pt x="52844" y="987577"/>
                </a:lnTo>
                <a:lnTo>
                  <a:pt x="665441" y="987577"/>
                </a:lnTo>
                <a:lnTo>
                  <a:pt x="686003" y="986980"/>
                </a:lnTo>
                <a:lnTo>
                  <a:pt x="702792" y="985367"/>
                </a:lnTo>
                <a:lnTo>
                  <a:pt x="714121" y="982954"/>
                </a:lnTo>
                <a:lnTo>
                  <a:pt x="718273" y="980008"/>
                </a:lnTo>
                <a:lnTo>
                  <a:pt x="718273" y="952093"/>
                </a:lnTo>
                <a:lnTo>
                  <a:pt x="718273" y="943660"/>
                </a:lnTo>
                <a:lnTo>
                  <a:pt x="718273" y="871004"/>
                </a:lnTo>
                <a:lnTo>
                  <a:pt x="718273" y="859345"/>
                </a:lnTo>
                <a:close/>
              </a:path>
              <a:path w="1702434" h="1446530">
                <a:moveTo>
                  <a:pt x="1053452" y="1097788"/>
                </a:moveTo>
                <a:lnTo>
                  <a:pt x="1052004" y="1089774"/>
                </a:lnTo>
                <a:lnTo>
                  <a:pt x="1048054" y="1083233"/>
                </a:lnTo>
                <a:lnTo>
                  <a:pt x="1042200" y="1078814"/>
                </a:lnTo>
                <a:lnTo>
                  <a:pt x="1035024" y="1077201"/>
                </a:lnTo>
                <a:lnTo>
                  <a:pt x="1014895" y="1077201"/>
                </a:lnTo>
                <a:lnTo>
                  <a:pt x="1014895" y="1129474"/>
                </a:lnTo>
                <a:lnTo>
                  <a:pt x="1014895" y="1152385"/>
                </a:lnTo>
                <a:lnTo>
                  <a:pt x="1014895" y="1170101"/>
                </a:lnTo>
                <a:lnTo>
                  <a:pt x="1014895" y="1193012"/>
                </a:lnTo>
                <a:lnTo>
                  <a:pt x="1014895" y="1208900"/>
                </a:lnTo>
                <a:lnTo>
                  <a:pt x="1014895" y="1231811"/>
                </a:lnTo>
                <a:lnTo>
                  <a:pt x="841489" y="1231811"/>
                </a:lnTo>
                <a:lnTo>
                  <a:pt x="841489" y="1208900"/>
                </a:lnTo>
                <a:lnTo>
                  <a:pt x="1014895" y="1208900"/>
                </a:lnTo>
                <a:lnTo>
                  <a:pt x="1014895" y="1193012"/>
                </a:lnTo>
                <a:lnTo>
                  <a:pt x="841502" y="1193012"/>
                </a:lnTo>
                <a:lnTo>
                  <a:pt x="841502" y="1170101"/>
                </a:lnTo>
                <a:lnTo>
                  <a:pt x="1014895" y="1170101"/>
                </a:lnTo>
                <a:lnTo>
                  <a:pt x="1014895" y="1152385"/>
                </a:lnTo>
                <a:lnTo>
                  <a:pt x="841502" y="1152385"/>
                </a:lnTo>
                <a:lnTo>
                  <a:pt x="841502" y="1129474"/>
                </a:lnTo>
                <a:lnTo>
                  <a:pt x="1014895" y="1129474"/>
                </a:lnTo>
                <a:lnTo>
                  <a:pt x="1014895" y="1077201"/>
                </a:lnTo>
                <a:lnTo>
                  <a:pt x="821372" y="1077201"/>
                </a:lnTo>
                <a:lnTo>
                  <a:pt x="814197" y="1078814"/>
                </a:lnTo>
                <a:lnTo>
                  <a:pt x="808342" y="1083233"/>
                </a:lnTo>
                <a:lnTo>
                  <a:pt x="804392" y="1089774"/>
                </a:lnTo>
                <a:lnTo>
                  <a:pt x="802944" y="1097788"/>
                </a:lnTo>
                <a:lnTo>
                  <a:pt x="802944" y="1425600"/>
                </a:lnTo>
                <a:lnTo>
                  <a:pt x="804392" y="1433614"/>
                </a:lnTo>
                <a:lnTo>
                  <a:pt x="808342" y="1440154"/>
                </a:lnTo>
                <a:lnTo>
                  <a:pt x="814197" y="1444574"/>
                </a:lnTo>
                <a:lnTo>
                  <a:pt x="821372" y="1446187"/>
                </a:lnTo>
                <a:lnTo>
                  <a:pt x="1035024" y="1446187"/>
                </a:lnTo>
                <a:lnTo>
                  <a:pt x="1042200" y="1444574"/>
                </a:lnTo>
                <a:lnTo>
                  <a:pt x="1048054" y="1440154"/>
                </a:lnTo>
                <a:lnTo>
                  <a:pt x="1052004" y="1433614"/>
                </a:lnTo>
                <a:lnTo>
                  <a:pt x="1053452" y="1425600"/>
                </a:lnTo>
                <a:lnTo>
                  <a:pt x="1053452" y="1231811"/>
                </a:lnTo>
                <a:lnTo>
                  <a:pt x="1053452" y="1208900"/>
                </a:lnTo>
                <a:lnTo>
                  <a:pt x="1053452" y="1193012"/>
                </a:lnTo>
                <a:lnTo>
                  <a:pt x="1053452" y="1170101"/>
                </a:lnTo>
                <a:lnTo>
                  <a:pt x="1053452" y="1152385"/>
                </a:lnTo>
                <a:lnTo>
                  <a:pt x="1053452" y="1129474"/>
                </a:lnTo>
                <a:lnTo>
                  <a:pt x="1053452" y="1097788"/>
                </a:lnTo>
                <a:close/>
              </a:path>
              <a:path w="1702434" h="1446530">
                <a:moveTo>
                  <a:pt x="1598028" y="1097788"/>
                </a:moveTo>
                <a:lnTo>
                  <a:pt x="1596580" y="1089774"/>
                </a:lnTo>
                <a:lnTo>
                  <a:pt x="1592630" y="1083233"/>
                </a:lnTo>
                <a:lnTo>
                  <a:pt x="1586776" y="1078814"/>
                </a:lnTo>
                <a:lnTo>
                  <a:pt x="1579600" y="1077201"/>
                </a:lnTo>
                <a:lnTo>
                  <a:pt x="1559471" y="1077201"/>
                </a:lnTo>
                <a:lnTo>
                  <a:pt x="1559471" y="1129474"/>
                </a:lnTo>
                <a:lnTo>
                  <a:pt x="1559471" y="1152385"/>
                </a:lnTo>
                <a:lnTo>
                  <a:pt x="1559471" y="1170101"/>
                </a:lnTo>
                <a:lnTo>
                  <a:pt x="1559471" y="1193012"/>
                </a:lnTo>
                <a:lnTo>
                  <a:pt x="1559471" y="1208900"/>
                </a:lnTo>
                <a:lnTo>
                  <a:pt x="1559471" y="1231811"/>
                </a:lnTo>
                <a:lnTo>
                  <a:pt x="1386065" y="1231811"/>
                </a:lnTo>
                <a:lnTo>
                  <a:pt x="1386065" y="1208900"/>
                </a:lnTo>
                <a:lnTo>
                  <a:pt x="1559471" y="1208900"/>
                </a:lnTo>
                <a:lnTo>
                  <a:pt x="1559471" y="1193012"/>
                </a:lnTo>
                <a:lnTo>
                  <a:pt x="1386078" y="1193012"/>
                </a:lnTo>
                <a:lnTo>
                  <a:pt x="1386078" y="1170101"/>
                </a:lnTo>
                <a:lnTo>
                  <a:pt x="1559471" y="1170101"/>
                </a:lnTo>
                <a:lnTo>
                  <a:pt x="1559471" y="1152385"/>
                </a:lnTo>
                <a:lnTo>
                  <a:pt x="1386078" y="1152385"/>
                </a:lnTo>
                <a:lnTo>
                  <a:pt x="1386078" y="1129474"/>
                </a:lnTo>
                <a:lnTo>
                  <a:pt x="1559471" y="1129474"/>
                </a:lnTo>
                <a:lnTo>
                  <a:pt x="1559471" y="1077201"/>
                </a:lnTo>
                <a:lnTo>
                  <a:pt x="1365948" y="1077201"/>
                </a:lnTo>
                <a:lnTo>
                  <a:pt x="1358773" y="1078814"/>
                </a:lnTo>
                <a:lnTo>
                  <a:pt x="1352918" y="1083233"/>
                </a:lnTo>
                <a:lnTo>
                  <a:pt x="1348968" y="1089774"/>
                </a:lnTo>
                <a:lnTo>
                  <a:pt x="1347520" y="1097788"/>
                </a:lnTo>
                <a:lnTo>
                  <a:pt x="1347520" y="1425600"/>
                </a:lnTo>
                <a:lnTo>
                  <a:pt x="1348968" y="1433614"/>
                </a:lnTo>
                <a:lnTo>
                  <a:pt x="1352918" y="1440154"/>
                </a:lnTo>
                <a:lnTo>
                  <a:pt x="1358773" y="1444574"/>
                </a:lnTo>
                <a:lnTo>
                  <a:pt x="1365948" y="1446187"/>
                </a:lnTo>
                <a:lnTo>
                  <a:pt x="1579600" y="1446187"/>
                </a:lnTo>
                <a:lnTo>
                  <a:pt x="1586776" y="1444574"/>
                </a:lnTo>
                <a:lnTo>
                  <a:pt x="1592630" y="1440154"/>
                </a:lnTo>
                <a:lnTo>
                  <a:pt x="1596580" y="1433614"/>
                </a:lnTo>
                <a:lnTo>
                  <a:pt x="1598028" y="1425600"/>
                </a:lnTo>
                <a:lnTo>
                  <a:pt x="1598028" y="1231811"/>
                </a:lnTo>
                <a:lnTo>
                  <a:pt x="1598028" y="1208900"/>
                </a:lnTo>
                <a:lnTo>
                  <a:pt x="1598028" y="1193012"/>
                </a:lnTo>
                <a:lnTo>
                  <a:pt x="1598028" y="1170101"/>
                </a:lnTo>
                <a:lnTo>
                  <a:pt x="1598028" y="1152385"/>
                </a:lnTo>
                <a:lnTo>
                  <a:pt x="1598028" y="1129474"/>
                </a:lnTo>
                <a:lnTo>
                  <a:pt x="1598028" y="1097788"/>
                </a:lnTo>
                <a:close/>
              </a:path>
              <a:path w="1702434" h="1446530">
                <a:moveTo>
                  <a:pt x="1702155" y="25196"/>
                </a:moveTo>
                <a:lnTo>
                  <a:pt x="1700149" y="15392"/>
                </a:lnTo>
                <a:lnTo>
                  <a:pt x="1694675" y="7378"/>
                </a:lnTo>
                <a:lnTo>
                  <a:pt x="1686547" y="1981"/>
                </a:lnTo>
                <a:lnTo>
                  <a:pt x="1676603" y="0"/>
                </a:lnTo>
                <a:lnTo>
                  <a:pt x="1660271" y="0"/>
                </a:lnTo>
                <a:lnTo>
                  <a:pt x="1660271" y="305409"/>
                </a:lnTo>
                <a:lnTo>
                  <a:pt x="1660271" y="333451"/>
                </a:lnTo>
                <a:lnTo>
                  <a:pt x="1590052" y="333451"/>
                </a:lnTo>
                <a:lnTo>
                  <a:pt x="1590052" y="305409"/>
                </a:lnTo>
                <a:lnTo>
                  <a:pt x="1660271" y="305409"/>
                </a:lnTo>
                <a:lnTo>
                  <a:pt x="1660271" y="0"/>
                </a:lnTo>
                <a:lnTo>
                  <a:pt x="1659813" y="0"/>
                </a:lnTo>
                <a:lnTo>
                  <a:pt x="1659813" y="208826"/>
                </a:lnTo>
                <a:lnTo>
                  <a:pt x="1659813" y="236867"/>
                </a:lnTo>
                <a:lnTo>
                  <a:pt x="1659813" y="257111"/>
                </a:lnTo>
                <a:lnTo>
                  <a:pt x="1659813" y="285153"/>
                </a:lnTo>
                <a:lnTo>
                  <a:pt x="1589608" y="285153"/>
                </a:lnTo>
                <a:lnTo>
                  <a:pt x="1589608" y="257111"/>
                </a:lnTo>
                <a:lnTo>
                  <a:pt x="1659813" y="257111"/>
                </a:lnTo>
                <a:lnTo>
                  <a:pt x="1659813" y="236867"/>
                </a:lnTo>
                <a:lnTo>
                  <a:pt x="1589608" y="236867"/>
                </a:lnTo>
                <a:lnTo>
                  <a:pt x="1589608" y="208826"/>
                </a:lnTo>
                <a:lnTo>
                  <a:pt x="1659813" y="208826"/>
                </a:lnTo>
                <a:lnTo>
                  <a:pt x="1659813" y="0"/>
                </a:lnTo>
                <a:lnTo>
                  <a:pt x="1659674" y="0"/>
                </a:lnTo>
                <a:lnTo>
                  <a:pt x="1659674" y="160528"/>
                </a:lnTo>
                <a:lnTo>
                  <a:pt x="1659674" y="188569"/>
                </a:lnTo>
                <a:lnTo>
                  <a:pt x="1589468" y="188569"/>
                </a:lnTo>
                <a:lnTo>
                  <a:pt x="1589468" y="160528"/>
                </a:lnTo>
                <a:lnTo>
                  <a:pt x="1659674" y="160528"/>
                </a:lnTo>
                <a:lnTo>
                  <a:pt x="1659674" y="0"/>
                </a:lnTo>
                <a:lnTo>
                  <a:pt x="1659216" y="0"/>
                </a:lnTo>
                <a:lnTo>
                  <a:pt x="1659216" y="63944"/>
                </a:lnTo>
                <a:lnTo>
                  <a:pt x="1659216" y="91986"/>
                </a:lnTo>
                <a:lnTo>
                  <a:pt x="1659216" y="112242"/>
                </a:lnTo>
                <a:lnTo>
                  <a:pt x="1659216" y="140284"/>
                </a:lnTo>
                <a:lnTo>
                  <a:pt x="1589011" y="140284"/>
                </a:lnTo>
                <a:lnTo>
                  <a:pt x="1589011" y="112242"/>
                </a:lnTo>
                <a:lnTo>
                  <a:pt x="1659216" y="112242"/>
                </a:lnTo>
                <a:lnTo>
                  <a:pt x="1659216" y="91986"/>
                </a:lnTo>
                <a:lnTo>
                  <a:pt x="1589011" y="91986"/>
                </a:lnTo>
                <a:lnTo>
                  <a:pt x="1589011" y="63944"/>
                </a:lnTo>
                <a:lnTo>
                  <a:pt x="1659216" y="63944"/>
                </a:lnTo>
                <a:lnTo>
                  <a:pt x="1659216" y="0"/>
                </a:lnTo>
                <a:lnTo>
                  <a:pt x="1564081" y="0"/>
                </a:lnTo>
                <a:lnTo>
                  <a:pt x="1564081" y="305409"/>
                </a:lnTo>
                <a:lnTo>
                  <a:pt x="1564081" y="333451"/>
                </a:lnTo>
                <a:lnTo>
                  <a:pt x="1493862" y="333451"/>
                </a:lnTo>
                <a:lnTo>
                  <a:pt x="1493862" y="305409"/>
                </a:lnTo>
                <a:lnTo>
                  <a:pt x="1564081" y="305409"/>
                </a:lnTo>
                <a:lnTo>
                  <a:pt x="1564081" y="0"/>
                </a:lnTo>
                <a:lnTo>
                  <a:pt x="1563624" y="0"/>
                </a:lnTo>
                <a:lnTo>
                  <a:pt x="1563624" y="208826"/>
                </a:lnTo>
                <a:lnTo>
                  <a:pt x="1563624" y="236867"/>
                </a:lnTo>
                <a:lnTo>
                  <a:pt x="1563624" y="257111"/>
                </a:lnTo>
                <a:lnTo>
                  <a:pt x="1563624" y="285153"/>
                </a:lnTo>
                <a:lnTo>
                  <a:pt x="1493418" y="285153"/>
                </a:lnTo>
                <a:lnTo>
                  <a:pt x="1493418" y="257111"/>
                </a:lnTo>
                <a:lnTo>
                  <a:pt x="1563624" y="257111"/>
                </a:lnTo>
                <a:lnTo>
                  <a:pt x="1563624" y="236867"/>
                </a:lnTo>
                <a:lnTo>
                  <a:pt x="1493418" y="236867"/>
                </a:lnTo>
                <a:lnTo>
                  <a:pt x="1493418" y="208826"/>
                </a:lnTo>
                <a:lnTo>
                  <a:pt x="1563624" y="208826"/>
                </a:lnTo>
                <a:lnTo>
                  <a:pt x="1563624" y="0"/>
                </a:lnTo>
                <a:lnTo>
                  <a:pt x="1563484" y="0"/>
                </a:lnTo>
                <a:lnTo>
                  <a:pt x="1563484" y="160528"/>
                </a:lnTo>
                <a:lnTo>
                  <a:pt x="1563484" y="188569"/>
                </a:lnTo>
                <a:lnTo>
                  <a:pt x="1493278" y="188569"/>
                </a:lnTo>
                <a:lnTo>
                  <a:pt x="1493278" y="160528"/>
                </a:lnTo>
                <a:lnTo>
                  <a:pt x="1563484" y="160528"/>
                </a:lnTo>
                <a:lnTo>
                  <a:pt x="1563484" y="0"/>
                </a:lnTo>
                <a:lnTo>
                  <a:pt x="1563027" y="0"/>
                </a:lnTo>
                <a:lnTo>
                  <a:pt x="1563027" y="63944"/>
                </a:lnTo>
                <a:lnTo>
                  <a:pt x="1563027" y="91986"/>
                </a:lnTo>
                <a:lnTo>
                  <a:pt x="1563027" y="112242"/>
                </a:lnTo>
                <a:lnTo>
                  <a:pt x="1563027" y="140284"/>
                </a:lnTo>
                <a:lnTo>
                  <a:pt x="1492821" y="140284"/>
                </a:lnTo>
                <a:lnTo>
                  <a:pt x="1492821" y="112242"/>
                </a:lnTo>
                <a:lnTo>
                  <a:pt x="1563027" y="112242"/>
                </a:lnTo>
                <a:lnTo>
                  <a:pt x="1563027" y="91986"/>
                </a:lnTo>
                <a:lnTo>
                  <a:pt x="1492821" y="91986"/>
                </a:lnTo>
                <a:lnTo>
                  <a:pt x="1492821" y="63944"/>
                </a:lnTo>
                <a:lnTo>
                  <a:pt x="1563027" y="63944"/>
                </a:lnTo>
                <a:lnTo>
                  <a:pt x="1563027" y="0"/>
                </a:lnTo>
                <a:lnTo>
                  <a:pt x="1467891" y="0"/>
                </a:lnTo>
                <a:lnTo>
                  <a:pt x="1467891" y="305409"/>
                </a:lnTo>
                <a:lnTo>
                  <a:pt x="1467891" y="333451"/>
                </a:lnTo>
                <a:lnTo>
                  <a:pt x="1397673" y="333451"/>
                </a:lnTo>
                <a:lnTo>
                  <a:pt x="1397673" y="305409"/>
                </a:lnTo>
                <a:lnTo>
                  <a:pt x="1467891" y="305409"/>
                </a:lnTo>
                <a:lnTo>
                  <a:pt x="1467891" y="0"/>
                </a:lnTo>
                <a:lnTo>
                  <a:pt x="1467434" y="0"/>
                </a:lnTo>
                <a:lnTo>
                  <a:pt x="1467434" y="208826"/>
                </a:lnTo>
                <a:lnTo>
                  <a:pt x="1467434" y="236867"/>
                </a:lnTo>
                <a:lnTo>
                  <a:pt x="1467434" y="257111"/>
                </a:lnTo>
                <a:lnTo>
                  <a:pt x="1467434" y="285153"/>
                </a:lnTo>
                <a:lnTo>
                  <a:pt x="1397228" y="285153"/>
                </a:lnTo>
                <a:lnTo>
                  <a:pt x="1397228" y="257111"/>
                </a:lnTo>
                <a:lnTo>
                  <a:pt x="1467434" y="257111"/>
                </a:lnTo>
                <a:lnTo>
                  <a:pt x="1467434" y="236867"/>
                </a:lnTo>
                <a:lnTo>
                  <a:pt x="1397228" y="236867"/>
                </a:lnTo>
                <a:lnTo>
                  <a:pt x="1397228" y="208826"/>
                </a:lnTo>
                <a:lnTo>
                  <a:pt x="1467434" y="208826"/>
                </a:lnTo>
                <a:lnTo>
                  <a:pt x="1467434" y="0"/>
                </a:lnTo>
                <a:lnTo>
                  <a:pt x="1467294" y="0"/>
                </a:lnTo>
                <a:lnTo>
                  <a:pt x="1467294" y="160528"/>
                </a:lnTo>
                <a:lnTo>
                  <a:pt x="1467294" y="188569"/>
                </a:lnTo>
                <a:lnTo>
                  <a:pt x="1397076" y="188569"/>
                </a:lnTo>
                <a:lnTo>
                  <a:pt x="1397076" y="160528"/>
                </a:lnTo>
                <a:lnTo>
                  <a:pt x="1467294" y="160528"/>
                </a:lnTo>
                <a:lnTo>
                  <a:pt x="1467294" y="0"/>
                </a:lnTo>
                <a:lnTo>
                  <a:pt x="1466837" y="0"/>
                </a:lnTo>
                <a:lnTo>
                  <a:pt x="1466837" y="63944"/>
                </a:lnTo>
                <a:lnTo>
                  <a:pt x="1466837" y="91986"/>
                </a:lnTo>
                <a:lnTo>
                  <a:pt x="1466837" y="112242"/>
                </a:lnTo>
                <a:lnTo>
                  <a:pt x="1466837" y="140284"/>
                </a:lnTo>
                <a:lnTo>
                  <a:pt x="1396631" y="140284"/>
                </a:lnTo>
                <a:lnTo>
                  <a:pt x="1396631" y="112242"/>
                </a:lnTo>
                <a:lnTo>
                  <a:pt x="1466837" y="112242"/>
                </a:lnTo>
                <a:lnTo>
                  <a:pt x="1466837" y="91986"/>
                </a:lnTo>
                <a:lnTo>
                  <a:pt x="1396631" y="91986"/>
                </a:lnTo>
                <a:lnTo>
                  <a:pt x="1396631" y="63944"/>
                </a:lnTo>
                <a:lnTo>
                  <a:pt x="1466837" y="63944"/>
                </a:lnTo>
                <a:lnTo>
                  <a:pt x="1466837" y="0"/>
                </a:lnTo>
                <a:lnTo>
                  <a:pt x="1380299" y="0"/>
                </a:lnTo>
                <a:lnTo>
                  <a:pt x="1370355" y="1981"/>
                </a:lnTo>
                <a:lnTo>
                  <a:pt x="1362227" y="7378"/>
                </a:lnTo>
                <a:lnTo>
                  <a:pt x="1356753" y="15392"/>
                </a:lnTo>
                <a:lnTo>
                  <a:pt x="1354747" y="25196"/>
                </a:lnTo>
                <a:lnTo>
                  <a:pt x="1354747" y="426186"/>
                </a:lnTo>
                <a:lnTo>
                  <a:pt x="1356753" y="435991"/>
                </a:lnTo>
                <a:lnTo>
                  <a:pt x="1362227" y="443992"/>
                </a:lnTo>
                <a:lnTo>
                  <a:pt x="1370355" y="449389"/>
                </a:lnTo>
                <a:lnTo>
                  <a:pt x="1380299" y="451370"/>
                </a:lnTo>
                <a:lnTo>
                  <a:pt x="1676603" y="451370"/>
                </a:lnTo>
                <a:lnTo>
                  <a:pt x="1686547" y="449389"/>
                </a:lnTo>
                <a:lnTo>
                  <a:pt x="1694675" y="443992"/>
                </a:lnTo>
                <a:lnTo>
                  <a:pt x="1700149" y="435991"/>
                </a:lnTo>
                <a:lnTo>
                  <a:pt x="1702155" y="426186"/>
                </a:lnTo>
                <a:lnTo>
                  <a:pt x="1702155" y="333451"/>
                </a:lnTo>
                <a:lnTo>
                  <a:pt x="1702155" y="305409"/>
                </a:lnTo>
                <a:lnTo>
                  <a:pt x="1702155" y="63944"/>
                </a:lnTo>
                <a:lnTo>
                  <a:pt x="1702155" y="25196"/>
                </a:lnTo>
                <a:close/>
              </a:path>
            </a:pathLst>
          </a:custGeom>
          <a:solidFill>
            <a:srgbClr val="6D6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67025" y="2356118"/>
            <a:ext cx="7943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74746"/>
                </a:solidFill>
                <a:latin typeface="Arial"/>
                <a:cs typeface="Arial"/>
              </a:rPr>
              <a:t>VPC </a:t>
            </a:r>
            <a:r>
              <a:rPr sz="1100" spc="-10" dirty="0">
                <a:solidFill>
                  <a:srgbClr val="474746"/>
                </a:solidFill>
                <a:latin typeface="Arial"/>
                <a:cs typeface="Arial"/>
              </a:rPr>
              <a:t>Subnet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2652" y="1229494"/>
            <a:ext cx="5038090" cy="1115060"/>
            <a:chOff x="1562652" y="1229494"/>
            <a:chExt cx="5038090" cy="11150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652" y="1481180"/>
              <a:ext cx="215903" cy="17144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81949" y="1359263"/>
              <a:ext cx="82550" cy="144145"/>
            </a:xfrm>
            <a:custGeom>
              <a:avLst/>
              <a:gdLst/>
              <a:ahLst/>
              <a:cxnLst/>
              <a:rect l="l" t="t" r="r" b="b"/>
              <a:pathLst>
                <a:path w="82550" h="144144">
                  <a:moveTo>
                    <a:pt x="82547" y="0"/>
                  </a:moveTo>
                  <a:lnTo>
                    <a:pt x="0" y="0"/>
                  </a:lnTo>
                  <a:lnTo>
                    <a:pt x="0" y="143736"/>
                  </a:lnTo>
                  <a:lnTo>
                    <a:pt x="82547" y="143736"/>
                  </a:lnTo>
                  <a:lnTo>
                    <a:pt x="82547" y="0"/>
                  </a:lnTo>
                  <a:close/>
                </a:path>
              </a:pathLst>
            </a:custGeom>
            <a:solidFill>
              <a:srgbClr val="262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00225" y="1289171"/>
              <a:ext cx="701675" cy="197485"/>
            </a:xfrm>
            <a:custGeom>
              <a:avLst/>
              <a:gdLst/>
              <a:ahLst/>
              <a:cxnLst/>
              <a:rect l="l" t="t" r="r" b="b"/>
              <a:pathLst>
                <a:path w="701675" h="197484">
                  <a:moveTo>
                    <a:pt x="559508" y="138258"/>
                  </a:moveTo>
                  <a:lnTo>
                    <a:pt x="539612" y="138258"/>
                  </a:lnTo>
                  <a:lnTo>
                    <a:pt x="539612" y="196917"/>
                  </a:lnTo>
                  <a:lnTo>
                    <a:pt x="594483" y="163581"/>
                  </a:lnTo>
                  <a:lnTo>
                    <a:pt x="559508" y="163581"/>
                  </a:lnTo>
                  <a:lnTo>
                    <a:pt x="559508" y="138258"/>
                  </a:lnTo>
                  <a:close/>
                </a:path>
                <a:path w="701675" h="197484">
                  <a:moveTo>
                    <a:pt x="162275" y="10"/>
                  </a:moveTo>
                  <a:lnTo>
                    <a:pt x="0" y="98454"/>
                  </a:lnTo>
                  <a:lnTo>
                    <a:pt x="162275" y="196907"/>
                  </a:lnTo>
                  <a:lnTo>
                    <a:pt x="162275" y="163591"/>
                  </a:lnTo>
                  <a:lnTo>
                    <a:pt x="142361" y="163581"/>
                  </a:lnTo>
                  <a:lnTo>
                    <a:pt x="35022" y="98454"/>
                  </a:lnTo>
                  <a:lnTo>
                    <a:pt x="142378" y="33345"/>
                  </a:lnTo>
                  <a:lnTo>
                    <a:pt x="162275" y="33345"/>
                  </a:lnTo>
                  <a:lnTo>
                    <a:pt x="162275" y="10"/>
                  </a:lnTo>
                  <a:close/>
                </a:path>
                <a:path w="701675" h="197484">
                  <a:moveTo>
                    <a:pt x="559508" y="120775"/>
                  </a:moveTo>
                  <a:lnTo>
                    <a:pt x="142378" y="120775"/>
                  </a:lnTo>
                  <a:lnTo>
                    <a:pt x="142378" y="163591"/>
                  </a:lnTo>
                  <a:lnTo>
                    <a:pt x="162275" y="163591"/>
                  </a:lnTo>
                  <a:lnTo>
                    <a:pt x="162275" y="138258"/>
                  </a:lnTo>
                  <a:lnTo>
                    <a:pt x="559508" y="138258"/>
                  </a:lnTo>
                  <a:lnTo>
                    <a:pt x="559508" y="120775"/>
                  </a:lnTo>
                  <a:close/>
                </a:path>
                <a:path w="701675" h="197484">
                  <a:moveTo>
                    <a:pt x="594498" y="33355"/>
                  </a:moveTo>
                  <a:lnTo>
                    <a:pt x="559508" y="33355"/>
                  </a:lnTo>
                  <a:lnTo>
                    <a:pt x="666659" y="98473"/>
                  </a:lnTo>
                  <a:lnTo>
                    <a:pt x="559508" y="163581"/>
                  </a:lnTo>
                  <a:lnTo>
                    <a:pt x="594483" y="163581"/>
                  </a:lnTo>
                  <a:lnTo>
                    <a:pt x="701649" y="98473"/>
                  </a:lnTo>
                  <a:lnTo>
                    <a:pt x="594498" y="33355"/>
                  </a:lnTo>
                  <a:close/>
                </a:path>
                <a:path w="701675" h="197484">
                  <a:moveTo>
                    <a:pt x="162275" y="33345"/>
                  </a:moveTo>
                  <a:lnTo>
                    <a:pt x="142378" y="33345"/>
                  </a:lnTo>
                  <a:lnTo>
                    <a:pt x="142378" y="74455"/>
                  </a:lnTo>
                  <a:lnTo>
                    <a:pt x="559508" y="74455"/>
                  </a:lnTo>
                  <a:lnTo>
                    <a:pt x="559508" y="56972"/>
                  </a:lnTo>
                  <a:lnTo>
                    <a:pt x="162275" y="56972"/>
                  </a:lnTo>
                  <a:lnTo>
                    <a:pt x="162275" y="33345"/>
                  </a:lnTo>
                  <a:close/>
                </a:path>
                <a:path w="701675" h="197484">
                  <a:moveTo>
                    <a:pt x="539612" y="0"/>
                  </a:moveTo>
                  <a:lnTo>
                    <a:pt x="539612" y="56972"/>
                  </a:lnTo>
                  <a:lnTo>
                    <a:pt x="559508" y="56972"/>
                  </a:lnTo>
                  <a:lnTo>
                    <a:pt x="559508" y="33355"/>
                  </a:lnTo>
                  <a:lnTo>
                    <a:pt x="594498" y="33355"/>
                  </a:lnTo>
                  <a:lnTo>
                    <a:pt x="539612" y="0"/>
                  </a:lnTo>
                  <a:close/>
                </a:path>
              </a:pathLst>
            </a:custGeom>
            <a:solidFill>
              <a:srgbClr val="2925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16730" y="1229494"/>
              <a:ext cx="466725" cy="495300"/>
            </a:xfrm>
            <a:custGeom>
              <a:avLst/>
              <a:gdLst/>
              <a:ahLst/>
              <a:cxnLst/>
              <a:rect l="l" t="t" r="r" b="b"/>
              <a:pathLst>
                <a:path w="466725" h="495300">
                  <a:moveTo>
                    <a:pt x="235281" y="0"/>
                  </a:moveTo>
                  <a:lnTo>
                    <a:pt x="184610" y="5628"/>
                  </a:lnTo>
                  <a:lnTo>
                    <a:pt x="139872" y="22214"/>
                  </a:lnTo>
                  <a:lnTo>
                    <a:pt x="103463" y="49314"/>
                  </a:lnTo>
                  <a:lnTo>
                    <a:pt x="77777" y="86479"/>
                  </a:lnTo>
                  <a:lnTo>
                    <a:pt x="65209" y="133264"/>
                  </a:lnTo>
                  <a:lnTo>
                    <a:pt x="147768" y="133264"/>
                  </a:lnTo>
                  <a:lnTo>
                    <a:pt x="149327" y="122108"/>
                  </a:lnTo>
                  <a:lnTo>
                    <a:pt x="159320" y="97584"/>
                  </a:lnTo>
                  <a:lnTo>
                    <a:pt x="185721" y="73108"/>
                  </a:lnTo>
                  <a:lnTo>
                    <a:pt x="236507" y="62097"/>
                  </a:lnTo>
                  <a:lnTo>
                    <a:pt x="285739" y="72837"/>
                  </a:lnTo>
                  <a:lnTo>
                    <a:pt x="312329" y="96243"/>
                  </a:lnTo>
                  <a:lnTo>
                    <a:pt x="323204" y="119605"/>
                  </a:lnTo>
                  <a:lnTo>
                    <a:pt x="325290" y="130216"/>
                  </a:lnTo>
                  <a:lnTo>
                    <a:pt x="325290" y="276172"/>
                  </a:lnTo>
                  <a:lnTo>
                    <a:pt x="0" y="276172"/>
                  </a:lnTo>
                  <a:lnTo>
                    <a:pt x="0" y="495296"/>
                  </a:lnTo>
                  <a:lnTo>
                    <a:pt x="466248" y="495296"/>
                  </a:lnTo>
                  <a:lnTo>
                    <a:pt x="466248" y="276172"/>
                  </a:lnTo>
                  <a:lnTo>
                    <a:pt x="401190" y="276172"/>
                  </a:lnTo>
                  <a:lnTo>
                    <a:pt x="401190" y="133264"/>
                  </a:lnTo>
                  <a:lnTo>
                    <a:pt x="405267" y="133264"/>
                  </a:lnTo>
                  <a:lnTo>
                    <a:pt x="392456" y="86479"/>
                  </a:lnTo>
                  <a:lnTo>
                    <a:pt x="366686" y="49314"/>
                  </a:lnTo>
                  <a:lnTo>
                    <a:pt x="330323" y="22214"/>
                  </a:lnTo>
                  <a:lnTo>
                    <a:pt x="285732" y="5628"/>
                  </a:lnTo>
                  <a:lnTo>
                    <a:pt x="235281" y="0"/>
                  </a:lnTo>
                  <a:close/>
                </a:path>
              </a:pathLst>
            </a:custGeom>
            <a:solidFill>
              <a:srgbClr val="262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505" y="1741516"/>
              <a:ext cx="2971800" cy="6026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88967" y="2019573"/>
              <a:ext cx="2249805" cy="6350"/>
            </a:xfrm>
            <a:custGeom>
              <a:avLst/>
              <a:gdLst/>
              <a:ahLst/>
              <a:cxnLst/>
              <a:rect l="l" t="t" r="r" b="b"/>
              <a:pathLst>
                <a:path w="2249804" h="6350">
                  <a:moveTo>
                    <a:pt x="0" y="0"/>
                  </a:moveTo>
                  <a:lnTo>
                    <a:pt x="2249669" y="6013"/>
                  </a:lnTo>
                </a:path>
              </a:pathLst>
            </a:custGeom>
            <a:ln w="63499">
              <a:solidFill>
                <a:srgbClr val="174E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25951" y="1877453"/>
              <a:ext cx="2376170" cy="290830"/>
            </a:xfrm>
            <a:custGeom>
              <a:avLst/>
              <a:gdLst/>
              <a:ahLst/>
              <a:cxnLst/>
              <a:rect l="l" t="t" r="r" b="b"/>
              <a:pathLst>
                <a:path w="2376170" h="290830">
                  <a:moveTo>
                    <a:pt x="285318" y="27533"/>
                  </a:moveTo>
                  <a:lnTo>
                    <a:pt x="281279" y="15582"/>
                  </a:lnTo>
                  <a:lnTo>
                    <a:pt x="272923" y="6146"/>
                  </a:lnTo>
                  <a:lnTo>
                    <a:pt x="261975" y="825"/>
                  </a:lnTo>
                  <a:lnTo>
                    <a:pt x="249821" y="0"/>
                  </a:lnTo>
                  <a:lnTo>
                    <a:pt x="237883" y="4038"/>
                  </a:lnTo>
                  <a:lnTo>
                    <a:pt x="0" y="141960"/>
                  </a:lnTo>
                  <a:lnTo>
                    <a:pt x="237147" y="281139"/>
                  </a:lnTo>
                  <a:lnTo>
                    <a:pt x="249059" y="285242"/>
                  </a:lnTo>
                  <a:lnTo>
                    <a:pt x="261213" y="284480"/>
                  </a:lnTo>
                  <a:lnTo>
                    <a:pt x="283933" y="245757"/>
                  </a:lnTo>
                  <a:lnTo>
                    <a:pt x="126022" y="142290"/>
                  </a:lnTo>
                  <a:lnTo>
                    <a:pt x="269735" y="58978"/>
                  </a:lnTo>
                  <a:lnTo>
                    <a:pt x="279171" y="50622"/>
                  </a:lnTo>
                  <a:lnTo>
                    <a:pt x="284492" y="39674"/>
                  </a:lnTo>
                  <a:lnTo>
                    <a:pt x="285318" y="27533"/>
                  </a:lnTo>
                  <a:close/>
                </a:path>
                <a:path w="2376170" h="290830">
                  <a:moveTo>
                    <a:pt x="2375687" y="148310"/>
                  </a:moveTo>
                  <a:lnTo>
                    <a:pt x="2138553" y="9118"/>
                  </a:lnTo>
                  <a:lnTo>
                    <a:pt x="2126627" y="5016"/>
                  </a:lnTo>
                  <a:lnTo>
                    <a:pt x="2114486" y="5778"/>
                  </a:lnTo>
                  <a:lnTo>
                    <a:pt x="2103501" y="11036"/>
                  </a:lnTo>
                  <a:lnTo>
                    <a:pt x="2095093" y="20434"/>
                  </a:lnTo>
                  <a:lnTo>
                    <a:pt x="2090991" y="32359"/>
                  </a:lnTo>
                  <a:lnTo>
                    <a:pt x="2091753" y="44500"/>
                  </a:lnTo>
                  <a:lnTo>
                    <a:pt x="2097011" y="55486"/>
                  </a:lnTo>
                  <a:lnTo>
                    <a:pt x="2106409" y="63893"/>
                  </a:lnTo>
                  <a:lnTo>
                    <a:pt x="2249665" y="147967"/>
                  </a:lnTo>
                  <a:lnTo>
                    <a:pt x="2105964" y="231292"/>
                  </a:lnTo>
                  <a:lnTo>
                    <a:pt x="2096516" y="239649"/>
                  </a:lnTo>
                  <a:lnTo>
                    <a:pt x="2091207" y="250596"/>
                  </a:lnTo>
                  <a:lnTo>
                    <a:pt x="2090381" y="262737"/>
                  </a:lnTo>
                  <a:lnTo>
                    <a:pt x="2094420" y="274675"/>
                  </a:lnTo>
                  <a:lnTo>
                    <a:pt x="2102777" y="284124"/>
                  </a:lnTo>
                  <a:lnTo>
                    <a:pt x="2113724" y="289433"/>
                  </a:lnTo>
                  <a:lnTo>
                    <a:pt x="2125865" y="290258"/>
                  </a:lnTo>
                  <a:lnTo>
                    <a:pt x="2137803" y="286219"/>
                  </a:lnTo>
                  <a:lnTo>
                    <a:pt x="2375687" y="148310"/>
                  </a:lnTo>
                  <a:close/>
                </a:path>
              </a:pathLst>
            </a:custGeom>
            <a:solidFill>
              <a:srgbClr val="174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98286" y="1705789"/>
            <a:ext cx="1527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VPN 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Connection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14458" y="1740411"/>
            <a:ext cx="97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474746"/>
                </a:solidFill>
                <a:latin typeface="Arial"/>
                <a:cs typeface="Arial"/>
              </a:rPr>
              <a:t>VPN </a:t>
            </a:r>
            <a:r>
              <a:rPr sz="1400" i="1" spc="-10" dirty="0">
                <a:solidFill>
                  <a:srgbClr val="474746"/>
                </a:solidFill>
                <a:latin typeface="Arial"/>
                <a:cs typeface="Arial"/>
              </a:rPr>
              <a:t>Router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8720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社内ユーザーの</a:t>
            </a:r>
            <a:r>
              <a:rPr sz="2500" spc="-20" dirty="0"/>
              <a:t>AWS</a:t>
            </a:r>
            <a:r>
              <a:rPr sz="2500" dirty="0"/>
              <a:t>マネージメントコンソールや</a:t>
            </a:r>
            <a:r>
              <a:rPr sz="2500" spc="120" dirty="0"/>
              <a:t>API, </a:t>
            </a:r>
            <a:r>
              <a:rPr sz="2500" spc="190" dirty="0"/>
              <a:t>CLI</a:t>
            </a:r>
            <a:r>
              <a:rPr sz="2500" spc="-5" dirty="0"/>
              <a:t>の操作の制限をつける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39" y="1039136"/>
            <a:ext cx="7943850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667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AWS管理者アカウントは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アカウント内のすべての操作が可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能なため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出来る限り使用しない</a:t>
            </a:r>
            <a:endParaRPr sz="2000">
              <a:latin typeface="Yu Gothic"/>
              <a:cs typeface="Yu Gothic"/>
            </a:endParaRPr>
          </a:p>
          <a:p>
            <a:pPr marL="354965" marR="5080" indent="-342265">
              <a:lnSpc>
                <a:spcPts val="232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60" dirty="0">
                <a:solidFill>
                  <a:srgbClr val="595A5D"/>
                </a:solidFill>
                <a:latin typeface="Yu Gothic"/>
                <a:cs typeface="Yu Gothic"/>
              </a:rPr>
              <a:t>IAM(Identity 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Access </a:t>
            </a:r>
            <a:r>
              <a:rPr sz="2000" spc="45" dirty="0">
                <a:solidFill>
                  <a:srgbClr val="595A5D"/>
                </a:solidFill>
                <a:latin typeface="Yu Gothic"/>
                <a:cs typeface="Yu Gothic"/>
              </a:rPr>
              <a:t>Management)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を利用することで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15" dirty="0">
                <a:solidFill>
                  <a:srgbClr val="595A5D"/>
                </a:solidFill>
                <a:latin typeface="Yu Gothic"/>
                <a:cs typeface="Yu Gothic"/>
              </a:rPr>
              <a:t>ユーザー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ごとのアクセスコント◻ールが可能</a:t>
            </a:r>
            <a:endParaRPr sz="2000">
              <a:latin typeface="Yu Gothic"/>
              <a:cs typeface="Yu Gothic"/>
            </a:endParaRPr>
          </a:p>
          <a:p>
            <a:pPr marL="469900">
              <a:lnSpc>
                <a:spcPct val="100000"/>
              </a:lnSpc>
              <a:spcBef>
                <a:spcPts val="320"/>
              </a:spcBef>
              <a:tabLst>
                <a:tab pos="755015" algn="l"/>
              </a:tabLst>
            </a:pPr>
            <a:r>
              <a:rPr sz="1600" spc="-50" dirty="0">
                <a:solidFill>
                  <a:srgbClr val="595A5D"/>
                </a:solidFill>
                <a:latin typeface="Arial"/>
                <a:cs typeface="Arial"/>
              </a:rPr>
              <a:t>–</a:t>
            </a:r>
            <a:r>
              <a:rPr sz="1600" dirty="0">
                <a:solidFill>
                  <a:srgbClr val="595A5D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595A5D"/>
                </a:solidFill>
                <a:latin typeface="Yu Gothic"/>
                <a:cs typeface="Yu Gothic"/>
              </a:rPr>
              <a:t>例：退職される社員のアクセス権限を簡単に削除可能</a:t>
            </a:r>
            <a:endParaRPr sz="16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665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開発・検証用</a:t>
            </a:r>
            <a:r>
              <a:rPr spc="80" dirty="0"/>
              <a:t>RDB</a:t>
            </a:r>
            <a:r>
              <a:rPr dirty="0"/>
              <a:t>を</a:t>
            </a:r>
            <a:r>
              <a:rPr spc="105" dirty="0"/>
              <a:t>RDS</a:t>
            </a:r>
            <a:r>
              <a:rPr spc="-5" dirty="0"/>
              <a:t>を使ってすぐさま構築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9602" y="746629"/>
            <a:ext cx="7480300" cy="14808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595A5D"/>
                </a:solidFill>
                <a:latin typeface="Yu Gothic"/>
                <a:cs typeface="Yu Gothic"/>
              </a:rPr>
              <a:t>RDBMS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のインストール不要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RDSを起動後すぐに利用可能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。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不要になれば削除も可能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有償のRDB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も従量課金で利用が可能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パブリックアクセスまたはプライベートアクセスの設定が可能</a:t>
            </a:r>
            <a:endParaRPr sz="2000">
              <a:latin typeface="Yu Gothic"/>
              <a:cs typeface="Yu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0197" y="2174767"/>
            <a:ext cx="5871210" cy="2070100"/>
            <a:chOff x="1500197" y="2174767"/>
            <a:chExt cx="5871210" cy="2070100"/>
          </a:xfrm>
        </p:grpSpPr>
        <p:sp>
          <p:nvSpPr>
            <p:cNvPr id="5" name="object 5"/>
            <p:cNvSpPr/>
            <p:nvPr/>
          </p:nvSpPr>
          <p:spPr>
            <a:xfrm>
              <a:off x="1503372" y="2521778"/>
              <a:ext cx="5864860" cy="1720214"/>
            </a:xfrm>
            <a:custGeom>
              <a:avLst/>
              <a:gdLst/>
              <a:ahLst/>
              <a:cxnLst/>
              <a:rect l="l" t="t" r="r" b="b"/>
              <a:pathLst>
                <a:path w="5864859" h="1720214">
                  <a:moveTo>
                    <a:pt x="0" y="168850"/>
                  </a:moveTo>
                  <a:lnTo>
                    <a:pt x="6031" y="123963"/>
                  </a:lnTo>
                  <a:lnTo>
                    <a:pt x="23053" y="83628"/>
                  </a:lnTo>
                  <a:lnTo>
                    <a:pt x="49455" y="49455"/>
                  </a:lnTo>
                  <a:lnTo>
                    <a:pt x="83628" y="23053"/>
                  </a:lnTo>
                  <a:lnTo>
                    <a:pt x="123963" y="6031"/>
                  </a:lnTo>
                  <a:lnTo>
                    <a:pt x="168850" y="0"/>
                  </a:lnTo>
                  <a:lnTo>
                    <a:pt x="5695728" y="0"/>
                  </a:lnTo>
                  <a:lnTo>
                    <a:pt x="5740615" y="6031"/>
                  </a:lnTo>
                  <a:lnTo>
                    <a:pt x="5780950" y="23053"/>
                  </a:lnTo>
                  <a:lnTo>
                    <a:pt x="5815123" y="49455"/>
                  </a:lnTo>
                  <a:lnTo>
                    <a:pt x="5841525" y="83628"/>
                  </a:lnTo>
                  <a:lnTo>
                    <a:pt x="5858547" y="123963"/>
                  </a:lnTo>
                  <a:lnTo>
                    <a:pt x="5864578" y="168850"/>
                  </a:lnTo>
                  <a:lnTo>
                    <a:pt x="5864578" y="1550958"/>
                  </a:lnTo>
                  <a:lnTo>
                    <a:pt x="5858547" y="1595845"/>
                  </a:lnTo>
                  <a:lnTo>
                    <a:pt x="5841525" y="1636180"/>
                  </a:lnTo>
                  <a:lnTo>
                    <a:pt x="5815123" y="1670354"/>
                  </a:lnTo>
                  <a:lnTo>
                    <a:pt x="5780950" y="1696756"/>
                  </a:lnTo>
                  <a:lnTo>
                    <a:pt x="5740615" y="1713777"/>
                  </a:lnTo>
                  <a:lnTo>
                    <a:pt x="5695728" y="1719809"/>
                  </a:lnTo>
                  <a:lnTo>
                    <a:pt x="168850" y="1719809"/>
                  </a:lnTo>
                  <a:lnTo>
                    <a:pt x="123963" y="1713777"/>
                  </a:lnTo>
                  <a:lnTo>
                    <a:pt x="83628" y="1696756"/>
                  </a:lnTo>
                  <a:lnTo>
                    <a:pt x="49455" y="1670354"/>
                  </a:lnTo>
                  <a:lnTo>
                    <a:pt x="23053" y="1636180"/>
                  </a:lnTo>
                  <a:lnTo>
                    <a:pt x="6031" y="1595845"/>
                  </a:lnTo>
                  <a:lnTo>
                    <a:pt x="0" y="1550958"/>
                  </a:lnTo>
                  <a:lnTo>
                    <a:pt x="0" y="168850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6270" y="2174767"/>
              <a:ext cx="603503" cy="6035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76511" y="2622753"/>
              <a:ext cx="5101590" cy="1483360"/>
            </a:xfrm>
            <a:custGeom>
              <a:avLst/>
              <a:gdLst/>
              <a:ahLst/>
              <a:cxnLst/>
              <a:rect l="l" t="t" r="r" b="b"/>
              <a:pathLst>
                <a:path w="5101590" h="1483360">
                  <a:moveTo>
                    <a:pt x="0" y="145624"/>
                  </a:moveTo>
                  <a:lnTo>
                    <a:pt x="7424" y="99596"/>
                  </a:lnTo>
                  <a:lnTo>
                    <a:pt x="28097" y="59620"/>
                  </a:lnTo>
                  <a:lnTo>
                    <a:pt x="59620" y="28097"/>
                  </a:lnTo>
                  <a:lnTo>
                    <a:pt x="99596" y="7424"/>
                  </a:lnTo>
                  <a:lnTo>
                    <a:pt x="145625" y="0"/>
                  </a:lnTo>
                  <a:lnTo>
                    <a:pt x="4955750" y="0"/>
                  </a:lnTo>
                  <a:lnTo>
                    <a:pt x="5001780" y="7424"/>
                  </a:lnTo>
                  <a:lnTo>
                    <a:pt x="5041755" y="28097"/>
                  </a:lnTo>
                  <a:lnTo>
                    <a:pt x="5073279" y="59620"/>
                  </a:lnTo>
                  <a:lnTo>
                    <a:pt x="5093952" y="99596"/>
                  </a:lnTo>
                  <a:lnTo>
                    <a:pt x="5101376" y="145624"/>
                  </a:lnTo>
                  <a:lnTo>
                    <a:pt x="5101376" y="1337624"/>
                  </a:lnTo>
                  <a:lnTo>
                    <a:pt x="5093952" y="1383653"/>
                  </a:lnTo>
                  <a:lnTo>
                    <a:pt x="5073279" y="1423629"/>
                  </a:lnTo>
                  <a:lnTo>
                    <a:pt x="5041755" y="1455152"/>
                  </a:lnTo>
                  <a:lnTo>
                    <a:pt x="5001780" y="1475825"/>
                  </a:lnTo>
                  <a:lnTo>
                    <a:pt x="4955750" y="1483249"/>
                  </a:lnTo>
                  <a:lnTo>
                    <a:pt x="145625" y="1483249"/>
                  </a:lnTo>
                  <a:lnTo>
                    <a:pt x="99596" y="1475825"/>
                  </a:lnTo>
                  <a:lnTo>
                    <a:pt x="59620" y="1455152"/>
                  </a:lnTo>
                  <a:lnTo>
                    <a:pt x="28097" y="1423629"/>
                  </a:lnTo>
                  <a:lnTo>
                    <a:pt x="7424" y="1383653"/>
                  </a:lnTo>
                  <a:lnTo>
                    <a:pt x="0" y="1337624"/>
                  </a:lnTo>
                  <a:lnTo>
                    <a:pt x="0" y="145624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9774" y="2303738"/>
              <a:ext cx="599170" cy="5991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27587" y="3431716"/>
            <a:ext cx="661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MySQL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001" y="3405339"/>
            <a:ext cx="608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Oracle</a:t>
            </a:r>
            <a:r>
              <a:rPr sz="10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DB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1247" y="3405340"/>
            <a:ext cx="503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endParaRPr sz="10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474746"/>
                </a:solidFill>
                <a:latin typeface="Arial"/>
                <a:cs typeface="Arial"/>
              </a:rPr>
              <a:t>MS</a:t>
            </a:r>
            <a:r>
              <a:rPr sz="1000" spc="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74746"/>
                </a:solidFill>
                <a:latin typeface="Arial"/>
                <a:cs typeface="Arial"/>
              </a:rPr>
              <a:t>SQL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68173" y="2806237"/>
            <a:ext cx="589915" cy="626745"/>
            <a:chOff x="2168173" y="2806237"/>
            <a:chExt cx="589915" cy="6267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228" y="3319312"/>
              <a:ext cx="84429" cy="1130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52468" y="3394180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5" h="38735">
                  <a:moveTo>
                    <a:pt x="433499" y="0"/>
                  </a:moveTo>
                  <a:lnTo>
                    <a:pt x="0" y="8947"/>
                  </a:lnTo>
                  <a:lnTo>
                    <a:pt x="0" y="38204"/>
                  </a:lnTo>
                  <a:lnTo>
                    <a:pt x="420759" y="38204"/>
                  </a:lnTo>
                  <a:lnTo>
                    <a:pt x="43349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173" y="3319312"/>
              <a:ext cx="84294" cy="1130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68173" y="2806237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54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5"/>
                  </a:lnTo>
                  <a:lnTo>
                    <a:pt x="6618" y="51066"/>
                  </a:lnTo>
                  <a:lnTo>
                    <a:pt x="0" y="83668"/>
                  </a:lnTo>
                  <a:lnTo>
                    <a:pt x="0" y="513074"/>
                  </a:lnTo>
                  <a:lnTo>
                    <a:pt x="6618" y="545690"/>
                  </a:lnTo>
                  <a:lnTo>
                    <a:pt x="24674" y="572333"/>
                  </a:lnTo>
                  <a:lnTo>
                    <a:pt x="51467" y="590300"/>
                  </a:lnTo>
                  <a:lnTo>
                    <a:pt x="84294" y="596889"/>
                  </a:lnTo>
                  <a:lnTo>
                    <a:pt x="505054" y="596889"/>
                  </a:lnTo>
                  <a:lnTo>
                    <a:pt x="537913" y="590300"/>
                  </a:lnTo>
                  <a:lnTo>
                    <a:pt x="564750" y="572333"/>
                  </a:lnTo>
                  <a:lnTo>
                    <a:pt x="582847" y="545690"/>
                  </a:lnTo>
                  <a:lnTo>
                    <a:pt x="589484" y="513074"/>
                  </a:lnTo>
                  <a:lnTo>
                    <a:pt x="589484" y="83668"/>
                  </a:lnTo>
                  <a:lnTo>
                    <a:pt x="582847" y="51066"/>
                  </a:lnTo>
                  <a:lnTo>
                    <a:pt x="564750" y="24475"/>
                  </a:lnTo>
                  <a:lnTo>
                    <a:pt x="537913" y="6563"/>
                  </a:lnTo>
                  <a:lnTo>
                    <a:pt x="505054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7116" y="2809159"/>
            <a:ext cx="45212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50" dirty="0">
                <a:solidFill>
                  <a:srgbClr val="FFFFFF"/>
                </a:solidFill>
                <a:latin typeface="Arial"/>
                <a:cs typeface="Arial"/>
              </a:rPr>
              <a:t>MySQL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02108" y="2793671"/>
            <a:ext cx="589915" cy="626745"/>
            <a:chOff x="3502108" y="2793671"/>
            <a:chExt cx="589915" cy="62674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7175" y="3306746"/>
              <a:ext cx="84419" cy="1130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86403" y="3381613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99" y="0"/>
                  </a:moveTo>
                  <a:lnTo>
                    <a:pt x="0" y="8958"/>
                  </a:lnTo>
                  <a:lnTo>
                    <a:pt x="0" y="38205"/>
                  </a:lnTo>
                  <a:lnTo>
                    <a:pt x="420771" y="38205"/>
                  </a:lnTo>
                  <a:lnTo>
                    <a:pt x="43349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2108" y="3306746"/>
              <a:ext cx="84294" cy="1130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02108" y="2793671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66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5"/>
                  </a:lnTo>
                  <a:lnTo>
                    <a:pt x="6618" y="51066"/>
                  </a:lnTo>
                  <a:lnTo>
                    <a:pt x="0" y="83668"/>
                  </a:lnTo>
                  <a:lnTo>
                    <a:pt x="0" y="513074"/>
                  </a:lnTo>
                  <a:lnTo>
                    <a:pt x="6618" y="545692"/>
                  </a:lnTo>
                  <a:lnTo>
                    <a:pt x="24674" y="572339"/>
                  </a:lnTo>
                  <a:lnTo>
                    <a:pt x="51467" y="590310"/>
                  </a:lnTo>
                  <a:lnTo>
                    <a:pt x="84294" y="596901"/>
                  </a:lnTo>
                  <a:lnTo>
                    <a:pt x="505066" y="596901"/>
                  </a:lnTo>
                  <a:lnTo>
                    <a:pt x="537918" y="590310"/>
                  </a:lnTo>
                  <a:lnTo>
                    <a:pt x="564752" y="572339"/>
                  </a:lnTo>
                  <a:lnTo>
                    <a:pt x="582849" y="545692"/>
                  </a:lnTo>
                  <a:lnTo>
                    <a:pt x="589485" y="513074"/>
                  </a:lnTo>
                  <a:lnTo>
                    <a:pt x="589485" y="83668"/>
                  </a:lnTo>
                  <a:lnTo>
                    <a:pt x="582849" y="51066"/>
                  </a:lnTo>
                  <a:lnTo>
                    <a:pt x="564752" y="24475"/>
                  </a:lnTo>
                  <a:lnTo>
                    <a:pt x="537918" y="6563"/>
                  </a:lnTo>
                  <a:lnTo>
                    <a:pt x="50506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87175" y="2796594"/>
            <a:ext cx="419734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05" dirty="0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918989" y="2774981"/>
            <a:ext cx="589915" cy="626745"/>
            <a:chOff x="4918989" y="2774981"/>
            <a:chExt cx="589915" cy="62674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4044" y="3288057"/>
              <a:ext cx="84430" cy="1130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03284" y="3362913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87" y="0"/>
                  </a:moveTo>
                  <a:lnTo>
                    <a:pt x="0" y="8958"/>
                  </a:lnTo>
                  <a:lnTo>
                    <a:pt x="0" y="38205"/>
                  </a:lnTo>
                  <a:lnTo>
                    <a:pt x="420759" y="38205"/>
                  </a:lnTo>
                  <a:lnTo>
                    <a:pt x="433487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8989" y="3288057"/>
              <a:ext cx="84294" cy="1130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18989" y="2774981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4" h="596900">
                  <a:moveTo>
                    <a:pt x="505054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3"/>
                  </a:lnTo>
                  <a:lnTo>
                    <a:pt x="6618" y="51062"/>
                  </a:lnTo>
                  <a:lnTo>
                    <a:pt x="0" y="83658"/>
                  </a:lnTo>
                  <a:lnTo>
                    <a:pt x="0" y="513076"/>
                  </a:lnTo>
                  <a:lnTo>
                    <a:pt x="6618" y="545686"/>
                  </a:lnTo>
                  <a:lnTo>
                    <a:pt x="24674" y="572329"/>
                  </a:lnTo>
                  <a:lnTo>
                    <a:pt x="51467" y="590298"/>
                  </a:lnTo>
                  <a:lnTo>
                    <a:pt x="84294" y="596889"/>
                  </a:lnTo>
                  <a:lnTo>
                    <a:pt x="505054" y="596889"/>
                  </a:lnTo>
                  <a:lnTo>
                    <a:pt x="537913" y="590298"/>
                  </a:lnTo>
                  <a:lnTo>
                    <a:pt x="564751" y="572329"/>
                  </a:lnTo>
                  <a:lnTo>
                    <a:pt x="582848" y="545686"/>
                  </a:lnTo>
                  <a:lnTo>
                    <a:pt x="589485" y="513076"/>
                  </a:lnTo>
                  <a:lnTo>
                    <a:pt x="589485" y="83658"/>
                  </a:lnTo>
                  <a:lnTo>
                    <a:pt x="582848" y="51062"/>
                  </a:lnTo>
                  <a:lnTo>
                    <a:pt x="564751" y="24473"/>
                  </a:lnTo>
                  <a:lnTo>
                    <a:pt x="537913" y="6563"/>
                  </a:lnTo>
                  <a:lnTo>
                    <a:pt x="505054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965558" y="2777899"/>
            <a:ext cx="50101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3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8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306782" y="2784566"/>
            <a:ext cx="4440555" cy="1521460"/>
            <a:chOff x="2306782" y="2784566"/>
            <a:chExt cx="4440555" cy="152146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8505" y="3599411"/>
              <a:ext cx="2115588" cy="65254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3481" y="3751021"/>
              <a:ext cx="1913889" cy="436880"/>
            </a:xfrm>
            <a:custGeom>
              <a:avLst/>
              <a:gdLst/>
              <a:ahLst/>
              <a:cxnLst/>
              <a:rect l="l" t="t" r="r" b="b"/>
              <a:pathLst>
                <a:path w="1913889" h="436879">
                  <a:moveTo>
                    <a:pt x="1913675" y="436522"/>
                  </a:moveTo>
                  <a:lnTo>
                    <a:pt x="1913675" y="205658"/>
                  </a:lnTo>
                  <a:lnTo>
                    <a:pt x="0" y="205658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4526" y="3725816"/>
              <a:ext cx="117908" cy="1159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3355" y="3599411"/>
              <a:ext cx="710738" cy="65254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80228" y="3751023"/>
              <a:ext cx="507365" cy="436880"/>
            </a:xfrm>
            <a:custGeom>
              <a:avLst/>
              <a:gdLst/>
              <a:ahLst/>
              <a:cxnLst/>
              <a:rect l="l" t="t" r="r" b="b"/>
              <a:pathLst>
                <a:path w="507364" h="436879">
                  <a:moveTo>
                    <a:pt x="506927" y="436519"/>
                  </a:moveTo>
                  <a:lnTo>
                    <a:pt x="506927" y="205657"/>
                  </a:lnTo>
                  <a:lnTo>
                    <a:pt x="0" y="205657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1275" y="3725819"/>
              <a:ext cx="117908" cy="1159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06782" y="3624349"/>
              <a:ext cx="3437312" cy="62761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55278" y="3777397"/>
              <a:ext cx="3232150" cy="410209"/>
            </a:xfrm>
            <a:custGeom>
              <a:avLst/>
              <a:gdLst/>
              <a:ahLst/>
              <a:cxnLst/>
              <a:rect l="l" t="t" r="r" b="b"/>
              <a:pathLst>
                <a:path w="3232150" h="410210">
                  <a:moveTo>
                    <a:pt x="3231878" y="410144"/>
                  </a:moveTo>
                  <a:lnTo>
                    <a:pt x="3231878" y="192470"/>
                  </a:lnTo>
                  <a:lnTo>
                    <a:pt x="0" y="192470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6323" y="3752192"/>
              <a:ext cx="117909" cy="1159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7715" y="3599411"/>
              <a:ext cx="939338" cy="70658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687156" y="3751021"/>
              <a:ext cx="731520" cy="490855"/>
            </a:xfrm>
            <a:custGeom>
              <a:avLst/>
              <a:gdLst/>
              <a:ahLst/>
              <a:cxnLst/>
              <a:rect l="l" t="t" r="r" b="b"/>
              <a:pathLst>
                <a:path w="731520" h="490854">
                  <a:moveTo>
                    <a:pt x="0" y="490563"/>
                  </a:moveTo>
                  <a:lnTo>
                    <a:pt x="0" y="216010"/>
                  </a:lnTo>
                  <a:lnTo>
                    <a:pt x="731519" y="216010"/>
                  </a:lnTo>
                  <a:lnTo>
                    <a:pt x="731519" y="0"/>
                  </a:lnTo>
                </a:path>
              </a:pathLst>
            </a:custGeom>
            <a:ln w="25399">
              <a:solidFill>
                <a:srgbClr val="EF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9721" y="3725816"/>
              <a:ext cx="117908" cy="11590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2493" y="3297642"/>
              <a:ext cx="84429" cy="11306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241732" y="3372497"/>
              <a:ext cx="433705" cy="38735"/>
            </a:xfrm>
            <a:custGeom>
              <a:avLst/>
              <a:gdLst/>
              <a:ahLst/>
              <a:cxnLst/>
              <a:rect l="l" t="t" r="r" b="b"/>
              <a:pathLst>
                <a:path w="433704" h="38735">
                  <a:moveTo>
                    <a:pt x="433489" y="0"/>
                  </a:moveTo>
                  <a:lnTo>
                    <a:pt x="0" y="8958"/>
                  </a:lnTo>
                  <a:lnTo>
                    <a:pt x="0" y="38205"/>
                  </a:lnTo>
                  <a:lnTo>
                    <a:pt x="420761" y="38205"/>
                  </a:lnTo>
                  <a:lnTo>
                    <a:pt x="433489" y="0"/>
                  </a:lnTo>
                  <a:close/>
                </a:path>
              </a:pathLst>
            </a:custGeom>
            <a:solidFill>
              <a:srgbClr val="17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7437" y="3297642"/>
              <a:ext cx="84294" cy="1130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57437" y="2784566"/>
              <a:ext cx="589915" cy="596900"/>
            </a:xfrm>
            <a:custGeom>
              <a:avLst/>
              <a:gdLst/>
              <a:ahLst/>
              <a:cxnLst/>
              <a:rect l="l" t="t" r="r" b="b"/>
              <a:pathLst>
                <a:path w="589915" h="596900">
                  <a:moveTo>
                    <a:pt x="505056" y="0"/>
                  </a:moveTo>
                  <a:lnTo>
                    <a:pt x="84294" y="0"/>
                  </a:lnTo>
                  <a:lnTo>
                    <a:pt x="51467" y="6563"/>
                  </a:lnTo>
                  <a:lnTo>
                    <a:pt x="24674" y="24474"/>
                  </a:lnTo>
                  <a:lnTo>
                    <a:pt x="6618" y="51062"/>
                  </a:lnTo>
                  <a:lnTo>
                    <a:pt x="0" y="83658"/>
                  </a:lnTo>
                  <a:lnTo>
                    <a:pt x="0" y="513076"/>
                  </a:lnTo>
                  <a:lnTo>
                    <a:pt x="6618" y="545686"/>
                  </a:lnTo>
                  <a:lnTo>
                    <a:pt x="24674" y="572329"/>
                  </a:lnTo>
                  <a:lnTo>
                    <a:pt x="51467" y="590298"/>
                  </a:lnTo>
                  <a:lnTo>
                    <a:pt x="84294" y="596889"/>
                  </a:lnTo>
                  <a:lnTo>
                    <a:pt x="505056" y="596889"/>
                  </a:lnTo>
                  <a:lnTo>
                    <a:pt x="537914" y="590298"/>
                  </a:lnTo>
                  <a:lnTo>
                    <a:pt x="564751" y="572329"/>
                  </a:lnTo>
                  <a:lnTo>
                    <a:pt x="582848" y="545686"/>
                  </a:lnTo>
                  <a:lnTo>
                    <a:pt x="589485" y="513076"/>
                  </a:lnTo>
                  <a:lnTo>
                    <a:pt x="589485" y="83658"/>
                  </a:lnTo>
                  <a:lnTo>
                    <a:pt x="582848" y="51062"/>
                  </a:lnTo>
                  <a:lnTo>
                    <a:pt x="564751" y="24474"/>
                  </a:lnTo>
                  <a:lnTo>
                    <a:pt x="537914" y="6563"/>
                  </a:lnTo>
                  <a:lnTo>
                    <a:pt x="505056" y="0"/>
                  </a:lnTo>
                  <a:close/>
                </a:path>
              </a:pathLst>
            </a:custGeom>
            <a:solidFill>
              <a:srgbClr val="2F7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216706" y="2771060"/>
            <a:ext cx="475615" cy="238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200" b="1" spc="-13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1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62173" y="2823843"/>
            <a:ext cx="564515" cy="339090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55880" rIns="0" bIns="0" rtlCol="0">
            <a:spAutoFit/>
          </a:bodyPr>
          <a:lstStyle/>
          <a:p>
            <a:pPr marL="90805" marR="86360">
              <a:lnSpc>
                <a:spcPts val="900"/>
              </a:lnSpc>
              <a:spcBef>
                <a:spcPts val="440"/>
              </a:spcBef>
            </a:pP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Postgre 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25166" y="3410304"/>
            <a:ext cx="64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74746"/>
                </a:solidFill>
                <a:latin typeface="MS PGothic"/>
                <a:cs typeface="MS PGothic"/>
              </a:rPr>
              <a:t>開発用</a:t>
            </a:r>
            <a:r>
              <a:rPr sz="1000" spc="-50" dirty="0">
                <a:solidFill>
                  <a:srgbClr val="474746"/>
                </a:solidFill>
                <a:latin typeface="MS PGothic"/>
                <a:cs typeface="MS PGothic"/>
              </a:rPr>
              <a:t> </a:t>
            </a:r>
            <a:r>
              <a:rPr sz="1000" spc="-10" dirty="0">
                <a:solidFill>
                  <a:srgbClr val="474746"/>
                </a:solidFill>
                <a:latin typeface="Arial"/>
                <a:cs typeface="Arial"/>
              </a:rPr>
              <a:t>PostgreSQ </a:t>
            </a:r>
            <a:r>
              <a:rPr sz="1000" spc="-50" dirty="0">
                <a:solidFill>
                  <a:srgbClr val="474746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19458" y="4187544"/>
            <a:ext cx="731519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4669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/>
              <a:t>AWS</a:t>
            </a:r>
            <a:r>
              <a:rPr sz="2500" spc="-5" dirty="0"/>
              <a:t>上で開発環境を構築したときのコストについて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39" y="978177"/>
            <a:ext cx="7892415" cy="16363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の利用料金は従量課金</a:t>
            </a:r>
            <a:endParaRPr sz="2000">
              <a:latin typeface="Yu Gothic"/>
              <a:cs typeface="Yu Gothic"/>
            </a:endParaRPr>
          </a:p>
          <a:p>
            <a:pPr marL="354965" marR="5080" indent="-342265">
              <a:lnSpc>
                <a:spcPts val="232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以下のように利用量に応じて</a:t>
            </a:r>
            <a:r>
              <a:rPr sz="2000" spc="120" dirty="0">
                <a:solidFill>
                  <a:srgbClr val="595A5D"/>
                </a:solidFill>
                <a:latin typeface="Yu Gothic"/>
                <a:cs typeface="Yu Gothic"/>
              </a:rPr>
              <a:t>2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パターンの環境にかかるコスト例を</a:t>
            </a:r>
            <a:r>
              <a:rPr sz="2000" spc="-15" dirty="0">
                <a:solidFill>
                  <a:srgbClr val="595A5D"/>
                </a:solidFill>
                <a:latin typeface="Yu Gothic"/>
                <a:cs typeface="Yu Gothic"/>
              </a:rPr>
              <a:t>紹介する</a:t>
            </a:r>
            <a:endParaRPr sz="20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パターンA</a:t>
            </a:r>
            <a:r>
              <a:rPr sz="1600" spc="-5" dirty="0">
                <a:solidFill>
                  <a:srgbClr val="595A5D"/>
                </a:solidFill>
                <a:latin typeface="Yu Gothic"/>
                <a:cs typeface="Yu Gothic"/>
              </a:rPr>
              <a:t>：無料利用枠内で利用</a:t>
            </a:r>
            <a:endParaRPr sz="16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595A5D"/>
                </a:solidFill>
                <a:latin typeface="Yu Gothic"/>
                <a:cs typeface="Yu Gothic"/>
              </a:rPr>
              <a:t>パターン</a:t>
            </a:r>
            <a:r>
              <a:rPr sz="1600" spc="-10" dirty="0">
                <a:solidFill>
                  <a:srgbClr val="595A5D"/>
                </a:solidFill>
                <a:latin typeface="Yu Gothic"/>
                <a:cs typeface="Yu Gothic"/>
              </a:rPr>
              <a:t>B</a:t>
            </a:r>
            <a:r>
              <a:rPr sz="1600" spc="-5" dirty="0">
                <a:solidFill>
                  <a:srgbClr val="595A5D"/>
                </a:solidFill>
                <a:latin typeface="Yu Gothic"/>
                <a:cs typeface="Yu Gothic"/>
              </a:rPr>
              <a:t>：開発者</a:t>
            </a:r>
            <a:r>
              <a:rPr sz="1600" spc="95" dirty="0">
                <a:solidFill>
                  <a:srgbClr val="595A5D"/>
                </a:solidFill>
                <a:latin typeface="Yu Gothic"/>
                <a:cs typeface="Yu Gothic"/>
              </a:rPr>
              <a:t>10</a:t>
            </a:r>
            <a:r>
              <a:rPr sz="1600" spc="-5" dirty="0">
                <a:solidFill>
                  <a:srgbClr val="595A5D"/>
                </a:solidFill>
                <a:latin typeface="Yu Gothic"/>
                <a:cs typeface="Yu Gothic"/>
              </a:rPr>
              <a:t>名で個別インスタンスを利用</a:t>
            </a:r>
            <a:endParaRPr sz="16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4292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開発環境関連の悩み</a:t>
            </a:r>
            <a:r>
              <a:rPr spc="-25" dirty="0"/>
              <a:t>（２）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1" y="904711"/>
            <a:ext cx="8007350" cy="352742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60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595958"/>
                </a:solidFill>
                <a:latin typeface="Yu Gothic"/>
                <a:cs typeface="Yu Gothic"/>
              </a:rPr>
              <a:t>環境構築・運用に手間およびコストがかかる</a:t>
            </a:r>
            <a:endParaRPr sz="2200">
              <a:latin typeface="Yu Gothic"/>
              <a:cs typeface="Yu Gothic"/>
            </a:endParaRPr>
          </a:p>
          <a:p>
            <a:pPr marL="749300" marR="82550" lvl="1" indent="-279400">
              <a:lnSpc>
                <a:spcPts val="2039"/>
              </a:lnSpc>
              <a:spcBef>
                <a:spcPts val="10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ラックマウント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ネットワークのケーブリング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OSや</a:t>
            </a:r>
            <a:r>
              <a:rPr sz="1900" spc="-50" dirty="0">
                <a:solidFill>
                  <a:srgbClr val="474746"/>
                </a:solidFill>
                <a:latin typeface="Yu Gothic"/>
                <a:cs typeface="Yu Gothic"/>
              </a:rPr>
              <a:t>M/W</a:t>
            </a:r>
            <a:r>
              <a:rPr sz="1900" spc="-20" dirty="0">
                <a:solidFill>
                  <a:srgbClr val="474746"/>
                </a:solidFill>
                <a:latin typeface="Yu Gothic"/>
                <a:cs typeface="Yu Gothic"/>
              </a:rPr>
              <a:t>インス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トール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アプリのデプロイなど</a:t>
            </a:r>
            <a:endParaRPr sz="1900">
              <a:latin typeface="Yu Gothic"/>
              <a:cs typeface="Yu Gothic"/>
            </a:endParaRPr>
          </a:p>
          <a:p>
            <a:pPr marL="755015" lvl="1" indent="-285115">
              <a:lnSpc>
                <a:spcPct val="100000"/>
              </a:lnSpc>
              <a:spcBef>
                <a:spcPts val="8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ビルの停電やオフィス引越しに伴うサーバー停止</a:t>
            </a:r>
            <a:endParaRPr sz="1900">
              <a:latin typeface="Yu Gothic"/>
              <a:cs typeface="Yu Gothic"/>
            </a:endParaRPr>
          </a:p>
          <a:p>
            <a:pPr marL="749300" marR="5080" lvl="1" indent="-279400">
              <a:lnSpc>
                <a:spcPts val="2039"/>
              </a:lnSpc>
              <a:spcBef>
                <a:spcPts val="108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サーバールーム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空調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電源の維持費や運用に必要な人件費等のコ</a:t>
            </a:r>
            <a:r>
              <a:rPr sz="1900" spc="-25" dirty="0">
                <a:solidFill>
                  <a:srgbClr val="474746"/>
                </a:solidFill>
                <a:latin typeface="Yu Gothic"/>
                <a:cs typeface="Yu Gothic"/>
              </a:rPr>
              <a:t>スト</a:t>
            </a:r>
            <a:endParaRPr sz="1900">
              <a:latin typeface="Yu Gothic"/>
              <a:cs typeface="Yu Gothic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74746"/>
              </a:buClr>
              <a:buFont typeface="Arial"/>
              <a:buChar char="–"/>
            </a:pPr>
            <a:endParaRPr sz="15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595958"/>
                </a:solidFill>
                <a:latin typeface="Yu Gothic"/>
                <a:cs typeface="Yu Gothic"/>
              </a:rPr>
              <a:t>インターネットアクセスのテスト</a:t>
            </a:r>
            <a:endParaRPr sz="2200">
              <a:latin typeface="Yu Gothic"/>
              <a:cs typeface="Yu Gothic"/>
            </a:endParaRPr>
          </a:p>
          <a:p>
            <a:pPr marL="749300" marR="5080" lvl="1" indent="-279400">
              <a:lnSpc>
                <a:spcPts val="2039"/>
              </a:lnSpc>
              <a:spcBef>
                <a:spcPts val="108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900" dirty="0">
                <a:solidFill>
                  <a:srgbClr val="474746"/>
                </a:solidFill>
                <a:latin typeface="Yu Gothic"/>
                <a:cs typeface="Yu Gothic"/>
              </a:rPr>
              <a:t>社内のインターネットアクセス可能なリソースが限られるため</a:t>
            </a:r>
            <a:r>
              <a:rPr sz="1900" dirty="0">
                <a:solidFill>
                  <a:srgbClr val="595958"/>
                </a:solidFill>
                <a:latin typeface="Yu Gothic"/>
                <a:cs typeface="Yu Gothic"/>
              </a:rPr>
              <a:t>、</a:t>
            </a:r>
            <a:r>
              <a:rPr sz="1900" spc="-50" dirty="0">
                <a:solidFill>
                  <a:srgbClr val="474746"/>
                </a:solidFill>
                <a:latin typeface="Yu Gothic"/>
                <a:cs typeface="Yu Gothic"/>
              </a:rPr>
              <a:t>モ</a:t>
            </a:r>
            <a:r>
              <a:rPr sz="1900" spc="-5" dirty="0">
                <a:solidFill>
                  <a:srgbClr val="474746"/>
                </a:solidFill>
                <a:latin typeface="Yu Gothic"/>
                <a:cs typeface="Yu Gothic"/>
              </a:rPr>
              <a:t>バイルアクセスのテストができない</a:t>
            </a:r>
            <a:endParaRPr sz="19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5267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パターン</a:t>
            </a:r>
            <a:r>
              <a:rPr spc="100" dirty="0"/>
              <a:t>A：</a:t>
            </a:r>
            <a:r>
              <a:rPr spc="250" dirty="0"/>
              <a:t>無料利用枠内で利</a:t>
            </a:r>
            <a:r>
              <a:rPr spc="-2550" dirty="0"/>
              <a:t>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959" y="3168998"/>
            <a:ext cx="491490" cy="4292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955" marR="13335" algn="ctr">
              <a:lnSpc>
                <a:spcPts val="1000"/>
              </a:lnSpc>
              <a:spcBef>
                <a:spcPts val="200"/>
              </a:spcBef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Amazon </a:t>
            </a:r>
            <a:r>
              <a:rPr sz="900" spc="-25" dirty="0">
                <a:solidFill>
                  <a:srgbClr val="474746"/>
                </a:solidFill>
                <a:latin typeface="Yu Gothic"/>
                <a:cs typeface="Yu Gothic"/>
              </a:rPr>
              <a:t>EC2</a:t>
            </a:r>
            <a:endParaRPr sz="9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t2.micro</a:t>
            </a:r>
            <a:endParaRPr sz="900">
              <a:latin typeface="Yu Gothic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339" y="4411869"/>
            <a:ext cx="589280" cy="2336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815" marR="5080" indent="-31750">
              <a:lnSpc>
                <a:spcPts val="800"/>
              </a:lnSpc>
              <a:spcBef>
                <a:spcPts val="160"/>
              </a:spcBef>
            </a:pPr>
            <a:r>
              <a:rPr sz="700" dirty="0">
                <a:solidFill>
                  <a:srgbClr val="474746"/>
                </a:solidFill>
                <a:latin typeface="Yu Gothic"/>
                <a:cs typeface="Yu Gothic"/>
              </a:rPr>
              <a:t>Amazon</a:t>
            </a:r>
            <a:r>
              <a:rPr sz="700" spc="20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700" spc="-25" dirty="0">
                <a:solidFill>
                  <a:srgbClr val="474746"/>
                </a:solidFill>
                <a:latin typeface="Yu Gothic"/>
                <a:cs typeface="Yu Gothic"/>
              </a:rPr>
              <a:t>RDS</a:t>
            </a:r>
            <a:r>
              <a:rPr sz="700" spc="50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Yu Gothic"/>
                <a:cs typeface="Yu Gothic"/>
              </a:rPr>
              <a:t>db.t2.micro</a:t>
            </a:r>
            <a:endParaRPr sz="700">
              <a:latin typeface="Yu Gothic"/>
              <a:cs typeface="Yu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8591" y="2137768"/>
            <a:ext cx="3838575" cy="2548890"/>
          </a:xfrm>
          <a:custGeom>
            <a:avLst/>
            <a:gdLst/>
            <a:ahLst/>
            <a:cxnLst/>
            <a:rect l="l" t="t" r="r" b="b"/>
            <a:pathLst>
              <a:path w="3838575" h="2548890">
                <a:moveTo>
                  <a:pt x="0" y="250246"/>
                </a:moveTo>
                <a:lnTo>
                  <a:pt x="4031" y="205264"/>
                </a:lnTo>
                <a:lnTo>
                  <a:pt x="15656" y="162927"/>
                </a:lnTo>
                <a:lnTo>
                  <a:pt x="34166" y="123942"/>
                </a:lnTo>
                <a:lnTo>
                  <a:pt x="58854" y="89015"/>
                </a:lnTo>
                <a:lnTo>
                  <a:pt x="89016" y="58854"/>
                </a:lnTo>
                <a:lnTo>
                  <a:pt x="123942" y="34166"/>
                </a:lnTo>
                <a:lnTo>
                  <a:pt x="162927" y="15656"/>
                </a:lnTo>
                <a:lnTo>
                  <a:pt x="205264" y="4031"/>
                </a:lnTo>
                <a:lnTo>
                  <a:pt x="250246" y="0"/>
                </a:lnTo>
                <a:lnTo>
                  <a:pt x="3588197" y="0"/>
                </a:lnTo>
                <a:lnTo>
                  <a:pt x="3633179" y="4031"/>
                </a:lnTo>
                <a:lnTo>
                  <a:pt x="3675516" y="15656"/>
                </a:lnTo>
                <a:lnTo>
                  <a:pt x="3714501" y="34166"/>
                </a:lnTo>
                <a:lnTo>
                  <a:pt x="3749428" y="58854"/>
                </a:lnTo>
                <a:lnTo>
                  <a:pt x="3779589" y="89015"/>
                </a:lnTo>
                <a:lnTo>
                  <a:pt x="3804278" y="123942"/>
                </a:lnTo>
                <a:lnTo>
                  <a:pt x="3822787" y="162927"/>
                </a:lnTo>
                <a:lnTo>
                  <a:pt x="3834412" y="205264"/>
                </a:lnTo>
                <a:lnTo>
                  <a:pt x="3838443" y="250246"/>
                </a:lnTo>
                <a:lnTo>
                  <a:pt x="3838443" y="2298611"/>
                </a:lnTo>
                <a:lnTo>
                  <a:pt x="3834412" y="2343593"/>
                </a:lnTo>
                <a:lnTo>
                  <a:pt x="3822787" y="2385930"/>
                </a:lnTo>
                <a:lnTo>
                  <a:pt x="3804278" y="2424915"/>
                </a:lnTo>
                <a:lnTo>
                  <a:pt x="3779589" y="2459842"/>
                </a:lnTo>
                <a:lnTo>
                  <a:pt x="3749428" y="2490003"/>
                </a:lnTo>
                <a:lnTo>
                  <a:pt x="3714501" y="2514692"/>
                </a:lnTo>
                <a:lnTo>
                  <a:pt x="3675516" y="2533202"/>
                </a:lnTo>
                <a:lnTo>
                  <a:pt x="3633179" y="2544826"/>
                </a:lnTo>
                <a:lnTo>
                  <a:pt x="3588197" y="2548858"/>
                </a:lnTo>
                <a:lnTo>
                  <a:pt x="250246" y="2548858"/>
                </a:lnTo>
                <a:lnTo>
                  <a:pt x="205264" y="2544826"/>
                </a:lnTo>
                <a:lnTo>
                  <a:pt x="162927" y="2533202"/>
                </a:lnTo>
                <a:lnTo>
                  <a:pt x="123942" y="2514692"/>
                </a:lnTo>
                <a:lnTo>
                  <a:pt x="89016" y="2490003"/>
                </a:lnTo>
                <a:lnTo>
                  <a:pt x="58854" y="2459842"/>
                </a:lnTo>
                <a:lnTo>
                  <a:pt x="34166" y="2424915"/>
                </a:lnTo>
                <a:lnTo>
                  <a:pt x="15656" y="2385930"/>
                </a:lnTo>
                <a:lnTo>
                  <a:pt x="4031" y="2343593"/>
                </a:lnTo>
                <a:lnTo>
                  <a:pt x="0" y="2298611"/>
                </a:lnTo>
                <a:lnTo>
                  <a:pt x="0" y="250246"/>
                </a:lnTo>
                <a:close/>
              </a:path>
            </a:pathLst>
          </a:custGeom>
          <a:ln w="6349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5736" y="2193104"/>
            <a:ext cx="7366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東京リージョン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8178" y="1813928"/>
            <a:ext cx="425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15GB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8270" y="2440652"/>
            <a:ext cx="873125" cy="746760"/>
            <a:chOff x="738270" y="2440652"/>
            <a:chExt cx="873125" cy="746760"/>
          </a:xfrm>
        </p:grpSpPr>
        <p:sp>
          <p:nvSpPr>
            <p:cNvPr id="9" name="object 9"/>
            <p:cNvSpPr/>
            <p:nvPr/>
          </p:nvSpPr>
          <p:spPr>
            <a:xfrm>
              <a:off x="738273" y="2440652"/>
              <a:ext cx="673100" cy="683895"/>
            </a:xfrm>
            <a:custGeom>
              <a:avLst/>
              <a:gdLst/>
              <a:ahLst/>
              <a:cxnLst/>
              <a:rect l="l" t="t" r="r" b="b"/>
              <a:pathLst>
                <a:path w="673100" h="683894">
                  <a:moveTo>
                    <a:pt x="557642" y="0"/>
                  </a:moveTo>
                  <a:lnTo>
                    <a:pt x="115652" y="0"/>
                  </a:lnTo>
                  <a:lnTo>
                    <a:pt x="70639" y="9053"/>
                  </a:lnTo>
                  <a:lnTo>
                    <a:pt x="33877" y="33738"/>
                  </a:lnTo>
                  <a:lnTo>
                    <a:pt x="9089" y="70343"/>
                  </a:lnTo>
                  <a:lnTo>
                    <a:pt x="0" y="115155"/>
                  </a:lnTo>
                  <a:lnTo>
                    <a:pt x="0" y="568563"/>
                  </a:lnTo>
                  <a:lnTo>
                    <a:pt x="9089" y="613388"/>
                  </a:lnTo>
                  <a:lnTo>
                    <a:pt x="33877" y="649996"/>
                  </a:lnTo>
                  <a:lnTo>
                    <a:pt x="70639" y="674680"/>
                  </a:lnTo>
                  <a:lnTo>
                    <a:pt x="115652" y="683732"/>
                  </a:lnTo>
                  <a:lnTo>
                    <a:pt x="557642" y="683732"/>
                  </a:lnTo>
                  <a:lnTo>
                    <a:pt x="602630" y="674680"/>
                  </a:lnTo>
                  <a:lnTo>
                    <a:pt x="639326" y="649996"/>
                  </a:lnTo>
                  <a:lnTo>
                    <a:pt x="664045" y="613388"/>
                  </a:lnTo>
                  <a:lnTo>
                    <a:pt x="673104" y="568563"/>
                  </a:lnTo>
                  <a:lnTo>
                    <a:pt x="673104" y="115155"/>
                  </a:lnTo>
                  <a:lnTo>
                    <a:pt x="664045" y="70343"/>
                  </a:lnTo>
                  <a:lnTo>
                    <a:pt x="639326" y="33738"/>
                  </a:lnTo>
                  <a:lnTo>
                    <a:pt x="602630" y="9053"/>
                  </a:lnTo>
                  <a:lnTo>
                    <a:pt x="557642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914" y="3009218"/>
              <a:ext cx="115462" cy="1553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9139" y="3124377"/>
              <a:ext cx="447675" cy="40640"/>
            </a:xfrm>
            <a:custGeom>
              <a:avLst/>
              <a:gdLst/>
              <a:ahLst/>
              <a:cxnLst/>
              <a:rect l="l" t="t" r="r" b="b"/>
              <a:pathLst>
                <a:path w="447675" h="40639">
                  <a:moveTo>
                    <a:pt x="447568" y="0"/>
                  </a:moveTo>
                  <a:lnTo>
                    <a:pt x="0" y="0"/>
                  </a:lnTo>
                  <a:lnTo>
                    <a:pt x="0" y="40175"/>
                  </a:lnTo>
                  <a:lnTo>
                    <a:pt x="447568" y="40175"/>
                  </a:lnTo>
                  <a:lnTo>
                    <a:pt x="447568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270" y="3009212"/>
              <a:ext cx="115652" cy="155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12951" y="2768104"/>
              <a:ext cx="298450" cy="403860"/>
            </a:xfrm>
            <a:custGeom>
              <a:avLst/>
              <a:gdLst/>
              <a:ahLst/>
              <a:cxnLst/>
              <a:rect l="l" t="t" r="r" b="b"/>
              <a:pathLst>
                <a:path w="298450" h="403860">
                  <a:moveTo>
                    <a:pt x="291617" y="40754"/>
                  </a:moveTo>
                  <a:lnTo>
                    <a:pt x="251015" y="0"/>
                  </a:lnTo>
                  <a:lnTo>
                    <a:pt x="47599" y="0"/>
                  </a:lnTo>
                  <a:lnTo>
                    <a:pt x="3848" y="40754"/>
                  </a:lnTo>
                  <a:lnTo>
                    <a:pt x="291617" y="40754"/>
                  </a:lnTo>
                  <a:close/>
                </a:path>
                <a:path w="298450" h="403860">
                  <a:moveTo>
                    <a:pt x="298450" y="77101"/>
                  </a:moveTo>
                  <a:lnTo>
                    <a:pt x="0" y="77101"/>
                  </a:lnTo>
                  <a:lnTo>
                    <a:pt x="0" y="403288"/>
                  </a:lnTo>
                  <a:lnTo>
                    <a:pt x="298450" y="403288"/>
                  </a:lnTo>
                  <a:lnTo>
                    <a:pt x="298450" y="77101"/>
                  </a:lnTo>
                  <a:close/>
                </a:path>
              </a:pathLst>
            </a:custGeom>
            <a:solidFill>
              <a:srgbClr val="E15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2951" y="2808858"/>
              <a:ext cx="298450" cy="378460"/>
            </a:xfrm>
            <a:custGeom>
              <a:avLst/>
              <a:gdLst/>
              <a:ahLst/>
              <a:cxnLst/>
              <a:rect l="l" t="t" r="r" b="b"/>
              <a:pathLst>
                <a:path w="298450" h="378460">
                  <a:moveTo>
                    <a:pt x="291630" y="0"/>
                  </a:moveTo>
                  <a:lnTo>
                    <a:pt x="3848" y="0"/>
                  </a:lnTo>
                  <a:lnTo>
                    <a:pt x="3848" y="15811"/>
                  </a:lnTo>
                  <a:lnTo>
                    <a:pt x="291630" y="15811"/>
                  </a:lnTo>
                  <a:lnTo>
                    <a:pt x="291630" y="0"/>
                  </a:lnTo>
                  <a:close/>
                </a:path>
                <a:path w="298450" h="378460">
                  <a:moveTo>
                    <a:pt x="298450" y="362546"/>
                  </a:moveTo>
                  <a:lnTo>
                    <a:pt x="0" y="362546"/>
                  </a:lnTo>
                  <a:lnTo>
                    <a:pt x="0" y="378345"/>
                  </a:lnTo>
                  <a:lnTo>
                    <a:pt x="298450" y="378345"/>
                  </a:lnTo>
                  <a:lnTo>
                    <a:pt x="298450" y="362546"/>
                  </a:lnTo>
                  <a:close/>
                </a:path>
              </a:pathLst>
            </a:custGeom>
            <a:solidFill>
              <a:srgbClr val="8C3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61770" y="2847371"/>
            <a:ext cx="2063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30" dirty="0">
                <a:solidFill>
                  <a:srgbClr val="FFFFFF"/>
                </a:solidFill>
                <a:latin typeface="Microsoft YaHei"/>
                <a:cs typeface="Microsoft YaHei"/>
              </a:rPr>
              <a:t>10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1580" y="2999771"/>
            <a:ext cx="226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GB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3949" y="1125800"/>
            <a:ext cx="2632710" cy="3254375"/>
            <a:chOff x="423949" y="1125800"/>
            <a:chExt cx="2632710" cy="3254375"/>
          </a:xfrm>
        </p:grpSpPr>
        <p:sp>
          <p:nvSpPr>
            <p:cNvPr id="18" name="object 18"/>
            <p:cNvSpPr/>
            <p:nvPr/>
          </p:nvSpPr>
          <p:spPr>
            <a:xfrm>
              <a:off x="2270582" y="3929252"/>
              <a:ext cx="307340" cy="80010"/>
            </a:xfrm>
            <a:custGeom>
              <a:avLst/>
              <a:gdLst/>
              <a:ahLst/>
              <a:cxnLst/>
              <a:rect l="l" t="t" r="r" b="b"/>
              <a:pathLst>
                <a:path w="307339" h="80010">
                  <a:moveTo>
                    <a:pt x="307187" y="27292"/>
                  </a:moveTo>
                  <a:lnTo>
                    <a:pt x="271932" y="15875"/>
                  </a:lnTo>
                  <a:lnTo>
                    <a:pt x="224561" y="7289"/>
                  </a:lnTo>
                  <a:lnTo>
                    <a:pt x="179057" y="1879"/>
                  </a:lnTo>
                  <a:lnTo>
                    <a:pt x="149390" y="0"/>
                  </a:lnTo>
                  <a:lnTo>
                    <a:pt x="98501" y="3949"/>
                  </a:lnTo>
                  <a:lnTo>
                    <a:pt x="51676" y="14643"/>
                  </a:lnTo>
                  <a:lnTo>
                    <a:pt x="16357" y="30314"/>
                  </a:lnTo>
                  <a:lnTo>
                    <a:pt x="3162" y="45580"/>
                  </a:lnTo>
                  <a:lnTo>
                    <a:pt x="1587" y="47409"/>
                  </a:lnTo>
                  <a:lnTo>
                    <a:pt x="0" y="49237"/>
                  </a:lnTo>
                  <a:lnTo>
                    <a:pt x="584" y="79463"/>
                  </a:lnTo>
                  <a:lnTo>
                    <a:pt x="1066" y="79159"/>
                  </a:lnTo>
                  <a:lnTo>
                    <a:pt x="1536" y="78854"/>
                  </a:lnTo>
                  <a:lnTo>
                    <a:pt x="2476" y="78232"/>
                  </a:lnTo>
                  <a:lnTo>
                    <a:pt x="23558" y="64477"/>
                  </a:lnTo>
                  <a:lnTo>
                    <a:pt x="63449" y="52870"/>
                  </a:lnTo>
                  <a:lnTo>
                    <a:pt x="112483" y="45377"/>
                  </a:lnTo>
                  <a:lnTo>
                    <a:pt x="162890" y="42710"/>
                  </a:lnTo>
                  <a:lnTo>
                    <a:pt x="197396" y="43281"/>
                  </a:lnTo>
                  <a:lnTo>
                    <a:pt x="233667" y="45720"/>
                  </a:lnTo>
                  <a:lnTo>
                    <a:pt x="270548" y="51104"/>
                  </a:lnTo>
                  <a:lnTo>
                    <a:pt x="306908" y="60515"/>
                  </a:lnTo>
                  <a:lnTo>
                    <a:pt x="307187" y="27292"/>
                  </a:lnTo>
                  <a:close/>
                </a:path>
              </a:pathLst>
            </a:custGeom>
            <a:solidFill>
              <a:srgbClr val="1A48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07983" y="4002087"/>
              <a:ext cx="271780" cy="63500"/>
            </a:xfrm>
            <a:custGeom>
              <a:avLst/>
              <a:gdLst/>
              <a:ahLst/>
              <a:cxnLst/>
              <a:rect l="l" t="t" r="r" b="b"/>
              <a:pathLst>
                <a:path w="271780" h="63500">
                  <a:moveTo>
                    <a:pt x="135636" y="0"/>
                  </a:moveTo>
                  <a:lnTo>
                    <a:pt x="77391" y="3437"/>
                  </a:lnTo>
                  <a:lnTo>
                    <a:pt x="34883" y="11802"/>
                  </a:lnTo>
                  <a:lnTo>
                    <a:pt x="8842" y="22170"/>
                  </a:lnTo>
                  <a:lnTo>
                    <a:pt x="0" y="31617"/>
                  </a:lnTo>
                  <a:lnTo>
                    <a:pt x="8842" y="40991"/>
                  </a:lnTo>
                  <a:lnTo>
                    <a:pt x="34883" y="51270"/>
                  </a:lnTo>
                  <a:lnTo>
                    <a:pt x="77391" y="59561"/>
                  </a:lnTo>
                  <a:lnTo>
                    <a:pt x="135636" y="62968"/>
                  </a:lnTo>
                  <a:lnTo>
                    <a:pt x="155815" y="62602"/>
                  </a:lnTo>
                  <a:lnTo>
                    <a:pt x="206963" y="57677"/>
                  </a:lnTo>
                  <a:lnTo>
                    <a:pt x="254868" y="44838"/>
                  </a:lnTo>
                  <a:lnTo>
                    <a:pt x="271233" y="31617"/>
                  </a:lnTo>
                  <a:lnTo>
                    <a:pt x="267105" y="25381"/>
                  </a:lnTo>
                  <a:lnTo>
                    <a:pt x="206963" y="5341"/>
                  </a:lnTo>
                  <a:lnTo>
                    <a:pt x="155815" y="39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F7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8835" y="4033710"/>
              <a:ext cx="673100" cy="346075"/>
            </a:xfrm>
            <a:custGeom>
              <a:avLst/>
              <a:gdLst/>
              <a:ahLst/>
              <a:cxnLst/>
              <a:rect l="l" t="t" r="r" b="b"/>
              <a:pathLst>
                <a:path w="673100" h="346075">
                  <a:moveTo>
                    <a:pt x="382092" y="295033"/>
                  </a:moveTo>
                  <a:lnTo>
                    <a:pt x="45643" y="284988"/>
                  </a:lnTo>
                  <a:lnTo>
                    <a:pt x="47180" y="294297"/>
                  </a:lnTo>
                  <a:lnTo>
                    <a:pt x="32664" y="291503"/>
                  </a:lnTo>
                  <a:lnTo>
                    <a:pt x="15824" y="280860"/>
                  </a:lnTo>
                  <a:lnTo>
                    <a:pt x="4292" y="264947"/>
                  </a:lnTo>
                  <a:lnTo>
                    <a:pt x="0" y="245249"/>
                  </a:lnTo>
                  <a:lnTo>
                    <a:pt x="1663" y="277622"/>
                  </a:lnTo>
                  <a:lnTo>
                    <a:pt x="5689" y="297459"/>
                  </a:lnTo>
                  <a:lnTo>
                    <a:pt x="16649" y="313626"/>
                  </a:lnTo>
                  <a:lnTo>
                    <a:pt x="32918" y="324523"/>
                  </a:lnTo>
                  <a:lnTo>
                    <a:pt x="52832" y="328510"/>
                  </a:lnTo>
                  <a:lnTo>
                    <a:pt x="382092" y="328155"/>
                  </a:lnTo>
                  <a:lnTo>
                    <a:pt x="382092" y="295033"/>
                  </a:lnTo>
                  <a:close/>
                </a:path>
                <a:path w="673100" h="346075">
                  <a:moveTo>
                    <a:pt x="670382" y="0"/>
                  </a:moveTo>
                  <a:lnTo>
                    <a:pt x="667372" y="4508"/>
                  </a:lnTo>
                  <a:lnTo>
                    <a:pt x="666242" y="6210"/>
                  </a:lnTo>
                  <a:lnTo>
                    <a:pt x="664514" y="7200"/>
                  </a:lnTo>
                  <a:lnTo>
                    <a:pt x="657821" y="11036"/>
                  </a:lnTo>
                  <a:lnTo>
                    <a:pt x="654011" y="13220"/>
                  </a:lnTo>
                  <a:lnTo>
                    <a:pt x="652106" y="13881"/>
                  </a:lnTo>
                  <a:lnTo>
                    <a:pt x="640092" y="18008"/>
                  </a:lnTo>
                  <a:lnTo>
                    <a:pt x="633895" y="20142"/>
                  </a:lnTo>
                  <a:lnTo>
                    <a:pt x="632548" y="20434"/>
                  </a:lnTo>
                  <a:lnTo>
                    <a:pt x="606107" y="26060"/>
                  </a:lnTo>
                  <a:lnTo>
                    <a:pt x="590600" y="28270"/>
                  </a:lnTo>
                  <a:lnTo>
                    <a:pt x="573557" y="29946"/>
                  </a:lnTo>
                  <a:lnTo>
                    <a:pt x="554951" y="30988"/>
                  </a:lnTo>
                  <a:lnTo>
                    <a:pt x="534784" y="31356"/>
                  </a:lnTo>
                  <a:lnTo>
                    <a:pt x="476542" y="27952"/>
                  </a:lnTo>
                  <a:lnTo>
                    <a:pt x="434022" y="19659"/>
                  </a:lnTo>
                  <a:lnTo>
                    <a:pt x="407987" y="9385"/>
                  </a:lnTo>
                  <a:lnTo>
                    <a:pt x="399135" y="0"/>
                  </a:lnTo>
                  <a:lnTo>
                    <a:pt x="399135" y="35572"/>
                  </a:lnTo>
                  <a:lnTo>
                    <a:pt x="407974" y="44996"/>
                  </a:lnTo>
                  <a:lnTo>
                    <a:pt x="434022" y="55283"/>
                  </a:lnTo>
                  <a:lnTo>
                    <a:pt x="476529" y="63576"/>
                  </a:lnTo>
                  <a:lnTo>
                    <a:pt x="534784" y="66979"/>
                  </a:lnTo>
                  <a:lnTo>
                    <a:pt x="554951" y="66611"/>
                  </a:lnTo>
                  <a:lnTo>
                    <a:pt x="606107" y="61633"/>
                  </a:lnTo>
                  <a:lnTo>
                    <a:pt x="639787" y="53721"/>
                  </a:lnTo>
                  <a:lnTo>
                    <a:pt x="652195" y="49453"/>
                  </a:lnTo>
                  <a:lnTo>
                    <a:pt x="654011" y="48831"/>
                  </a:lnTo>
                  <a:lnTo>
                    <a:pt x="657352" y="46913"/>
                  </a:lnTo>
                  <a:lnTo>
                    <a:pt x="657479" y="46850"/>
                  </a:lnTo>
                  <a:lnTo>
                    <a:pt x="664641" y="42735"/>
                  </a:lnTo>
                  <a:lnTo>
                    <a:pt x="666242" y="41808"/>
                  </a:lnTo>
                  <a:lnTo>
                    <a:pt x="667232" y="40309"/>
                  </a:lnTo>
                  <a:lnTo>
                    <a:pt x="669683" y="36614"/>
                  </a:lnTo>
                  <a:lnTo>
                    <a:pt x="670153" y="35902"/>
                  </a:lnTo>
                  <a:lnTo>
                    <a:pt x="670356" y="35610"/>
                  </a:lnTo>
                  <a:lnTo>
                    <a:pt x="670382" y="0"/>
                  </a:lnTo>
                  <a:close/>
                </a:path>
                <a:path w="673100" h="346075">
                  <a:moveTo>
                    <a:pt x="672604" y="278980"/>
                  </a:moveTo>
                  <a:lnTo>
                    <a:pt x="665378" y="288340"/>
                  </a:lnTo>
                  <a:lnTo>
                    <a:pt x="642645" y="298145"/>
                  </a:lnTo>
                  <a:lnTo>
                    <a:pt x="602830" y="305879"/>
                  </a:lnTo>
                  <a:lnTo>
                    <a:pt x="544347" y="309016"/>
                  </a:lnTo>
                  <a:lnTo>
                    <a:pt x="509270" y="308190"/>
                  </a:lnTo>
                  <a:lnTo>
                    <a:pt x="478459" y="305752"/>
                  </a:lnTo>
                  <a:lnTo>
                    <a:pt x="451866" y="301764"/>
                  </a:lnTo>
                  <a:lnTo>
                    <a:pt x="429437" y="296291"/>
                  </a:lnTo>
                  <a:lnTo>
                    <a:pt x="429475" y="282536"/>
                  </a:lnTo>
                  <a:lnTo>
                    <a:pt x="417830" y="276250"/>
                  </a:lnTo>
                  <a:lnTo>
                    <a:pt x="408584" y="269887"/>
                  </a:lnTo>
                  <a:lnTo>
                    <a:pt x="402234" y="263740"/>
                  </a:lnTo>
                  <a:lnTo>
                    <a:pt x="399326" y="258140"/>
                  </a:lnTo>
                  <a:lnTo>
                    <a:pt x="399440" y="316369"/>
                  </a:lnTo>
                  <a:lnTo>
                    <a:pt x="451662" y="337604"/>
                  </a:lnTo>
                  <a:lnTo>
                    <a:pt x="508673" y="344970"/>
                  </a:lnTo>
                  <a:lnTo>
                    <a:pt x="543674" y="346011"/>
                  </a:lnTo>
                  <a:lnTo>
                    <a:pt x="602272" y="342658"/>
                  </a:lnTo>
                  <a:lnTo>
                    <a:pt x="642315" y="334454"/>
                  </a:lnTo>
                  <a:lnTo>
                    <a:pt x="665276" y="324192"/>
                  </a:lnTo>
                  <a:lnTo>
                    <a:pt x="671626" y="315912"/>
                  </a:lnTo>
                  <a:lnTo>
                    <a:pt x="671626" y="317893"/>
                  </a:lnTo>
                  <a:lnTo>
                    <a:pt x="671944" y="317360"/>
                  </a:lnTo>
                  <a:lnTo>
                    <a:pt x="672160" y="316865"/>
                  </a:lnTo>
                  <a:lnTo>
                    <a:pt x="672299" y="316344"/>
                  </a:lnTo>
                  <a:lnTo>
                    <a:pt x="672503" y="315747"/>
                  </a:lnTo>
                  <a:lnTo>
                    <a:pt x="672503" y="314769"/>
                  </a:lnTo>
                  <a:lnTo>
                    <a:pt x="672604" y="314629"/>
                  </a:lnTo>
                  <a:lnTo>
                    <a:pt x="672604" y="278980"/>
                  </a:lnTo>
                  <a:close/>
                </a:path>
              </a:pathLst>
            </a:custGeom>
            <a:solidFill>
              <a:srgbClr val="1A48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08505" y="3655809"/>
              <a:ext cx="673100" cy="688340"/>
            </a:xfrm>
            <a:custGeom>
              <a:avLst/>
              <a:gdLst/>
              <a:ahLst/>
              <a:cxnLst/>
              <a:rect l="l" t="t" r="r" b="b"/>
              <a:pathLst>
                <a:path w="673100" h="688339">
                  <a:moveTo>
                    <a:pt x="671461" y="50888"/>
                  </a:moveTo>
                  <a:lnTo>
                    <a:pt x="667435" y="31051"/>
                  </a:lnTo>
                  <a:lnTo>
                    <a:pt x="656475" y="14884"/>
                  </a:lnTo>
                  <a:lnTo>
                    <a:pt x="640194" y="3987"/>
                  </a:lnTo>
                  <a:lnTo>
                    <a:pt x="620255" y="0"/>
                  </a:lnTo>
                  <a:lnTo>
                    <a:pt x="51193" y="25"/>
                  </a:lnTo>
                  <a:lnTo>
                    <a:pt x="31267" y="4013"/>
                  </a:lnTo>
                  <a:lnTo>
                    <a:pt x="14998" y="14884"/>
                  </a:lnTo>
                  <a:lnTo>
                    <a:pt x="4025" y="31000"/>
                  </a:lnTo>
                  <a:lnTo>
                    <a:pt x="0" y="50736"/>
                  </a:lnTo>
                  <a:lnTo>
                    <a:pt x="0" y="622414"/>
                  </a:lnTo>
                  <a:lnTo>
                    <a:pt x="4025" y="642226"/>
                  </a:lnTo>
                  <a:lnTo>
                    <a:pt x="14998" y="658393"/>
                  </a:lnTo>
                  <a:lnTo>
                    <a:pt x="31267" y="669290"/>
                  </a:lnTo>
                  <a:lnTo>
                    <a:pt x="51193" y="673290"/>
                  </a:lnTo>
                  <a:lnTo>
                    <a:pt x="382447" y="672998"/>
                  </a:lnTo>
                  <a:lnTo>
                    <a:pt x="376580" y="669518"/>
                  </a:lnTo>
                  <a:lnTo>
                    <a:pt x="370293" y="665099"/>
                  </a:lnTo>
                  <a:lnTo>
                    <a:pt x="365264" y="660311"/>
                  </a:lnTo>
                  <a:lnTo>
                    <a:pt x="363220" y="655701"/>
                  </a:lnTo>
                  <a:lnTo>
                    <a:pt x="363410" y="340004"/>
                  </a:lnTo>
                  <a:lnTo>
                    <a:pt x="363220" y="327875"/>
                  </a:lnTo>
                  <a:lnTo>
                    <a:pt x="421017" y="298818"/>
                  </a:lnTo>
                  <a:lnTo>
                    <a:pt x="468160" y="290995"/>
                  </a:lnTo>
                  <a:lnTo>
                    <a:pt x="518604" y="287718"/>
                  </a:lnTo>
                  <a:lnTo>
                    <a:pt x="544957" y="287883"/>
                  </a:lnTo>
                  <a:lnTo>
                    <a:pt x="584390" y="289852"/>
                  </a:lnTo>
                  <a:lnTo>
                    <a:pt x="628637" y="295059"/>
                  </a:lnTo>
                  <a:lnTo>
                    <a:pt x="669467" y="304952"/>
                  </a:lnTo>
                  <a:lnTo>
                    <a:pt x="671461" y="50888"/>
                  </a:lnTo>
                  <a:close/>
                </a:path>
                <a:path w="673100" h="688339">
                  <a:moveTo>
                    <a:pt x="673100" y="439534"/>
                  </a:moveTo>
                  <a:lnTo>
                    <a:pt x="627176" y="457288"/>
                  </a:lnTo>
                  <a:lnTo>
                    <a:pt x="594753" y="462864"/>
                  </a:lnTo>
                  <a:lnTo>
                    <a:pt x="588987" y="463804"/>
                  </a:lnTo>
                  <a:lnTo>
                    <a:pt x="566788" y="465620"/>
                  </a:lnTo>
                  <a:lnTo>
                    <a:pt x="535114" y="466509"/>
                  </a:lnTo>
                  <a:lnTo>
                    <a:pt x="494779" y="464921"/>
                  </a:lnTo>
                  <a:lnTo>
                    <a:pt x="456984" y="460184"/>
                  </a:lnTo>
                  <a:lnTo>
                    <a:pt x="424395" y="452399"/>
                  </a:lnTo>
                  <a:lnTo>
                    <a:pt x="399681" y="441591"/>
                  </a:lnTo>
                  <a:lnTo>
                    <a:pt x="399681" y="657834"/>
                  </a:lnTo>
                  <a:lnTo>
                    <a:pt x="452894" y="680326"/>
                  </a:lnTo>
                  <a:lnTo>
                    <a:pt x="508939" y="687311"/>
                  </a:lnTo>
                  <a:lnTo>
                    <a:pt x="544004" y="688340"/>
                  </a:lnTo>
                  <a:lnTo>
                    <a:pt x="602602" y="684987"/>
                  </a:lnTo>
                  <a:lnTo>
                    <a:pt x="642645" y="676757"/>
                  </a:lnTo>
                  <a:lnTo>
                    <a:pt x="665607" y="666470"/>
                  </a:lnTo>
                  <a:lnTo>
                    <a:pt x="672934" y="656894"/>
                  </a:lnTo>
                  <a:lnTo>
                    <a:pt x="673100" y="439534"/>
                  </a:lnTo>
                  <a:close/>
                </a:path>
              </a:pathLst>
            </a:custGeom>
            <a:solidFill>
              <a:srgbClr val="2F7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3643" y="3726515"/>
              <a:ext cx="467951" cy="1567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5007" y="4148898"/>
              <a:ext cx="138897" cy="162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719" y="1629295"/>
              <a:ext cx="324196" cy="5860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8339" y="1658280"/>
              <a:ext cx="210392" cy="485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88339" y="1658280"/>
              <a:ext cx="210820" cy="485775"/>
            </a:xfrm>
            <a:custGeom>
              <a:avLst/>
              <a:gdLst/>
              <a:ahLst/>
              <a:cxnLst/>
              <a:rect l="l" t="t" r="r" b="b"/>
              <a:pathLst>
                <a:path w="210819" h="485775">
                  <a:moveTo>
                    <a:pt x="0" y="105197"/>
                  </a:moveTo>
                  <a:lnTo>
                    <a:pt x="105197" y="0"/>
                  </a:lnTo>
                  <a:lnTo>
                    <a:pt x="210392" y="105197"/>
                  </a:lnTo>
                  <a:lnTo>
                    <a:pt x="157794" y="105197"/>
                  </a:lnTo>
                  <a:lnTo>
                    <a:pt x="157794" y="485287"/>
                  </a:lnTo>
                  <a:lnTo>
                    <a:pt x="52597" y="485287"/>
                  </a:lnTo>
                  <a:lnTo>
                    <a:pt x="52597" y="105197"/>
                  </a:lnTo>
                  <a:lnTo>
                    <a:pt x="0" y="105197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101" y="1629295"/>
              <a:ext cx="324196" cy="5902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7669" y="1658280"/>
              <a:ext cx="210393" cy="485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37669" y="1658280"/>
              <a:ext cx="210820" cy="485775"/>
            </a:xfrm>
            <a:custGeom>
              <a:avLst/>
              <a:gdLst/>
              <a:ahLst/>
              <a:cxnLst/>
              <a:rect l="l" t="t" r="r" b="b"/>
              <a:pathLst>
                <a:path w="210819" h="485775">
                  <a:moveTo>
                    <a:pt x="210392" y="380090"/>
                  </a:moveTo>
                  <a:lnTo>
                    <a:pt x="105195" y="485287"/>
                  </a:lnTo>
                  <a:lnTo>
                    <a:pt x="0" y="380090"/>
                  </a:lnTo>
                  <a:lnTo>
                    <a:pt x="52597" y="380090"/>
                  </a:lnTo>
                  <a:lnTo>
                    <a:pt x="52597" y="0"/>
                  </a:lnTo>
                  <a:lnTo>
                    <a:pt x="157795" y="0"/>
                  </a:lnTo>
                  <a:lnTo>
                    <a:pt x="157795" y="380090"/>
                  </a:lnTo>
                  <a:lnTo>
                    <a:pt x="210392" y="38009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1326" y="1492408"/>
              <a:ext cx="165009" cy="16587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92123" y="1617184"/>
              <a:ext cx="499745" cy="41275"/>
            </a:xfrm>
            <a:custGeom>
              <a:avLst/>
              <a:gdLst/>
              <a:ahLst/>
              <a:cxnLst/>
              <a:rect l="l" t="t" r="r" b="b"/>
              <a:pathLst>
                <a:path w="499744" h="41275">
                  <a:moveTo>
                    <a:pt x="0" y="0"/>
                  </a:moveTo>
                  <a:lnTo>
                    <a:pt x="13679" y="41092"/>
                  </a:lnTo>
                  <a:lnTo>
                    <a:pt x="499205" y="41092"/>
                  </a:lnTo>
                  <a:lnTo>
                    <a:pt x="499205" y="11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0978" y="1492409"/>
              <a:ext cx="164823" cy="1658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40979" y="1125800"/>
              <a:ext cx="815975" cy="502920"/>
            </a:xfrm>
            <a:custGeom>
              <a:avLst/>
              <a:gdLst/>
              <a:ahLst/>
              <a:cxnLst/>
              <a:rect l="l" t="t" r="r" b="b"/>
              <a:pathLst>
                <a:path w="815975" h="502919">
                  <a:moveTo>
                    <a:pt x="313781" y="0"/>
                  </a:moveTo>
                  <a:lnTo>
                    <a:pt x="265978" y="5433"/>
                  </a:lnTo>
                  <a:lnTo>
                    <a:pt x="222097" y="20912"/>
                  </a:lnTo>
                  <a:lnTo>
                    <a:pt x="183388" y="45208"/>
                  </a:lnTo>
                  <a:lnTo>
                    <a:pt x="151103" y="77088"/>
                  </a:lnTo>
                  <a:lnTo>
                    <a:pt x="126493" y="115322"/>
                  </a:lnTo>
                  <a:lnTo>
                    <a:pt x="110809" y="158681"/>
                  </a:lnTo>
                  <a:lnTo>
                    <a:pt x="105303" y="205933"/>
                  </a:lnTo>
                  <a:lnTo>
                    <a:pt x="105303" y="207937"/>
                  </a:lnTo>
                  <a:lnTo>
                    <a:pt x="105604" y="209965"/>
                  </a:lnTo>
                  <a:lnTo>
                    <a:pt x="105604" y="211832"/>
                  </a:lnTo>
                  <a:lnTo>
                    <a:pt x="63041" y="234045"/>
                  </a:lnTo>
                  <a:lnTo>
                    <a:pt x="29635" y="269545"/>
                  </a:lnTo>
                  <a:lnTo>
                    <a:pt x="7813" y="311473"/>
                  </a:lnTo>
                  <a:lnTo>
                    <a:pt x="0" y="352969"/>
                  </a:lnTo>
                  <a:lnTo>
                    <a:pt x="0" y="366602"/>
                  </a:lnTo>
                  <a:lnTo>
                    <a:pt x="8407" y="406619"/>
                  </a:lnTo>
                  <a:lnTo>
                    <a:pt x="31816" y="443532"/>
                  </a:lnTo>
                  <a:lnTo>
                    <a:pt x="67504" y="474015"/>
                  </a:lnTo>
                  <a:lnTo>
                    <a:pt x="112747" y="494744"/>
                  </a:lnTo>
                  <a:lnTo>
                    <a:pt x="164823" y="502392"/>
                  </a:lnTo>
                  <a:lnTo>
                    <a:pt x="650349" y="502392"/>
                  </a:lnTo>
                  <a:lnTo>
                    <a:pt x="702516" y="494744"/>
                  </a:lnTo>
                  <a:lnTo>
                    <a:pt x="747814" y="474015"/>
                  </a:lnTo>
                  <a:lnTo>
                    <a:pt x="783530" y="443532"/>
                  </a:lnTo>
                  <a:lnTo>
                    <a:pt x="806949" y="406619"/>
                  </a:lnTo>
                  <a:lnTo>
                    <a:pt x="815359" y="366602"/>
                  </a:lnTo>
                  <a:lnTo>
                    <a:pt x="815359" y="352969"/>
                  </a:lnTo>
                  <a:lnTo>
                    <a:pt x="808049" y="314100"/>
                  </a:lnTo>
                  <a:lnTo>
                    <a:pt x="787584" y="275582"/>
                  </a:lnTo>
                  <a:lnTo>
                    <a:pt x="756161" y="241654"/>
                  </a:lnTo>
                  <a:lnTo>
                    <a:pt x="715976" y="216553"/>
                  </a:lnTo>
                  <a:lnTo>
                    <a:pt x="669225" y="204515"/>
                  </a:lnTo>
                  <a:lnTo>
                    <a:pt x="659987" y="165004"/>
                  </a:lnTo>
                  <a:lnTo>
                    <a:pt x="637215" y="132896"/>
                  </a:lnTo>
                  <a:lnTo>
                    <a:pt x="604046" y="111330"/>
                  </a:lnTo>
                  <a:lnTo>
                    <a:pt x="563620" y="103444"/>
                  </a:lnTo>
                  <a:lnTo>
                    <a:pt x="547334" y="104687"/>
                  </a:lnTo>
                  <a:lnTo>
                    <a:pt x="531826" y="108287"/>
                  </a:lnTo>
                  <a:lnTo>
                    <a:pt x="517287" y="114042"/>
                  </a:lnTo>
                  <a:lnTo>
                    <a:pt x="503904" y="121754"/>
                  </a:lnTo>
                  <a:lnTo>
                    <a:pt x="479713" y="81542"/>
                  </a:lnTo>
                  <a:lnTo>
                    <a:pt x="447251" y="47903"/>
                  </a:lnTo>
                  <a:lnTo>
                    <a:pt x="407871" y="22195"/>
                  </a:lnTo>
                  <a:lnTo>
                    <a:pt x="362930" y="5775"/>
                  </a:lnTo>
                  <a:lnTo>
                    <a:pt x="313781" y="0"/>
                  </a:lnTo>
                  <a:close/>
                </a:path>
              </a:pathLst>
            </a:custGeom>
            <a:solidFill>
              <a:srgbClr val="C5C7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158" y="2163542"/>
              <a:ext cx="179792" cy="1820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94503" y="2306292"/>
              <a:ext cx="548005" cy="39370"/>
            </a:xfrm>
            <a:custGeom>
              <a:avLst/>
              <a:gdLst/>
              <a:ahLst/>
              <a:cxnLst/>
              <a:rect l="l" t="t" r="r" b="b"/>
              <a:pathLst>
                <a:path w="548005" h="39369">
                  <a:moveTo>
                    <a:pt x="0" y="0"/>
                  </a:moveTo>
                  <a:lnTo>
                    <a:pt x="9206" y="39269"/>
                  </a:lnTo>
                  <a:lnTo>
                    <a:pt x="538657" y="39269"/>
                  </a:lnTo>
                  <a:lnTo>
                    <a:pt x="547561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949" y="2163542"/>
              <a:ext cx="179766" cy="1820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3951" y="1761366"/>
              <a:ext cx="889000" cy="551180"/>
            </a:xfrm>
            <a:custGeom>
              <a:avLst/>
              <a:gdLst/>
              <a:ahLst/>
              <a:cxnLst/>
              <a:rect l="l" t="t" r="r" b="b"/>
              <a:pathLst>
                <a:path w="889000" h="551180">
                  <a:moveTo>
                    <a:pt x="342091" y="0"/>
                  </a:moveTo>
                  <a:lnTo>
                    <a:pt x="296296" y="4589"/>
                  </a:lnTo>
                  <a:lnTo>
                    <a:pt x="253645" y="17752"/>
                  </a:lnTo>
                  <a:lnTo>
                    <a:pt x="215049" y="38581"/>
                  </a:lnTo>
                  <a:lnTo>
                    <a:pt x="181423" y="66168"/>
                  </a:lnTo>
                  <a:lnTo>
                    <a:pt x="153680" y="99606"/>
                  </a:lnTo>
                  <a:lnTo>
                    <a:pt x="132733" y="137988"/>
                  </a:lnTo>
                  <a:lnTo>
                    <a:pt x="119495" y="180406"/>
                  </a:lnTo>
                  <a:lnTo>
                    <a:pt x="114879" y="225953"/>
                  </a:lnTo>
                  <a:lnTo>
                    <a:pt x="115232" y="232587"/>
                  </a:lnTo>
                  <a:lnTo>
                    <a:pt x="68837" y="256863"/>
                  </a:lnTo>
                  <a:lnTo>
                    <a:pt x="32380" y="295786"/>
                  </a:lnTo>
                  <a:lnTo>
                    <a:pt x="8541" y="341766"/>
                  </a:lnTo>
                  <a:lnTo>
                    <a:pt x="0" y="387215"/>
                  </a:lnTo>
                  <a:lnTo>
                    <a:pt x="0" y="402175"/>
                  </a:lnTo>
                  <a:lnTo>
                    <a:pt x="24535" y="473731"/>
                  </a:lnTo>
                  <a:lnTo>
                    <a:pt x="52639" y="504458"/>
                  </a:lnTo>
                  <a:lnTo>
                    <a:pt x="89019" y="529012"/>
                  </a:lnTo>
                  <a:lnTo>
                    <a:pt x="131965" y="545288"/>
                  </a:lnTo>
                  <a:lnTo>
                    <a:pt x="179766" y="551181"/>
                  </a:lnTo>
                  <a:lnTo>
                    <a:pt x="709205" y="551181"/>
                  </a:lnTo>
                  <a:lnTo>
                    <a:pt x="756951" y="545288"/>
                  </a:lnTo>
                  <a:lnTo>
                    <a:pt x="799886" y="529012"/>
                  </a:lnTo>
                  <a:lnTo>
                    <a:pt x="836283" y="504458"/>
                  </a:lnTo>
                  <a:lnTo>
                    <a:pt x="864418" y="473731"/>
                  </a:lnTo>
                  <a:lnTo>
                    <a:pt x="882565" y="438935"/>
                  </a:lnTo>
                  <a:lnTo>
                    <a:pt x="888997" y="402175"/>
                  </a:lnTo>
                  <a:lnTo>
                    <a:pt x="888997" y="387215"/>
                  </a:lnTo>
                  <a:lnTo>
                    <a:pt x="881033" y="344585"/>
                  </a:lnTo>
                  <a:lnTo>
                    <a:pt x="858729" y="302350"/>
                  </a:lnTo>
                  <a:lnTo>
                    <a:pt x="824468" y="265150"/>
                  </a:lnTo>
                  <a:lnTo>
                    <a:pt x="780634" y="237627"/>
                  </a:lnTo>
                  <a:lnTo>
                    <a:pt x="729611" y="224425"/>
                  </a:lnTo>
                  <a:lnTo>
                    <a:pt x="719619" y="181092"/>
                  </a:lnTo>
                  <a:lnTo>
                    <a:pt x="694816" y="145864"/>
                  </a:lnTo>
                  <a:lnTo>
                    <a:pt x="658675" y="122196"/>
                  </a:lnTo>
                  <a:lnTo>
                    <a:pt x="614668" y="113539"/>
                  </a:lnTo>
                  <a:lnTo>
                    <a:pt x="596841" y="114909"/>
                  </a:lnTo>
                  <a:lnTo>
                    <a:pt x="579896" y="118868"/>
                  </a:lnTo>
                  <a:lnTo>
                    <a:pt x="564035" y="125191"/>
                  </a:lnTo>
                  <a:lnTo>
                    <a:pt x="549465" y="133654"/>
                  </a:lnTo>
                  <a:lnTo>
                    <a:pt x="523072" y="89546"/>
                  </a:lnTo>
                  <a:lnTo>
                    <a:pt x="487653" y="52624"/>
                  </a:lnTo>
                  <a:lnTo>
                    <a:pt x="444693" y="24390"/>
                  </a:lnTo>
                  <a:lnTo>
                    <a:pt x="395677" y="6348"/>
                  </a:lnTo>
                  <a:lnTo>
                    <a:pt x="342091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7362" y="2021750"/>
              <a:ext cx="516255" cy="216535"/>
            </a:xfrm>
            <a:custGeom>
              <a:avLst/>
              <a:gdLst/>
              <a:ahLst/>
              <a:cxnLst/>
              <a:rect l="l" t="t" r="r" b="b"/>
              <a:pathLst>
                <a:path w="516255" h="216535">
                  <a:moveTo>
                    <a:pt x="157048" y="211886"/>
                  </a:moveTo>
                  <a:lnTo>
                    <a:pt x="143586" y="160972"/>
                  </a:lnTo>
                  <a:lnTo>
                    <a:pt x="136575" y="134493"/>
                  </a:lnTo>
                  <a:lnTo>
                    <a:pt x="109461" y="32004"/>
                  </a:lnTo>
                  <a:lnTo>
                    <a:pt x="103822" y="10706"/>
                  </a:lnTo>
                  <a:lnTo>
                    <a:pt x="103822" y="134493"/>
                  </a:lnTo>
                  <a:lnTo>
                    <a:pt x="54406" y="134493"/>
                  </a:lnTo>
                  <a:lnTo>
                    <a:pt x="79286" y="32004"/>
                  </a:lnTo>
                  <a:lnTo>
                    <a:pt x="79832" y="32004"/>
                  </a:lnTo>
                  <a:lnTo>
                    <a:pt x="103822" y="134493"/>
                  </a:lnTo>
                  <a:lnTo>
                    <a:pt x="103822" y="10706"/>
                  </a:lnTo>
                  <a:lnTo>
                    <a:pt x="102069" y="4076"/>
                  </a:lnTo>
                  <a:lnTo>
                    <a:pt x="59359" y="4076"/>
                  </a:lnTo>
                  <a:lnTo>
                    <a:pt x="0" y="211886"/>
                  </a:lnTo>
                  <a:lnTo>
                    <a:pt x="34798" y="211886"/>
                  </a:lnTo>
                  <a:lnTo>
                    <a:pt x="48221" y="160972"/>
                  </a:lnTo>
                  <a:lnTo>
                    <a:pt x="109359" y="160972"/>
                  </a:lnTo>
                  <a:lnTo>
                    <a:pt x="122262" y="211886"/>
                  </a:lnTo>
                  <a:lnTo>
                    <a:pt x="157048" y="211886"/>
                  </a:lnTo>
                  <a:close/>
                </a:path>
                <a:path w="516255" h="216535">
                  <a:moveTo>
                    <a:pt x="366458" y="4064"/>
                  </a:moveTo>
                  <a:lnTo>
                    <a:pt x="333413" y="4064"/>
                  </a:lnTo>
                  <a:lnTo>
                    <a:pt x="306247" y="166446"/>
                  </a:lnTo>
                  <a:lnTo>
                    <a:pt x="305650" y="166446"/>
                  </a:lnTo>
                  <a:lnTo>
                    <a:pt x="277583" y="4064"/>
                  </a:lnTo>
                  <a:lnTo>
                    <a:pt x="242468" y="4064"/>
                  </a:lnTo>
                  <a:lnTo>
                    <a:pt x="215011" y="165595"/>
                  </a:lnTo>
                  <a:lnTo>
                    <a:pt x="214388" y="165595"/>
                  </a:lnTo>
                  <a:lnTo>
                    <a:pt x="186944" y="4064"/>
                  </a:lnTo>
                  <a:lnTo>
                    <a:pt x="153301" y="4064"/>
                  </a:lnTo>
                  <a:lnTo>
                    <a:pt x="193624" y="211886"/>
                  </a:lnTo>
                  <a:lnTo>
                    <a:pt x="232244" y="211886"/>
                  </a:lnTo>
                  <a:lnTo>
                    <a:pt x="258876" y="55321"/>
                  </a:lnTo>
                  <a:lnTo>
                    <a:pt x="259486" y="55321"/>
                  </a:lnTo>
                  <a:lnTo>
                    <a:pt x="286397" y="211886"/>
                  </a:lnTo>
                  <a:lnTo>
                    <a:pt x="324954" y="211886"/>
                  </a:lnTo>
                  <a:lnTo>
                    <a:pt x="366458" y="4064"/>
                  </a:lnTo>
                  <a:close/>
                </a:path>
                <a:path w="516255" h="216535">
                  <a:moveTo>
                    <a:pt x="516255" y="153416"/>
                  </a:moveTo>
                  <a:lnTo>
                    <a:pt x="492912" y="107378"/>
                  </a:lnTo>
                  <a:lnTo>
                    <a:pt x="451307" y="90195"/>
                  </a:lnTo>
                  <a:lnTo>
                    <a:pt x="437045" y="83642"/>
                  </a:lnTo>
                  <a:lnTo>
                    <a:pt x="427329" y="76111"/>
                  </a:lnTo>
                  <a:lnTo>
                    <a:pt x="421779" y="66814"/>
                  </a:lnTo>
                  <a:lnTo>
                    <a:pt x="420014" y="55029"/>
                  </a:lnTo>
                  <a:lnTo>
                    <a:pt x="422389" y="40982"/>
                  </a:lnTo>
                  <a:lnTo>
                    <a:pt x="428675" y="31711"/>
                  </a:lnTo>
                  <a:lnTo>
                    <a:pt x="437642" y="26593"/>
                  </a:lnTo>
                  <a:lnTo>
                    <a:pt x="448056" y="25019"/>
                  </a:lnTo>
                  <a:lnTo>
                    <a:pt x="461391" y="27038"/>
                  </a:lnTo>
                  <a:lnTo>
                    <a:pt x="470471" y="32918"/>
                  </a:lnTo>
                  <a:lnTo>
                    <a:pt x="475653" y="42341"/>
                  </a:lnTo>
                  <a:lnTo>
                    <a:pt x="477304" y="55029"/>
                  </a:lnTo>
                  <a:lnTo>
                    <a:pt x="477304" y="59397"/>
                  </a:lnTo>
                  <a:lnTo>
                    <a:pt x="510692" y="59397"/>
                  </a:lnTo>
                  <a:lnTo>
                    <a:pt x="510692" y="54686"/>
                  </a:lnTo>
                  <a:lnTo>
                    <a:pt x="508990" y="37071"/>
                  </a:lnTo>
                  <a:lnTo>
                    <a:pt x="501218" y="19278"/>
                  </a:lnTo>
                  <a:lnTo>
                    <a:pt x="483425" y="5524"/>
                  </a:lnTo>
                  <a:lnTo>
                    <a:pt x="451624" y="0"/>
                  </a:lnTo>
                  <a:lnTo>
                    <a:pt x="424942" y="3873"/>
                  </a:lnTo>
                  <a:lnTo>
                    <a:pt x="404469" y="15227"/>
                  </a:lnTo>
                  <a:lnTo>
                    <a:pt x="391325" y="33680"/>
                  </a:lnTo>
                  <a:lnTo>
                    <a:pt x="386689" y="58851"/>
                  </a:lnTo>
                  <a:lnTo>
                    <a:pt x="389216" y="78625"/>
                  </a:lnTo>
                  <a:lnTo>
                    <a:pt x="397065" y="94094"/>
                  </a:lnTo>
                  <a:lnTo>
                    <a:pt x="410603" y="106184"/>
                  </a:lnTo>
                  <a:lnTo>
                    <a:pt x="430237" y="115811"/>
                  </a:lnTo>
                  <a:lnTo>
                    <a:pt x="453059" y="123736"/>
                  </a:lnTo>
                  <a:lnTo>
                    <a:pt x="465632" y="128752"/>
                  </a:lnTo>
                  <a:lnTo>
                    <a:pt x="475018" y="136080"/>
                  </a:lnTo>
                  <a:lnTo>
                    <a:pt x="480885" y="146456"/>
                  </a:lnTo>
                  <a:lnTo>
                    <a:pt x="482904" y="160655"/>
                  </a:lnTo>
                  <a:lnTo>
                    <a:pt x="480923" y="171894"/>
                  </a:lnTo>
                  <a:lnTo>
                    <a:pt x="474992" y="181584"/>
                  </a:lnTo>
                  <a:lnTo>
                    <a:pt x="465112" y="188391"/>
                  </a:lnTo>
                  <a:lnTo>
                    <a:pt x="451307" y="190957"/>
                  </a:lnTo>
                  <a:lnTo>
                    <a:pt x="436232" y="188556"/>
                  </a:lnTo>
                  <a:lnTo>
                    <a:pt x="425564" y="181381"/>
                  </a:lnTo>
                  <a:lnTo>
                    <a:pt x="419214" y="169456"/>
                  </a:lnTo>
                  <a:lnTo>
                    <a:pt x="417118" y="152831"/>
                  </a:lnTo>
                  <a:lnTo>
                    <a:pt x="417118" y="147548"/>
                  </a:lnTo>
                  <a:lnTo>
                    <a:pt x="383730" y="147548"/>
                  </a:lnTo>
                  <a:lnTo>
                    <a:pt x="383730" y="152501"/>
                  </a:lnTo>
                  <a:lnTo>
                    <a:pt x="386372" y="174701"/>
                  </a:lnTo>
                  <a:lnTo>
                    <a:pt x="396062" y="195135"/>
                  </a:lnTo>
                  <a:lnTo>
                    <a:pt x="415455" y="210121"/>
                  </a:lnTo>
                  <a:lnTo>
                    <a:pt x="447192" y="215938"/>
                  </a:lnTo>
                  <a:lnTo>
                    <a:pt x="475754" y="212382"/>
                  </a:lnTo>
                  <a:lnTo>
                    <a:pt x="497522" y="201256"/>
                  </a:lnTo>
                  <a:lnTo>
                    <a:pt x="511390" y="181838"/>
                  </a:lnTo>
                  <a:lnTo>
                    <a:pt x="516255" y="153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62876" y="2591548"/>
            <a:ext cx="609600" cy="3378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91440">
              <a:lnSpc>
                <a:spcPts val="1200"/>
              </a:lnSpc>
              <a:spcBef>
                <a:spcPts val="190"/>
              </a:spcBef>
            </a:pPr>
            <a:r>
              <a:rPr sz="105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開発用</a:t>
            </a:r>
            <a:r>
              <a:rPr sz="1050" b="1" spc="-5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Web/AP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7756" y="2909048"/>
            <a:ext cx="3397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+DB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50661" y="696163"/>
            <a:ext cx="412178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構成のポイント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開発用</a:t>
            </a: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Web/AP+DB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インスタンスは</a:t>
            </a:r>
            <a:r>
              <a:rPr sz="1200" b="1" spc="65" dirty="0">
                <a:solidFill>
                  <a:srgbClr val="595958"/>
                </a:solidFill>
                <a:latin typeface="Microsoft YaHei"/>
                <a:cs typeface="Microsoft YaHei"/>
              </a:rPr>
              <a:t>8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時間</a:t>
            </a:r>
            <a:r>
              <a:rPr sz="1200" b="1" spc="140" dirty="0">
                <a:solidFill>
                  <a:srgbClr val="595958"/>
                </a:solidFill>
                <a:latin typeface="Microsoft YaHei"/>
                <a:cs typeface="Microsoft YaHei"/>
              </a:rPr>
              <a:t>/</a:t>
            </a:r>
            <a:r>
              <a:rPr sz="12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日のみ動作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50661" y="1051763"/>
            <a:ext cx="3495040" cy="149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（</a:t>
            </a: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3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台合わせて月</a:t>
            </a:r>
            <a:r>
              <a:rPr sz="1200" b="1" spc="65" dirty="0">
                <a:solidFill>
                  <a:srgbClr val="595958"/>
                </a:solidFill>
                <a:latin typeface="Microsoft YaHei"/>
                <a:cs typeface="Microsoft YaHei"/>
              </a:rPr>
              <a:t>1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台常時稼働分の時間</a:t>
            </a:r>
            <a:r>
              <a:rPr sz="12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）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spcBef>
                <a:spcPts val="60"/>
              </a:spcBef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RDS</a:t>
            </a:r>
            <a:r>
              <a:rPr sz="12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は常時稼働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spc="-10" dirty="0">
                <a:solidFill>
                  <a:srgbClr val="595958"/>
                </a:solidFill>
                <a:latin typeface="Microsoft YaHei"/>
                <a:cs typeface="Microsoft YaHei"/>
              </a:rPr>
              <a:t>AWS</a:t>
            </a:r>
            <a:r>
              <a:rPr sz="1200" b="1" spc="25" dirty="0">
                <a:solidFill>
                  <a:srgbClr val="474746"/>
                </a:solidFill>
                <a:latin typeface="Microsoft YaHei"/>
                <a:cs typeface="Microsoft YaHei"/>
              </a:rPr>
              <a:t>へのア</a:t>
            </a:r>
            <a:r>
              <a:rPr sz="1200" b="1" spc="80" dirty="0">
                <a:solidFill>
                  <a:srgbClr val="474746"/>
                </a:solidFill>
                <a:latin typeface="Microsoft YaHei"/>
                <a:cs typeface="Microsoft YaHei"/>
              </a:rPr>
              <a:t>ップ◻ードは無</a:t>
            </a:r>
            <a:r>
              <a:rPr sz="1200" b="1" spc="30" dirty="0">
                <a:solidFill>
                  <a:srgbClr val="474746"/>
                </a:solidFill>
                <a:latin typeface="Microsoft YaHei"/>
                <a:cs typeface="Microsoft YaHei"/>
              </a:rPr>
              <a:t>料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spcBef>
                <a:spcPts val="60"/>
              </a:spcBef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spc="-10" dirty="0">
                <a:solidFill>
                  <a:srgbClr val="595958"/>
                </a:solidFill>
                <a:latin typeface="Microsoft YaHei"/>
                <a:cs typeface="Microsoft YaHei"/>
              </a:rPr>
              <a:t>AWS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からのダウン◻ードは</a:t>
            </a:r>
            <a:r>
              <a:rPr sz="1200" b="1" spc="65" dirty="0">
                <a:solidFill>
                  <a:srgbClr val="595958"/>
                </a:solidFill>
                <a:latin typeface="Microsoft YaHei"/>
                <a:cs typeface="Microsoft YaHei"/>
              </a:rPr>
              <a:t>15GB/</a:t>
            </a:r>
            <a:r>
              <a:rPr sz="12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月まで無</a:t>
            </a:r>
            <a:r>
              <a:rPr sz="1200" b="1" spc="-680" dirty="0">
                <a:solidFill>
                  <a:srgbClr val="474746"/>
                </a:solidFill>
                <a:latin typeface="Microsoft YaHei"/>
                <a:cs typeface="Microsoft YaHei"/>
              </a:rPr>
              <a:t>料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00"/>
              </a:lnSpc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spc="70" dirty="0">
                <a:solidFill>
                  <a:srgbClr val="595958"/>
                </a:solidFill>
                <a:latin typeface="Microsoft YaHei"/>
                <a:cs typeface="Microsoft YaHei"/>
              </a:rPr>
              <a:t>EBS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は</a:t>
            </a:r>
            <a:r>
              <a:rPr sz="1200" b="1" spc="65" dirty="0">
                <a:solidFill>
                  <a:srgbClr val="595958"/>
                </a:solidFill>
                <a:latin typeface="Microsoft YaHei"/>
                <a:cs typeface="Microsoft YaHei"/>
              </a:rPr>
              <a:t>30GB/</a:t>
            </a:r>
            <a:r>
              <a:rPr sz="12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月まで無</a:t>
            </a:r>
            <a:r>
              <a:rPr sz="1200" b="1" spc="20" dirty="0">
                <a:solidFill>
                  <a:srgbClr val="474746"/>
                </a:solidFill>
                <a:latin typeface="Microsoft YaHei"/>
                <a:cs typeface="Microsoft YaHei"/>
              </a:rPr>
              <a:t>料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RDS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のストレージは</a:t>
            </a:r>
            <a:r>
              <a:rPr sz="1200" b="1" spc="65" dirty="0">
                <a:solidFill>
                  <a:srgbClr val="595958"/>
                </a:solidFill>
                <a:latin typeface="Microsoft YaHei"/>
                <a:cs typeface="Microsoft YaHei"/>
              </a:rPr>
              <a:t>20GB/</a:t>
            </a:r>
            <a:r>
              <a:rPr sz="12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月まで無</a:t>
            </a:r>
            <a:r>
              <a:rPr sz="1200" b="1" spc="20" dirty="0">
                <a:solidFill>
                  <a:srgbClr val="474746"/>
                </a:solidFill>
                <a:latin typeface="Microsoft YaHei"/>
                <a:cs typeface="Microsoft YaHei"/>
              </a:rPr>
              <a:t>料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spcBef>
                <a:spcPts val="60"/>
              </a:spcBef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spc="55" dirty="0">
                <a:solidFill>
                  <a:srgbClr val="595958"/>
                </a:solidFill>
                <a:latin typeface="Microsoft YaHei"/>
                <a:cs typeface="Microsoft YaHei"/>
              </a:rPr>
              <a:t>EC2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は全て</a:t>
            </a: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t2.micro</a:t>
            </a:r>
            <a:r>
              <a:rPr sz="12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を使用</a:t>
            </a:r>
            <a:endParaRPr sz="1200">
              <a:latin typeface="Microsoft YaHei"/>
              <a:cs typeface="Microsoft YaHei"/>
            </a:endParaRPr>
          </a:p>
          <a:p>
            <a:pPr marL="297815" indent="-285115">
              <a:lnSpc>
                <a:spcPts val="1420"/>
              </a:lnSpc>
              <a:buClr>
                <a:srgbClr val="474746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RDS</a:t>
            </a:r>
            <a:r>
              <a:rPr sz="1200" b="1" dirty="0">
                <a:solidFill>
                  <a:srgbClr val="474746"/>
                </a:solidFill>
                <a:latin typeface="Microsoft YaHei"/>
                <a:cs typeface="Microsoft YaHei"/>
              </a:rPr>
              <a:t>は</a:t>
            </a:r>
            <a:r>
              <a:rPr sz="1200" b="1" dirty="0">
                <a:solidFill>
                  <a:srgbClr val="595958"/>
                </a:solidFill>
                <a:latin typeface="Microsoft YaHei"/>
                <a:cs typeface="Microsoft YaHei"/>
              </a:rPr>
              <a:t>db.t2.micro</a:t>
            </a:r>
            <a:r>
              <a:rPr sz="12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を使用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60024" y="3168998"/>
            <a:ext cx="491490" cy="4292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955" marR="13335" algn="ctr">
              <a:lnSpc>
                <a:spcPts val="1000"/>
              </a:lnSpc>
              <a:spcBef>
                <a:spcPts val="200"/>
              </a:spcBef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Amazon </a:t>
            </a:r>
            <a:r>
              <a:rPr sz="900" spc="-25" dirty="0">
                <a:solidFill>
                  <a:srgbClr val="474746"/>
                </a:solidFill>
                <a:latin typeface="Yu Gothic"/>
                <a:cs typeface="Yu Gothic"/>
              </a:rPr>
              <a:t>EC2</a:t>
            </a:r>
            <a:endParaRPr sz="9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t2.micro</a:t>
            </a:r>
            <a:endParaRPr sz="900">
              <a:latin typeface="Yu Gothic"/>
              <a:cs typeface="Yu Gothic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899335" y="2440652"/>
            <a:ext cx="873125" cy="746760"/>
            <a:chOff x="1899335" y="2440652"/>
            <a:chExt cx="873125" cy="746760"/>
          </a:xfrm>
        </p:grpSpPr>
        <p:sp>
          <p:nvSpPr>
            <p:cNvPr id="45" name="object 45"/>
            <p:cNvSpPr/>
            <p:nvPr/>
          </p:nvSpPr>
          <p:spPr>
            <a:xfrm>
              <a:off x="1899338" y="2440652"/>
              <a:ext cx="673100" cy="683895"/>
            </a:xfrm>
            <a:custGeom>
              <a:avLst/>
              <a:gdLst/>
              <a:ahLst/>
              <a:cxnLst/>
              <a:rect l="l" t="t" r="r" b="b"/>
              <a:pathLst>
                <a:path w="673100" h="683894">
                  <a:moveTo>
                    <a:pt x="557641" y="0"/>
                  </a:moveTo>
                  <a:lnTo>
                    <a:pt x="115652" y="0"/>
                  </a:lnTo>
                  <a:lnTo>
                    <a:pt x="70639" y="9053"/>
                  </a:lnTo>
                  <a:lnTo>
                    <a:pt x="33877" y="33738"/>
                  </a:lnTo>
                  <a:lnTo>
                    <a:pt x="9089" y="70343"/>
                  </a:lnTo>
                  <a:lnTo>
                    <a:pt x="0" y="115155"/>
                  </a:lnTo>
                  <a:lnTo>
                    <a:pt x="0" y="568563"/>
                  </a:lnTo>
                  <a:lnTo>
                    <a:pt x="9089" y="613388"/>
                  </a:lnTo>
                  <a:lnTo>
                    <a:pt x="33877" y="649996"/>
                  </a:lnTo>
                  <a:lnTo>
                    <a:pt x="70639" y="674680"/>
                  </a:lnTo>
                  <a:lnTo>
                    <a:pt x="115652" y="683732"/>
                  </a:lnTo>
                  <a:lnTo>
                    <a:pt x="557641" y="683732"/>
                  </a:lnTo>
                  <a:lnTo>
                    <a:pt x="602630" y="674680"/>
                  </a:lnTo>
                  <a:lnTo>
                    <a:pt x="639326" y="649996"/>
                  </a:lnTo>
                  <a:lnTo>
                    <a:pt x="664045" y="613388"/>
                  </a:lnTo>
                  <a:lnTo>
                    <a:pt x="673103" y="568563"/>
                  </a:lnTo>
                  <a:lnTo>
                    <a:pt x="673103" y="115155"/>
                  </a:lnTo>
                  <a:lnTo>
                    <a:pt x="664045" y="70343"/>
                  </a:lnTo>
                  <a:lnTo>
                    <a:pt x="639326" y="33738"/>
                  </a:lnTo>
                  <a:lnTo>
                    <a:pt x="602630" y="9053"/>
                  </a:lnTo>
                  <a:lnTo>
                    <a:pt x="557641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978" y="3009218"/>
              <a:ext cx="115462" cy="15533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010204" y="3124377"/>
              <a:ext cx="447675" cy="40640"/>
            </a:xfrm>
            <a:custGeom>
              <a:avLst/>
              <a:gdLst/>
              <a:ahLst/>
              <a:cxnLst/>
              <a:rect l="l" t="t" r="r" b="b"/>
              <a:pathLst>
                <a:path w="447675" h="40639">
                  <a:moveTo>
                    <a:pt x="447568" y="0"/>
                  </a:moveTo>
                  <a:lnTo>
                    <a:pt x="0" y="0"/>
                  </a:lnTo>
                  <a:lnTo>
                    <a:pt x="0" y="40175"/>
                  </a:lnTo>
                  <a:lnTo>
                    <a:pt x="447568" y="40175"/>
                  </a:lnTo>
                  <a:lnTo>
                    <a:pt x="447568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9335" y="3009212"/>
              <a:ext cx="115652" cy="15534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74010" y="2768104"/>
              <a:ext cx="298450" cy="403860"/>
            </a:xfrm>
            <a:custGeom>
              <a:avLst/>
              <a:gdLst/>
              <a:ahLst/>
              <a:cxnLst/>
              <a:rect l="l" t="t" r="r" b="b"/>
              <a:pathLst>
                <a:path w="298450" h="403860">
                  <a:moveTo>
                    <a:pt x="291630" y="40754"/>
                  </a:moveTo>
                  <a:lnTo>
                    <a:pt x="251015" y="0"/>
                  </a:lnTo>
                  <a:lnTo>
                    <a:pt x="47612" y="0"/>
                  </a:lnTo>
                  <a:lnTo>
                    <a:pt x="3860" y="40754"/>
                  </a:lnTo>
                  <a:lnTo>
                    <a:pt x="291630" y="40754"/>
                  </a:lnTo>
                  <a:close/>
                </a:path>
                <a:path w="298450" h="403860">
                  <a:moveTo>
                    <a:pt x="298450" y="77101"/>
                  </a:moveTo>
                  <a:lnTo>
                    <a:pt x="0" y="77101"/>
                  </a:lnTo>
                  <a:lnTo>
                    <a:pt x="0" y="403288"/>
                  </a:lnTo>
                  <a:lnTo>
                    <a:pt x="298450" y="403288"/>
                  </a:lnTo>
                  <a:lnTo>
                    <a:pt x="298450" y="77101"/>
                  </a:lnTo>
                  <a:close/>
                </a:path>
              </a:pathLst>
            </a:custGeom>
            <a:solidFill>
              <a:srgbClr val="E15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74010" y="2808858"/>
              <a:ext cx="298450" cy="378460"/>
            </a:xfrm>
            <a:custGeom>
              <a:avLst/>
              <a:gdLst/>
              <a:ahLst/>
              <a:cxnLst/>
              <a:rect l="l" t="t" r="r" b="b"/>
              <a:pathLst>
                <a:path w="298450" h="378460">
                  <a:moveTo>
                    <a:pt x="291630" y="0"/>
                  </a:moveTo>
                  <a:lnTo>
                    <a:pt x="3860" y="0"/>
                  </a:lnTo>
                  <a:lnTo>
                    <a:pt x="3860" y="15811"/>
                  </a:lnTo>
                  <a:lnTo>
                    <a:pt x="291630" y="15811"/>
                  </a:lnTo>
                  <a:lnTo>
                    <a:pt x="291630" y="0"/>
                  </a:lnTo>
                  <a:close/>
                </a:path>
                <a:path w="298450" h="378460">
                  <a:moveTo>
                    <a:pt x="298450" y="362546"/>
                  </a:moveTo>
                  <a:lnTo>
                    <a:pt x="0" y="362546"/>
                  </a:lnTo>
                  <a:lnTo>
                    <a:pt x="0" y="378345"/>
                  </a:lnTo>
                  <a:lnTo>
                    <a:pt x="298450" y="378345"/>
                  </a:lnTo>
                  <a:lnTo>
                    <a:pt x="298450" y="362546"/>
                  </a:lnTo>
                  <a:close/>
                </a:path>
              </a:pathLst>
            </a:custGeom>
            <a:solidFill>
              <a:srgbClr val="8C3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522835" y="2847371"/>
            <a:ext cx="2063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30" dirty="0">
                <a:solidFill>
                  <a:srgbClr val="FFFFFF"/>
                </a:solidFill>
                <a:latin typeface="Microsoft YaHei"/>
                <a:cs typeface="Microsoft YaHei"/>
              </a:rPr>
              <a:t>10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12645" y="2999771"/>
            <a:ext cx="226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GB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49101" y="3168998"/>
            <a:ext cx="491490" cy="4292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955" marR="13335" algn="ctr">
              <a:lnSpc>
                <a:spcPts val="1000"/>
              </a:lnSpc>
              <a:spcBef>
                <a:spcPts val="200"/>
              </a:spcBef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Amazon </a:t>
            </a:r>
            <a:r>
              <a:rPr sz="900" spc="-25" dirty="0">
                <a:solidFill>
                  <a:srgbClr val="474746"/>
                </a:solidFill>
                <a:latin typeface="Yu Gothic"/>
                <a:cs typeface="Yu Gothic"/>
              </a:rPr>
              <a:t>EC2</a:t>
            </a:r>
            <a:endParaRPr sz="9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t2.micro</a:t>
            </a:r>
            <a:endParaRPr sz="900">
              <a:latin typeface="Yu Gothic"/>
              <a:cs typeface="Yu Gothic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088412" y="2440652"/>
            <a:ext cx="873125" cy="746760"/>
            <a:chOff x="3088412" y="2440652"/>
            <a:chExt cx="873125" cy="746760"/>
          </a:xfrm>
        </p:grpSpPr>
        <p:sp>
          <p:nvSpPr>
            <p:cNvPr id="55" name="object 55"/>
            <p:cNvSpPr/>
            <p:nvPr/>
          </p:nvSpPr>
          <p:spPr>
            <a:xfrm>
              <a:off x="3088415" y="2440652"/>
              <a:ext cx="673100" cy="683895"/>
            </a:xfrm>
            <a:custGeom>
              <a:avLst/>
              <a:gdLst/>
              <a:ahLst/>
              <a:cxnLst/>
              <a:rect l="l" t="t" r="r" b="b"/>
              <a:pathLst>
                <a:path w="673100" h="683894">
                  <a:moveTo>
                    <a:pt x="557643" y="0"/>
                  </a:moveTo>
                  <a:lnTo>
                    <a:pt x="115652" y="0"/>
                  </a:lnTo>
                  <a:lnTo>
                    <a:pt x="70639" y="9053"/>
                  </a:lnTo>
                  <a:lnTo>
                    <a:pt x="33877" y="33738"/>
                  </a:lnTo>
                  <a:lnTo>
                    <a:pt x="9089" y="70343"/>
                  </a:lnTo>
                  <a:lnTo>
                    <a:pt x="0" y="115155"/>
                  </a:lnTo>
                  <a:lnTo>
                    <a:pt x="0" y="568563"/>
                  </a:lnTo>
                  <a:lnTo>
                    <a:pt x="9089" y="613388"/>
                  </a:lnTo>
                  <a:lnTo>
                    <a:pt x="33877" y="649996"/>
                  </a:lnTo>
                  <a:lnTo>
                    <a:pt x="70639" y="674680"/>
                  </a:lnTo>
                  <a:lnTo>
                    <a:pt x="115652" y="683732"/>
                  </a:lnTo>
                  <a:lnTo>
                    <a:pt x="557643" y="683732"/>
                  </a:lnTo>
                  <a:lnTo>
                    <a:pt x="602631" y="674680"/>
                  </a:lnTo>
                  <a:lnTo>
                    <a:pt x="639326" y="649996"/>
                  </a:lnTo>
                  <a:lnTo>
                    <a:pt x="664045" y="613388"/>
                  </a:lnTo>
                  <a:lnTo>
                    <a:pt x="673103" y="568563"/>
                  </a:lnTo>
                  <a:lnTo>
                    <a:pt x="673103" y="115155"/>
                  </a:lnTo>
                  <a:lnTo>
                    <a:pt x="664045" y="70343"/>
                  </a:lnTo>
                  <a:lnTo>
                    <a:pt x="639326" y="33738"/>
                  </a:lnTo>
                  <a:lnTo>
                    <a:pt x="602631" y="9053"/>
                  </a:lnTo>
                  <a:lnTo>
                    <a:pt x="557643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6055" y="3009218"/>
              <a:ext cx="115462" cy="15533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199281" y="3124377"/>
              <a:ext cx="447675" cy="40640"/>
            </a:xfrm>
            <a:custGeom>
              <a:avLst/>
              <a:gdLst/>
              <a:ahLst/>
              <a:cxnLst/>
              <a:rect l="l" t="t" r="r" b="b"/>
              <a:pathLst>
                <a:path w="447675" h="40639">
                  <a:moveTo>
                    <a:pt x="447568" y="0"/>
                  </a:moveTo>
                  <a:lnTo>
                    <a:pt x="0" y="0"/>
                  </a:lnTo>
                  <a:lnTo>
                    <a:pt x="0" y="40175"/>
                  </a:lnTo>
                  <a:lnTo>
                    <a:pt x="447568" y="40175"/>
                  </a:lnTo>
                  <a:lnTo>
                    <a:pt x="447568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8412" y="3009212"/>
              <a:ext cx="115652" cy="15534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663086" y="2768104"/>
              <a:ext cx="298450" cy="403860"/>
            </a:xfrm>
            <a:custGeom>
              <a:avLst/>
              <a:gdLst/>
              <a:ahLst/>
              <a:cxnLst/>
              <a:rect l="l" t="t" r="r" b="b"/>
              <a:pathLst>
                <a:path w="298450" h="403860">
                  <a:moveTo>
                    <a:pt x="291630" y="40754"/>
                  </a:moveTo>
                  <a:lnTo>
                    <a:pt x="251015" y="0"/>
                  </a:lnTo>
                  <a:lnTo>
                    <a:pt x="47612" y="0"/>
                  </a:lnTo>
                  <a:lnTo>
                    <a:pt x="3860" y="40754"/>
                  </a:lnTo>
                  <a:lnTo>
                    <a:pt x="291630" y="40754"/>
                  </a:lnTo>
                  <a:close/>
                </a:path>
                <a:path w="298450" h="403860">
                  <a:moveTo>
                    <a:pt x="298450" y="77101"/>
                  </a:moveTo>
                  <a:lnTo>
                    <a:pt x="0" y="77101"/>
                  </a:lnTo>
                  <a:lnTo>
                    <a:pt x="0" y="403288"/>
                  </a:lnTo>
                  <a:lnTo>
                    <a:pt x="298450" y="403288"/>
                  </a:lnTo>
                  <a:lnTo>
                    <a:pt x="298450" y="77101"/>
                  </a:lnTo>
                  <a:close/>
                </a:path>
              </a:pathLst>
            </a:custGeom>
            <a:solidFill>
              <a:srgbClr val="E15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63086" y="2808858"/>
              <a:ext cx="298450" cy="378460"/>
            </a:xfrm>
            <a:custGeom>
              <a:avLst/>
              <a:gdLst/>
              <a:ahLst/>
              <a:cxnLst/>
              <a:rect l="l" t="t" r="r" b="b"/>
              <a:pathLst>
                <a:path w="298450" h="378460">
                  <a:moveTo>
                    <a:pt x="291630" y="0"/>
                  </a:moveTo>
                  <a:lnTo>
                    <a:pt x="3860" y="0"/>
                  </a:lnTo>
                  <a:lnTo>
                    <a:pt x="3860" y="15811"/>
                  </a:lnTo>
                  <a:lnTo>
                    <a:pt x="291630" y="15811"/>
                  </a:lnTo>
                  <a:lnTo>
                    <a:pt x="291630" y="0"/>
                  </a:lnTo>
                  <a:close/>
                </a:path>
                <a:path w="298450" h="378460">
                  <a:moveTo>
                    <a:pt x="298450" y="362546"/>
                  </a:moveTo>
                  <a:lnTo>
                    <a:pt x="0" y="362546"/>
                  </a:lnTo>
                  <a:lnTo>
                    <a:pt x="0" y="378345"/>
                  </a:lnTo>
                  <a:lnTo>
                    <a:pt x="298450" y="378345"/>
                  </a:lnTo>
                  <a:lnTo>
                    <a:pt x="298450" y="362546"/>
                  </a:lnTo>
                  <a:close/>
                </a:path>
              </a:pathLst>
            </a:custGeom>
            <a:solidFill>
              <a:srgbClr val="8C3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701722" y="2999771"/>
            <a:ext cx="226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GB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37403" y="2563924"/>
            <a:ext cx="609600" cy="3378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91440">
              <a:lnSpc>
                <a:spcPts val="1200"/>
              </a:lnSpc>
              <a:spcBef>
                <a:spcPts val="190"/>
              </a:spcBef>
            </a:pPr>
            <a:r>
              <a:rPr sz="105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開発用</a:t>
            </a:r>
            <a:r>
              <a:rPr sz="1050" b="1" spc="-5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Web/AP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072283" y="2881424"/>
            <a:ext cx="3397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+DB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23772" y="2545688"/>
            <a:ext cx="60833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Git/SVN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15157" y="2698089"/>
            <a:ext cx="4254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コード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056407" y="2863189"/>
            <a:ext cx="88709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b="1" spc="-60" dirty="0">
                <a:solidFill>
                  <a:srgbClr val="FFFFFF"/>
                </a:solidFill>
                <a:latin typeface="Microsoft YaHei"/>
                <a:cs typeface="Microsoft YaHei"/>
              </a:rPr>
              <a:t>リポジトリ</a:t>
            </a:r>
            <a:r>
              <a:rPr sz="1575" b="1" spc="44" baseline="5291" dirty="0">
                <a:solidFill>
                  <a:srgbClr val="FFFFFF"/>
                </a:solidFill>
                <a:latin typeface="Microsoft YaHei"/>
                <a:cs typeface="Microsoft YaHei"/>
              </a:rPr>
              <a:t>10</a:t>
            </a:r>
            <a:endParaRPr sz="1575" baseline="5291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13404" y="2944796"/>
            <a:ext cx="4536440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AWS</a:t>
            </a:r>
            <a:r>
              <a:rPr sz="1400" b="1" dirty="0">
                <a:solidFill>
                  <a:srgbClr val="595958"/>
                </a:solidFill>
                <a:latin typeface="Microsoft YaHei"/>
                <a:cs typeface="Microsoft YaHei"/>
              </a:rPr>
              <a:t>アカウント取得後、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12</a:t>
            </a:r>
            <a:r>
              <a:rPr sz="1400" b="1" spc="70" dirty="0">
                <a:solidFill>
                  <a:srgbClr val="595958"/>
                </a:solidFill>
                <a:latin typeface="Microsoft YaHei"/>
                <a:cs typeface="Microsoft YaHei"/>
              </a:rPr>
              <a:t>か月間（無料利用枠適用</a:t>
            </a:r>
            <a:r>
              <a:rPr sz="1400" b="1" spc="20" dirty="0">
                <a:solidFill>
                  <a:srgbClr val="595958"/>
                </a:solidFill>
                <a:latin typeface="Microsoft YaHei"/>
                <a:cs typeface="Microsoft YaHei"/>
              </a:rPr>
              <a:t>）</a:t>
            </a:r>
            <a:endParaRPr sz="1400">
              <a:latin typeface="Microsoft YaHei"/>
              <a:cs typeface="Microsoft YaHei"/>
            </a:endParaRPr>
          </a:p>
          <a:p>
            <a:pPr marL="215900">
              <a:lnSpc>
                <a:spcPts val="1880"/>
              </a:lnSpc>
              <a:tabLst>
                <a:tab pos="926465" algn="l"/>
                <a:tab pos="1383665" algn="l"/>
                <a:tab pos="1659255" algn="l"/>
              </a:tabLst>
            </a:pPr>
            <a:r>
              <a:rPr sz="1600" b="1" dirty="0">
                <a:solidFill>
                  <a:srgbClr val="474746"/>
                </a:solidFill>
                <a:latin typeface="Microsoft YaHei"/>
                <a:cs typeface="Microsoft YaHei"/>
              </a:rPr>
              <a:t>月</a:t>
            </a:r>
            <a:r>
              <a:rPr sz="16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額</a:t>
            </a:r>
            <a:r>
              <a:rPr sz="1600" b="1" dirty="0">
                <a:solidFill>
                  <a:srgbClr val="474746"/>
                </a:solidFill>
                <a:latin typeface="Microsoft YaHei"/>
                <a:cs typeface="Microsoft YaHei"/>
              </a:rPr>
              <a:t>	</a:t>
            </a:r>
            <a:r>
              <a:rPr sz="16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：</a:t>
            </a:r>
            <a:r>
              <a:rPr sz="1600" b="1" dirty="0">
                <a:solidFill>
                  <a:srgbClr val="474746"/>
                </a:solidFill>
                <a:latin typeface="Microsoft YaHei"/>
                <a:cs typeface="Microsoft YaHei"/>
              </a:rPr>
              <a:t>	</a:t>
            </a:r>
            <a:r>
              <a:rPr sz="1600" b="1" spc="35" dirty="0">
                <a:solidFill>
                  <a:srgbClr val="595958"/>
                </a:solidFill>
                <a:latin typeface="Microsoft YaHei"/>
                <a:cs typeface="Microsoft YaHei"/>
              </a:rPr>
              <a:t>$</a:t>
            </a:r>
            <a:r>
              <a:rPr sz="1600" b="1" dirty="0">
                <a:solidFill>
                  <a:srgbClr val="595958"/>
                </a:solidFill>
                <a:latin typeface="Microsoft YaHei"/>
                <a:cs typeface="Microsoft YaHei"/>
              </a:rPr>
              <a:t>	</a:t>
            </a:r>
            <a:r>
              <a:rPr sz="1600" b="1" spc="35" dirty="0">
                <a:solidFill>
                  <a:srgbClr val="474746"/>
                </a:solidFill>
                <a:latin typeface="Microsoft YaHei"/>
                <a:cs typeface="Microsoft YaHei"/>
              </a:rPr>
              <a:t>0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 marR="5080">
              <a:lnSpc>
                <a:spcPct val="100200"/>
              </a:lnSpc>
            </a:pPr>
            <a:r>
              <a:rPr sz="1600" b="1" spc="240" dirty="0">
                <a:solidFill>
                  <a:srgbClr val="474746"/>
                </a:solidFill>
                <a:latin typeface="Microsoft YaHei"/>
                <a:cs typeface="Microsoft YaHei"/>
              </a:rPr>
              <a:t>※</a:t>
            </a:r>
            <a:r>
              <a:rPr sz="1600" b="1" dirty="0">
                <a:solidFill>
                  <a:srgbClr val="474746"/>
                </a:solidFill>
                <a:latin typeface="Microsoft YaHei"/>
                <a:cs typeface="Microsoft YaHei"/>
              </a:rPr>
              <a:t>実際の見積り内訳については以下参</a:t>
            </a:r>
            <a:r>
              <a:rPr sz="16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照 </a:t>
            </a:r>
            <a:r>
              <a:rPr sz="14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16"/>
              </a:rPr>
              <a:t>http://calculator.s3.amazonaws.com/index.html?</a:t>
            </a:r>
            <a:r>
              <a:rPr sz="1400" spc="500" dirty="0">
                <a:solidFill>
                  <a:srgbClr val="004B91"/>
                </a:solidFill>
                <a:latin typeface="Yu Gothic"/>
                <a:cs typeface="Yu Gothic"/>
              </a:rPr>
              <a:t>  </a:t>
            </a:r>
            <a:r>
              <a:rPr sz="14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lng=ja_̲JP#r=NRT&amp;key=calc</a:t>
            </a:r>
            <a:r>
              <a:rPr sz="1400" u="sng" spc="-25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400" u="sng" spc="-32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5EF37058</a:t>
            </a:r>
            <a:r>
              <a:rPr sz="1400" u="sng" spc="-28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400" u="sng" spc="-27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30D7</a:t>
            </a:r>
            <a:r>
              <a:rPr sz="1400" u="sng" spc="-14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400" u="sng" spc="-9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41FD</a:t>
            </a:r>
            <a:r>
              <a:rPr sz="1400" spc="-95" dirty="0">
                <a:solidFill>
                  <a:srgbClr val="004B91"/>
                </a:solidFill>
                <a:latin typeface="Yu Gothic"/>
                <a:cs typeface="Yu Gothic"/>
              </a:rPr>
              <a:t> </a:t>
            </a:r>
            <a:r>
              <a:rPr sz="1400" u="sng" spc="-30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AD79</a:t>
            </a:r>
            <a:r>
              <a:rPr sz="1400" u="sng" spc="-8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4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20C596EBD815</a:t>
            </a:r>
            <a:endParaRPr sz="1400">
              <a:latin typeface="Yu Gothic"/>
              <a:cs typeface="Yu Gothic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77813" y="490409"/>
            <a:ext cx="731519" cy="731518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3122631" y="1800382"/>
            <a:ext cx="3308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474746"/>
                </a:solidFill>
                <a:latin typeface="Microsoft YaHei"/>
                <a:cs typeface="Microsoft YaHei"/>
              </a:rPr>
              <a:t>3GB</a:t>
            </a:r>
            <a:endParaRPr sz="1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1179" y="2806724"/>
            <a:ext cx="298450" cy="419100"/>
            <a:chOff x="3431179" y="2806724"/>
            <a:chExt cx="298450" cy="419100"/>
          </a:xfrm>
        </p:grpSpPr>
        <p:sp>
          <p:nvSpPr>
            <p:cNvPr id="3" name="object 3"/>
            <p:cNvSpPr/>
            <p:nvPr/>
          </p:nvSpPr>
          <p:spPr>
            <a:xfrm>
              <a:off x="3431171" y="2806725"/>
              <a:ext cx="298450" cy="403860"/>
            </a:xfrm>
            <a:custGeom>
              <a:avLst/>
              <a:gdLst/>
              <a:ahLst/>
              <a:cxnLst/>
              <a:rect l="l" t="t" r="r" b="b"/>
              <a:pathLst>
                <a:path w="298450" h="403860">
                  <a:moveTo>
                    <a:pt x="291630" y="40754"/>
                  </a:moveTo>
                  <a:lnTo>
                    <a:pt x="251015" y="0"/>
                  </a:lnTo>
                  <a:lnTo>
                    <a:pt x="47612" y="0"/>
                  </a:lnTo>
                  <a:lnTo>
                    <a:pt x="3860" y="40754"/>
                  </a:lnTo>
                  <a:lnTo>
                    <a:pt x="291630" y="40754"/>
                  </a:lnTo>
                  <a:close/>
                </a:path>
                <a:path w="298450" h="403860">
                  <a:moveTo>
                    <a:pt x="298450" y="77101"/>
                  </a:moveTo>
                  <a:lnTo>
                    <a:pt x="0" y="77101"/>
                  </a:lnTo>
                  <a:lnTo>
                    <a:pt x="0" y="403301"/>
                  </a:lnTo>
                  <a:lnTo>
                    <a:pt x="298450" y="403301"/>
                  </a:lnTo>
                  <a:lnTo>
                    <a:pt x="298450" y="77101"/>
                  </a:lnTo>
                  <a:close/>
                </a:path>
              </a:pathLst>
            </a:custGeom>
            <a:solidFill>
              <a:srgbClr val="E15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31171" y="2847479"/>
              <a:ext cx="298450" cy="378460"/>
            </a:xfrm>
            <a:custGeom>
              <a:avLst/>
              <a:gdLst/>
              <a:ahLst/>
              <a:cxnLst/>
              <a:rect l="l" t="t" r="r" b="b"/>
              <a:pathLst>
                <a:path w="298450" h="378460">
                  <a:moveTo>
                    <a:pt x="291630" y="0"/>
                  </a:moveTo>
                  <a:lnTo>
                    <a:pt x="3860" y="0"/>
                  </a:lnTo>
                  <a:lnTo>
                    <a:pt x="3860" y="15811"/>
                  </a:lnTo>
                  <a:lnTo>
                    <a:pt x="291630" y="15811"/>
                  </a:lnTo>
                  <a:lnTo>
                    <a:pt x="291630" y="0"/>
                  </a:lnTo>
                  <a:close/>
                </a:path>
                <a:path w="298450" h="378460">
                  <a:moveTo>
                    <a:pt x="298450" y="362546"/>
                  </a:moveTo>
                  <a:lnTo>
                    <a:pt x="0" y="362546"/>
                  </a:lnTo>
                  <a:lnTo>
                    <a:pt x="0" y="378358"/>
                  </a:lnTo>
                  <a:lnTo>
                    <a:pt x="298450" y="378358"/>
                  </a:lnTo>
                  <a:lnTo>
                    <a:pt x="298450" y="362546"/>
                  </a:lnTo>
                  <a:close/>
                </a:path>
              </a:pathLst>
            </a:custGeom>
            <a:solidFill>
              <a:srgbClr val="8C3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113116" y="1361211"/>
            <a:ext cx="170815" cy="796290"/>
            <a:chOff x="3113116" y="1361211"/>
            <a:chExt cx="170815" cy="796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3116" y="1375757"/>
              <a:ext cx="170410" cy="7813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97070" y="1400898"/>
              <a:ext cx="0" cy="690880"/>
            </a:xfrm>
            <a:custGeom>
              <a:avLst/>
              <a:gdLst/>
              <a:ahLst/>
              <a:cxnLst/>
              <a:rect l="l" t="t" r="r" b="b"/>
              <a:pathLst>
                <a:path h="690880">
                  <a:moveTo>
                    <a:pt x="0" y="0"/>
                  </a:moveTo>
                  <a:lnTo>
                    <a:pt x="0" y="690291"/>
                  </a:lnTo>
                </a:path>
              </a:pathLst>
            </a:custGeom>
            <a:ln w="79374">
              <a:solidFill>
                <a:srgbClr val="2165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9959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パターン</a:t>
            </a:r>
            <a:r>
              <a:rPr sz="2500" spc="55" dirty="0"/>
              <a:t>B</a:t>
            </a:r>
            <a:r>
              <a:rPr sz="2500" spc="10" dirty="0"/>
              <a:t>：開発者</a:t>
            </a:r>
            <a:r>
              <a:rPr sz="2500" spc="135" dirty="0"/>
              <a:t>10</a:t>
            </a:r>
            <a:r>
              <a:rPr sz="2500" dirty="0"/>
              <a:t>名で個別</a:t>
            </a:r>
            <a:r>
              <a:rPr sz="2500" spc="114" dirty="0"/>
              <a:t>EC2</a:t>
            </a:r>
            <a:r>
              <a:rPr sz="2500" spc="75" dirty="0"/>
              <a:t>インスタンスを利</a:t>
            </a:r>
            <a:r>
              <a:rPr sz="2500" spc="-700" dirty="0"/>
              <a:t>用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1214788" y="3159391"/>
            <a:ext cx="491490" cy="4292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955" marR="13335" algn="ctr">
              <a:lnSpc>
                <a:spcPts val="1000"/>
              </a:lnSpc>
              <a:spcBef>
                <a:spcPts val="200"/>
              </a:spcBef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Amazon </a:t>
            </a:r>
            <a:r>
              <a:rPr sz="900" spc="-25" dirty="0">
                <a:solidFill>
                  <a:srgbClr val="474746"/>
                </a:solidFill>
                <a:latin typeface="Yu Gothic"/>
                <a:cs typeface="Yu Gothic"/>
              </a:rPr>
              <a:t>EC2</a:t>
            </a:r>
            <a:endParaRPr sz="900">
              <a:latin typeface="Yu Gothic"/>
              <a:cs typeface="Yu Gothic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474746"/>
                </a:solidFill>
                <a:latin typeface="Yu Gothic"/>
                <a:cs typeface="Yu Gothic"/>
              </a:rPr>
              <a:t>t2.micro</a:t>
            </a:r>
            <a:endParaRPr sz="900">
              <a:latin typeface="Yu Gothic"/>
              <a:cs typeface="Yu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2665" y="4365292"/>
            <a:ext cx="589280" cy="2336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815" marR="5080" indent="-31750">
              <a:lnSpc>
                <a:spcPts val="800"/>
              </a:lnSpc>
              <a:spcBef>
                <a:spcPts val="160"/>
              </a:spcBef>
            </a:pPr>
            <a:r>
              <a:rPr sz="700" dirty="0">
                <a:solidFill>
                  <a:srgbClr val="474746"/>
                </a:solidFill>
                <a:latin typeface="Yu Gothic"/>
                <a:cs typeface="Yu Gothic"/>
              </a:rPr>
              <a:t>Amazon</a:t>
            </a:r>
            <a:r>
              <a:rPr sz="700" spc="20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700" spc="-25" dirty="0">
                <a:solidFill>
                  <a:srgbClr val="474746"/>
                </a:solidFill>
                <a:latin typeface="Yu Gothic"/>
                <a:cs typeface="Yu Gothic"/>
              </a:rPr>
              <a:t>RDS</a:t>
            </a:r>
            <a:r>
              <a:rPr sz="700" spc="50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Yu Gothic"/>
                <a:cs typeface="Yu Gothic"/>
              </a:rPr>
              <a:t>db.t2.micro</a:t>
            </a:r>
            <a:endParaRPr sz="700">
              <a:latin typeface="Yu Gothic"/>
              <a:cs typeface="Yu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20" y="2091190"/>
            <a:ext cx="3838575" cy="2548890"/>
          </a:xfrm>
          <a:custGeom>
            <a:avLst/>
            <a:gdLst/>
            <a:ahLst/>
            <a:cxnLst/>
            <a:rect l="l" t="t" r="r" b="b"/>
            <a:pathLst>
              <a:path w="3838575" h="2548890">
                <a:moveTo>
                  <a:pt x="0" y="250246"/>
                </a:moveTo>
                <a:lnTo>
                  <a:pt x="4031" y="205264"/>
                </a:lnTo>
                <a:lnTo>
                  <a:pt x="15656" y="162927"/>
                </a:lnTo>
                <a:lnTo>
                  <a:pt x="34166" y="123942"/>
                </a:lnTo>
                <a:lnTo>
                  <a:pt x="58854" y="89015"/>
                </a:lnTo>
                <a:lnTo>
                  <a:pt x="89016" y="58854"/>
                </a:lnTo>
                <a:lnTo>
                  <a:pt x="123942" y="34166"/>
                </a:lnTo>
                <a:lnTo>
                  <a:pt x="162927" y="15656"/>
                </a:lnTo>
                <a:lnTo>
                  <a:pt x="205264" y="4031"/>
                </a:lnTo>
                <a:lnTo>
                  <a:pt x="250246" y="0"/>
                </a:lnTo>
                <a:lnTo>
                  <a:pt x="3588197" y="0"/>
                </a:lnTo>
                <a:lnTo>
                  <a:pt x="3633179" y="4031"/>
                </a:lnTo>
                <a:lnTo>
                  <a:pt x="3675516" y="15656"/>
                </a:lnTo>
                <a:lnTo>
                  <a:pt x="3714501" y="34166"/>
                </a:lnTo>
                <a:lnTo>
                  <a:pt x="3749427" y="58854"/>
                </a:lnTo>
                <a:lnTo>
                  <a:pt x="3779588" y="89015"/>
                </a:lnTo>
                <a:lnTo>
                  <a:pt x="3804277" y="123942"/>
                </a:lnTo>
                <a:lnTo>
                  <a:pt x="3822787" y="162927"/>
                </a:lnTo>
                <a:lnTo>
                  <a:pt x="3834412" y="205264"/>
                </a:lnTo>
                <a:lnTo>
                  <a:pt x="3838443" y="250246"/>
                </a:lnTo>
                <a:lnTo>
                  <a:pt x="3838443" y="2298611"/>
                </a:lnTo>
                <a:lnTo>
                  <a:pt x="3834412" y="2343593"/>
                </a:lnTo>
                <a:lnTo>
                  <a:pt x="3822787" y="2385930"/>
                </a:lnTo>
                <a:lnTo>
                  <a:pt x="3804277" y="2424915"/>
                </a:lnTo>
                <a:lnTo>
                  <a:pt x="3779588" y="2459842"/>
                </a:lnTo>
                <a:lnTo>
                  <a:pt x="3749427" y="2490003"/>
                </a:lnTo>
                <a:lnTo>
                  <a:pt x="3714501" y="2514692"/>
                </a:lnTo>
                <a:lnTo>
                  <a:pt x="3675516" y="2533202"/>
                </a:lnTo>
                <a:lnTo>
                  <a:pt x="3633179" y="2544826"/>
                </a:lnTo>
                <a:lnTo>
                  <a:pt x="3588197" y="2548858"/>
                </a:lnTo>
                <a:lnTo>
                  <a:pt x="250246" y="2548858"/>
                </a:lnTo>
                <a:lnTo>
                  <a:pt x="205264" y="2544826"/>
                </a:lnTo>
                <a:lnTo>
                  <a:pt x="162927" y="2533202"/>
                </a:lnTo>
                <a:lnTo>
                  <a:pt x="123942" y="2514692"/>
                </a:lnTo>
                <a:lnTo>
                  <a:pt x="89016" y="2490003"/>
                </a:lnTo>
                <a:lnTo>
                  <a:pt x="58854" y="2459842"/>
                </a:lnTo>
                <a:lnTo>
                  <a:pt x="34166" y="2424915"/>
                </a:lnTo>
                <a:lnTo>
                  <a:pt x="15656" y="2385930"/>
                </a:lnTo>
                <a:lnTo>
                  <a:pt x="4031" y="2343593"/>
                </a:lnTo>
                <a:lnTo>
                  <a:pt x="0" y="2298611"/>
                </a:lnTo>
                <a:lnTo>
                  <a:pt x="0" y="250246"/>
                </a:lnTo>
                <a:close/>
              </a:path>
            </a:pathLst>
          </a:custGeom>
          <a:ln w="6349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1753" y="2070350"/>
            <a:ext cx="7366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東京リージョン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3061" y="1657108"/>
            <a:ext cx="520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40" dirty="0">
                <a:solidFill>
                  <a:srgbClr val="474746"/>
                </a:solidFill>
                <a:latin typeface="Microsoft YaHei"/>
                <a:cs typeface="Microsoft YaHei"/>
              </a:rPr>
              <a:t>100GB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54099" y="2431047"/>
            <a:ext cx="873125" cy="746760"/>
            <a:chOff x="1054099" y="2431047"/>
            <a:chExt cx="873125" cy="746760"/>
          </a:xfrm>
        </p:grpSpPr>
        <p:sp>
          <p:nvSpPr>
            <p:cNvPr id="15" name="object 15"/>
            <p:cNvSpPr/>
            <p:nvPr/>
          </p:nvSpPr>
          <p:spPr>
            <a:xfrm>
              <a:off x="1054102" y="2431047"/>
              <a:ext cx="673100" cy="683895"/>
            </a:xfrm>
            <a:custGeom>
              <a:avLst/>
              <a:gdLst/>
              <a:ahLst/>
              <a:cxnLst/>
              <a:rect l="l" t="t" r="r" b="b"/>
              <a:pathLst>
                <a:path w="673100" h="683894">
                  <a:moveTo>
                    <a:pt x="557641" y="0"/>
                  </a:moveTo>
                  <a:lnTo>
                    <a:pt x="115652" y="0"/>
                  </a:lnTo>
                  <a:lnTo>
                    <a:pt x="70639" y="9053"/>
                  </a:lnTo>
                  <a:lnTo>
                    <a:pt x="33877" y="33738"/>
                  </a:lnTo>
                  <a:lnTo>
                    <a:pt x="9089" y="70343"/>
                  </a:lnTo>
                  <a:lnTo>
                    <a:pt x="0" y="115155"/>
                  </a:lnTo>
                  <a:lnTo>
                    <a:pt x="0" y="568562"/>
                  </a:lnTo>
                  <a:lnTo>
                    <a:pt x="9089" y="613388"/>
                  </a:lnTo>
                  <a:lnTo>
                    <a:pt x="33877" y="649996"/>
                  </a:lnTo>
                  <a:lnTo>
                    <a:pt x="70639" y="674680"/>
                  </a:lnTo>
                  <a:lnTo>
                    <a:pt x="115652" y="683732"/>
                  </a:lnTo>
                  <a:lnTo>
                    <a:pt x="557641" y="683732"/>
                  </a:lnTo>
                  <a:lnTo>
                    <a:pt x="602631" y="674680"/>
                  </a:lnTo>
                  <a:lnTo>
                    <a:pt x="639326" y="649996"/>
                  </a:lnTo>
                  <a:lnTo>
                    <a:pt x="664045" y="613388"/>
                  </a:lnTo>
                  <a:lnTo>
                    <a:pt x="673103" y="568562"/>
                  </a:lnTo>
                  <a:lnTo>
                    <a:pt x="673103" y="115155"/>
                  </a:lnTo>
                  <a:lnTo>
                    <a:pt x="664045" y="70343"/>
                  </a:lnTo>
                  <a:lnTo>
                    <a:pt x="639326" y="33738"/>
                  </a:lnTo>
                  <a:lnTo>
                    <a:pt x="602631" y="9053"/>
                  </a:lnTo>
                  <a:lnTo>
                    <a:pt x="557641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743" y="2999612"/>
              <a:ext cx="115462" cy="1553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64968" y="3114772"/>
              <a:ext cx="447675" cy="40640"/>
            </a:xfrm>
            <a:custGeom>
              <a:avLst/>
              <a:gdLst/>
              <a:ahLst/>
              <a:cxnLst/>
              <a:rect l="l" t="t" r="r" b="b"/>
              <a:pathLst>
                <a:path w="447675" h="40639">
                  <a:moveTo>
                    <a:pt x="447568" y="0"/>
                  </a:moveTo>
                  <a:lnTo>
                    <a:pt x="0" y="0"/>
                  </a:lnTo>
                  <a:lnTo>
                    <a:pt x="0" y="40175"/>
                  </a:lnTo>
                  <a:lnTo>
                    <a:pt x="447568" y="40175"/>
                  </a:lnTo>
                  <a:lnTo>
                    <a:pt x="447568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099" y="2999607"/>
              <a:ext cx="115652" cy="1553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8775" y="2758503"/>
              <a:ext cx="298450" cy="403860"/>
            </a:xfrm>
            <a:custGeom>
              <a:avLst/>
              <a:gdLst/>
              <a:ahLst/>
              <a:cxnLst/>
              <a:rect l="l" t="t" r="r" b="b"/>
              <a:pathLst>
                <a:path w="298450" h="403860">
                  <a:moveTo>
                    <a:pt x="291630" y="40754"/>
                  </a:moveTo>
                  <a:lnTo>
                    <a:pt x="251015" y="0"/>
                  </a:lnTo>
                  <a:lnTo>
                    <a:pt x="47612" y="0"/>
                  </a:lnTo>
                  <a:lnTo>
                    <a:pt x="3860" y="40754"/>
                  </a:lnTo>
                  <a:lnTo>
                    <a:pt x="291630" y="40754"/>
                  </a:lnTo>
                  <a:close/>
                </a:path>
                <a:path w="298450" h="403860">
                  <a:moveTo>
                    <a:pt x="298450" y="77101"/>
                  </a:moveTo>
                  <a:lnTo>
                    <a:pt x="0" y="77101"/>
                  </a:lnTo>
                  <a:lnTo>
                    <a:pt x="0" y="403288"/>
                  </a:lnTo>
                  <a:lnTo>
                    <a:pt x="298450" y="403288"/>
                  </a:lnTo>
                  <a:lnTo>
                    <a:pt x="298450" y="77101"/>
                  </a:lnTo>
                  <a:close/>
                </a:path>
              </a:pathLst>
            </a:custGeom>
            <a:solidFill>
              <a:srgbClr val="E15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28780" y="3161788"/>
              <a:ext cx="298450" cy="15875"/>
            </a:xfrm>
            <a:custGeom>
              <a:avLst/>
              <a:gdLst/>
              <a:ahLst/>
              <a:cxnLst/>
              <a:rect l="l" t="t" r="r" b="b"/>
              <a:pathLst>
                <a:path w="298450" h="15875">
                  <a:moveTo>
                    <a:pt x="298450" y="0"/>
                  </a:moveTo>
                  <a:lnTo>
                    <a:pt x="0" y="0"/>
                  </a:lnTo>
                  <a:lnTo>
                    <a:pt x="0" y="15810"/>
                  </a:lnTo>
                  <a:lnTo>
                    <a:pt x="298450" y="15810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8C3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67409" y="2990166"/>
            <a:ext cx="226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GB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87695" y="676594"/>
            <a:ext cx="3649979" cy="3656965"/>
            <a:chOff x="787695" y="676594"/>
            <a:chExt cx="3649979" cy="3656965"/>
          </a:xfrm>
        </p:grpSpPr>
        <p:sp>
          <p:nvSpPr>
            <p:cNvPr id="23" name="object 23"/>
            <p:cNvSpPr/>
            <p:nvPr/>
          </p:nvSpPr>
          <p:spPr>
            <a:xfrm>
              <a:off x="2361908" y="3882682"/>
              <a:ext cx="307340" cy="80010"/>
            </a:xfrm>
            <a:custGeom>
              <a:avLst/>
              <a:gdLst/>
              <a:ahLst/>
              <a:cxnLst/>
              <a:rect l="l" t="t" r="r" b="b"/>
              <a:pathLst>
                <a:path w="307339" h="80010">
                  <a:moveTo>
                    <a:pt x="307187" y="27279"/>
                  </a:moveTo>
                  <a:lnTo>
                    <a:pt x="271932" y="15875"/>
                  </a:lnTo>
                  <a:lnTo>
                    <a:pt x="224561" y="7289"/>
                  </a:lnTo>
                  <a:lnTo>
                    <a:pt x="179057" y="1879"/>
                  </a:lnTo>
                  <a:lnTo>
                    <a:pt x="149390" y="0"/>
                  </a:lnTo>
                  <a:lnTo>
                    <a:pt x="98501" y="3949"/>
                  </a:lnTo>
                  <a:lnTo>
                    <a:pt x="51676" y="14630"/>
                  </a:lnTo>
                  <a:lnTo>
                    <a:pt x="16357" y="30302"/>
                  </a:lnTo>
                  <a:lnTo>
                    <a:pt x="0" y="49225"/>
                  </a:lnTo>
                  <a:lnTo>
                    <a:pt x="584" y="79463"/>
                  </a:lnTo>
                  <a:lnTo>
                    <a:pt x="1066" y="79146"/>
                  </a:lnTo>
                  <a:lnTo>
                    <a:pt x="1536" y="78841"/>
                  </a:lnTo>
                  <a:lnTo>
                    <a:pt x="2476" y="78232"/>
                  </a:lnTo>
                  <a:lnTo>
                    <a:pt x="23558" y="64465"/>
                  </a:lnTo>
                  <a:lnTo>
                    <a:pt x="63449" y="52857"/>
                  </a:lnTo>
                  <a:lnTo>
                    <a:pt x="112483" y="45364"/>
                  </a:lnTo>
                  <a:lnTo>
                    <a:pt x="162890" y="42710"/>
                  </a:lnTo>
                  <a:lnTo>
                    <a:pt x="197396" y="43281"/>
                  </a:lnTo>
                  <a:lnTo>
                    <a:pt x="233667" y="45720"/>
                  </a:lnTo>
                  <a:lnTo>
                    <a:pt x="270548" y="51092"/>
                  </a:lnTo>
                  <a:lnTo>
                    <a:pt x="306908" y="60515"/>
                  </a:lnTo>
                  <a:lnTo>
                    <a:pt x="307187" y="27279"/>
                  </a:lnTo>
                  <a:close/>
                </a:path>
              </a:pathLst>
            </a:custGeom>
            <a:solidFill>
              <a:srgbClr val="1A48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99310" y="3955509"/>
              <a:ext cx="271780" cy="63500"/>
            </a:xfrm>
            <a:custGeom>
              <a:avLst/>
              <a:gdLst/>
              <a:ahLst/>
              <a:cxnLst/>
              <a:rect l="l" t="t" r="r" b="b"/>
              <a:pathLst>
                <a:path w="271780" h="63500">
                  <a:moveTo>
                    <a:pt x="135634" y="0"/>
                  </a:moveTo>
                  <a:lnTo>
                    <a:pt x="77390" y="3437"/>
                  </a:lnTo>
                  <a:lnTo>
                    <a:pt x="34883" y="11802"/>
                  </a:lnTo>
                  <a:lnTo>
                    <a:pt x="8842" y="22170"/>
                  </a:lnTo>
                  <a:lnTo>
                    <a:pt x="0" y="31617"/>
                  </a:lnTo>
                  <a:lnTo>
                    <a:pt x="8842" y="40991"/>
                  </a:lnTo>
                  <a:lnTo>
                    <a:pt x="34883" y="51270"/>
                  </a:lnTo>
                  <a:lnTo>
                    <a:pt x="77390" y="59561"/>
                  </a:lnTo>
                  <a:lnTo>
                    <a:pt x="135634" y="62968"/>
                  </a:lnTo>
                  <a:lnTo>
                    <a:pt x="155814" y="62602"/>
                  </a:lnTo>
                  <a:lnTo>
                    <a:pt x="206963" y="57677"/>
                  </a:lnTo>
                  <a:lnTo>
                    <a:pt x="254867" y="44838"/>
                  </a:lnTo>
                  <a:lnTo>
                    <a:pt x="271232" y="31617"/>
                  </a:lnTo>
                  <a:lnTo>
                    <a:pt x="267104" y="25381"/>
                  </a:lnTo>
                  <a:lnTo>
                    <a:pt x="206963" y="5341"/>
                  </a:lnTo>
                  <a:lnTo>
                    <a:pt x="155814" y="398"/>
                  </a:lnTo>
                  <a:lnTo>
                    <a:pt x="135634" y="0"/>
                  </a:lnTo>
                  <a:close/>
                </a:path>
              </a:pathLst>
            </a:custGeom>
            <a:solidFill>
              <a:srgbClr val="2F7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0161" y="3987139"/>
              <a:ext cx="673100" cy="346075"/>
            </a:xfrm>
            <a:custGeom>
              <a:avLst/>
              <a:gdLst/>
              <a:ahLst/>
              <a:cxnLst/>
              <a:rect l="l" t="t" r="r" b="b"/>
              <a:pathLst>
                <a:path w="673100" h="346075">
                  <a:moveTo>
                    <a:pt x="382092" y="295033"/>
                  </a:moveTo>
                  <a:lnTo>
                    <a:pt x="45643" y="284975"/>
                  </a:lnTo>
                  <a:lnTo>
                    <a:pt x="47180" y="294297"/>
                  </a:lnTo>
                  <a:lnTo>
                    <a:pt x="32664" y="291490"/>
                  </a:lnTo>
                  <a:lnTo>
                    <a:pt x="15824" y="280847"/>
                  </a:lnTo>
                  <a:lnTo>
                    <a:pt x="4292" y="264934"/>
                  </a:lnTo>
                  <a:lnTo>
                    <a:pt x="0" y="245237"/>
                  </a:lnTo>
                  <a:lnTo>
                    <a:pt x="1663" y="277622"/>
                  </a:lnTo>
                  <a:lnTo>
                    <a:pt x="5689" y="297446"/>
                  </a:lnTo>
                  <a:lnTo>
                    <a:pt x="16649" y="313626"/>
                  </a:lnTo>
                  <a:lnTo>
                    <a:pt x="32918" y="324510"/>
                  </a:lnTo>
                  <a:lnTo>
                    <a:pt x="52844" y="328510"/>
                  </a:lnTo>
                  <a:lnTo>
                    <a:pt x="382092" y="328142"/>
                  </a:lnTo>
                  <a:lnTo>
                    <a:pt x="382092" y="295033"/>
                  </a:lnTo>
                  <a:close/>
                </a:path>
                <a:path w="673100" h="346075">
                  <a:moveTo>
                    <a:pt x="670382" y="0"/>
                  </a:moveTo>
                  <a:lnTo>
                    <a:pt x="667359" y="4521"/>
                  </a:lnTo>
                  <a:lnTo>
                    <a:pt x="666242" y="6197"/>
                  </a:lnTo>
                  <a:lnTo>
                    <a:pt x="657796" y="11049"/>
                  </a:lnTo>
                  <a:lnTo>
                    <a:pt x="606120" y="26060"/>
                  </a:lnTo>
                  <a:lnTo>
                    <a:pt x="590600" y="28270"/>
                  </a:lnTo>
                  <a:lnTo>
                    <a:pt x="573557" y="29933"/>
                  </a:lnTo>
                  <a:lnTo>
                    <a:pt x="554951" y="30988"/>
                  </a:lnTo>
                  <a:lnTo>
                    <a:pt x="534784" y="31343"/>
                  </a:lnTo>
                  <a:lnTo>
                    <a:pt x="476542" y="27940"/>
                  </a:lnTo>
                  <a:lnTo>
                    <a:pt x="434022" y="19646"/>
                  </a:lnTo>
                  <a:lnTo>
                    <a:pt x="407987" y="9372"/>
                  </a:lnTo>
                  <a:lnTo>
                    <a:pt x="399135" y="0"/>
                  </a:lnTo>
                  <a:lnTo>
                    <a:pt x="399135" y="35572"/>
                  </a:lnTo>
                  <a:lnTo>
                    <a:pt x="407974" y="44983"/>
                  </a:lnTo>
                  <a:lnTo>
                    <a:pt x="434022" y="55283"/>
                  </a:lnTo>
                  <a:lnTo>
                    <a:pt x="476529" y="63563"/>
                  </a:lnTo>
                  <a:lnTo>
                    <a:pt x="534784" y="66967"/>
                  </a:lnTo>
                  <a:lnTo>
                    <a:pt x="554951" y="66611"/>
                  </a:lnTo>
                  <a:lnTo>
                    <a:pt x="606107" y="61633"/>
                  </a:lnTo>
                  <a:lnTo>
                    <a:pt x="639800" y="53708"/>
                  </a:lnTo>
                  <a:lnTo>
                    <a:pt x="652195" y="49453"/>
                  </a:lnTo>
                  <a:lnTo>
                    <a:pt x="654011" y="48831"/>
                  </a:lnTo>
                  <a:lnTo>
                    <a:pt x="657428" y="46875"/>
                  </a:lnTo>
                  <a:lnTo>
                    <a:pt x="660996" y="44818"/>
                  </a:lnTo>
                  <a:lnTo>
                    <a:pt x="664641" y="42722"/>
                  </a:lnTo>
                  <a:lnTo>
                    <a:pt x="666242" y="41808"/>
                  </a:lnTo>
                  <a:lnTo>
                    <a:pt x="667245" y="40284"/>
                  </a:lnTo>
                  <a:lnTo>
                    <a:pt x="667829" y="39408"/>
                  </a:lnTo>
                  <a:lnTo>
                    <a:pt x="669696" y="36601"/>
                  </a:lnTo>
                  <a:lnTo>
                    <a:pt x="670166" y="35890"/>
                  </a:lnTo>
                  <a:lnTo>
                    <a:pt x="670356" y="35598"/>
                  </a:lnTo>
                  <a:lnTo>
                    <a:pt x="670382" y="0"/>
                  </a:lnTo>
                  <a:close/>
                </a:path>
                <a:path w="673100" h="346075">
                  <a:moveTo>
                    <a:pt x="672604" y="278980"/>
                  </a:moveTo>
                  <a:lnTo>
                    <a:pt x="665378" y="288328"/>
                  </a:lnTo>
                  <a:lnTo>
                    <a:pt x="642645" y="298132"/>
                  </a:lnTo>
                  <a:lnTo>
                    <a:pt x="602830" y="305866"/>
                  </a:lnTo>
                  <a:lnTo>
                    <a:pt x="544347" y="309003"/>
                  </a:lnTo>
                  <a:lnTo>
                    <a:pt x="509270" y="308178"/>
                  </a:lnTo>
                  <a:lnTo>
                    <a:pt x="478459" y="305739"/>
                  </a:lnTo>
                  <a:lnTo>
                    <a:pt x="451866" y="301752"/>
                  </a:lnTo>
                  <a:lnTo>
                    <a:pt x="429437" y="296291"/>
                  </a:lnTo>
                  <a:lnTo>
                    <a:pt x="429475" y="282524"/>
                  </a:lnTo>
                  <a:lnTo>
                    <a:pt x="417830" y="276250"/>
                  </a:lnTo>
                  <a:lnTo>
                    <a:pt x="408584" y="269875"/>
                  </a:lnTo>
                  <a:lnTo>
                    <a:pt x="402234" y="263728"/>
                  </a:lnTo>
                  <a:lnTo>
                    <a:pt x="399326" y="258127"/>
                  </a:lnTo>
                  <a:lnTo>
                    <a:pt x="399440" y="316357"/>
                  </a:lnTo>
                  <a:lnTo>
                    <a:pt x="451662" y="337591"/>
                  </a:lnTo>
                  <a:lnTo>
                    <a:pt x="508673" y="344970"/>
                  </a:lnTo>
                  <a:lnTo>
                    <a:pt x="543674" y="345998"/>
                  </a:lnTo>
                  <a:lnTo>
                    <a:pt x="602272" y="342646"/>
                  </a:lnTo>
                  <a:lnTo>
                    <a:pt x="642315" y="334454"/>
                  </a:lnTo>
                  <a:lnTo>
                    <a:pt x="665276" y="324180"/>
                  </a:lnTo>
                  <a:lnTo>
                    <a:pt x="671626" y="315912"/>
                  </a:lnTo>
                  <a:lnTo>
                    <a:pt x="671626" y="317881"/>
                  </a:lnTo>
                  <a:lnTo>
                    <a:pt x="671944" y="317360"/>
                  </a:lnTo>
                  <a:lnTo>
                    <a:pt x="672160" y="316865"/>
                  </a:lnTo>
                  <a:lnTo>
                    <a:pt x="672299" y="316344"/>
                  </a:lnTo>
                  <a:lnTo>
                    <a:pt x="672503" y="315747"/>
                  </a:lnTo>
                  <a:lnTo>
                    <a:pt x="672503" y="314769"/>
                  </a:lnTo>
                  <a:lnTo>
                    <a:pt x="672604" y="314629"/>
                  </a:lnTo>
                  <a:lnTo>
                    <a:pt x="672604" y="278980"/>
                  </a:lnTo>
                  <a:close/>
                </a:path>
              </a:pathLst>
            </a:custGeom>
            <a:solidFill>
              <a:srgbClr val="1A48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9830" y="3609238"/>
              <a:ext cx="673100" cy="688340"/>
            </a:xfrm>
            <a:custGeom>
              <a:avLst/>
              <a:gdLst/>
              <a:ahLst/>
              <a:cxnLst/>
              <a:rect l="l" t="t" r="r" b="b"/>
              <a:pathLst>
                <a:path w="673100" h="688339">
                  <a:moveTo>
                    <a:pt x="671461" y="50876"/>
                  </a:moveTo>
                  <a:lnTo>
                    <a:pt x="667435" y="31051"/>
                  </a:lnTo>
                  <a:lnTo>
                    <a:pt x="656475" y="14871"/>
                  </a:lnTo>
                  <a:lnTo>
                    <a:pt x="640194" y="3987"/>
                  </a:lnTo>
                  <a:lnTo>
                    <a:pt x="620255" y="0"/>
                  </a:lnTo>
                  <a:lnTo>
                    <a:pt x="51193" y="25"/>
                  </a:lnTo>
                  <a:lnTo>
                    <a:pt x="31267" y="4013"/>
                  </a:lnTo>
                  <a:lnTo>
                    <a:pt x="14998" y="14884"/>
                  </a:lnTo>
                  <a:lnTo>
                    <a:pt x="4025" y="31000"/>
                  </a:lnTo>
                  <a:lnTo>
                    <a:pt x="0" y="50723"/>
                  </a:lnTo>
                  <a:lnTo>
                    <a:pt x="0" y="622401"/>
                  </a:lnTo>
                  <a:lnTo>
                    <a:pt x="4025" y="642213"/>
                  </a:lnTo>
                  <a:lnTo>
                    <a:pt x="14998" y="658380"/>
                  </a:lnTo>
                  <a:lnTo>
                    <a:pt x="31267" y="669277"/>
                  </a:lnTo>
                  <a:lnTo>
                    <a:pt x="51193" y="673277"/>
                  </a:lnTo>
                  <a:lnTo>
                    <a:pt x="382447" y="672998"/>
                  </a:lnTo>
                  <a:lnTo>
                    <a:pt x="376593" y="669518"/>
                  </a:lnTo>
                  <a:lnTo>
                    <a:pt x="370293" y="665099"/>
                  </a:lnTo>
                  <a:lnTo>
                    <a:pt x="365264" y="660298"/>
                  </a:lnTo>
                  <a:lnTo>
                    <a:pt x="363220" y="655688"/>
                  </a:lnTo>
                  <a:lnTo>
                    <a:pt x="363410" y="339991"/>
                  </a:lnTo>
                  <a:lnTo>
                    <a:pt x="363220" y="327875"/>
                  </a:lnTo>
                  <a:lnTo>
                    <a:pt x="421017" y="298805"/>
                  </a:lnTo>
                  <a:lnTo>
                    <a:pt x="468160" y="290995"/>
                  </a:lnTo>
                  <a:lnTo>
                    <a:pt x="518604" y="287705"/>
                  </a:lnTo>
                  <a:lnTo>
                    <a:pt x="544957" y="287883"/>
                  </a:lnTo>
                  <a:lnTo>
                    <a:pt x="584390" y="289852"/>
                  </a:lnTo>
                  <a:lnTo>
                    <a:pt x="628637" y="295059"/>
                  </a:lnTo>
                  <a:lnTo>
                    <a:pt x="669467" y="304939"/>
                  </a:lnTo>
                  <a:lnTo>
                    <a:pt x="671461" y="50876"/>
                  </a:lnTo>
                  <a:close/>
                </a:path>
                <a:path w="673100" h="688339">
                  <a:moveTo>
                    <a:pt x="673100" y="439521"/>
                  </a:moveTo>
                  <a:lnTo>
                    <a:pt x="627176" y="457276"/>
                  </a:lnTo>
                  <a:lnTo>
                    <a:pt x="594753" y="462851"/>
                  </a:lnTo>
                  <a:lnTo>
                    <a:pt x="588987" y="463791"/>
                  </a:lnTo>
                  <a:lnTo>
                    <a:pt x="566788" y="465607"/>
                  </a:lnTo>
                  <a:lnTo>
                    <a:pt x="535114" y="466509"/>
                  </a:lnTo>
                  <a:lnTo>
                    <a:pt x="494779" y="464908"/>
                  </a:lnTo>
                  <a:lnTo>
                    <a:pt x="456984" y="460184"/>
                  </a:lnTo>
                  <a:lnTo>
                    <a:pt x="424395" y="452386"/>
                  </a:lnTo>
                  <a:lnTo>
                    <a:pt x="399681" y="441591"/>
                  </a:lnTo>
                  <a:lnTo>
                    <a:pt x="399681" y="657821"/>
                  </a:lnTo>
                  <a:lnTo>
                    <a:pt x="452894" y="680326"/>
                  </a:lnTo>
                  <a:lnTo>
                    <a:pt x="508939" y="687298"/>
                  </a:lnTo>
                  <a:lnTo>
                    <a:pt x="544004" y="688340"/>
                  </a:lnTo>
                  <a:lnTo>
                    <a:pt x="602602" y="684974"/>
                  </a:lnTo>
                  <a:lnTo>
                    <a:pt x="642645" y="676757"/>
                  </a:lnTo>
                  <a:lnTo>
                    <a:pt x="665607" y="666457"/>
                  </a:lnTo>
                  <a:lnTo>
                    <a:pt x="672934" y="656882"/>
                  </a:lnTo>
                  <a:lnTo>
                    <a:pt x="673100" y="439521"/>
                  </a:lnTo>
                  <a:close/>
                </a:path>
              </a:pathLst>
            </a:custGeom>
            <a:solidFill>
              <a:srgbClr val="2F7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4969" y="3679936"/>
              <a:ext cx="467953" cy="1567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6333" y="4102320"/>
              <a:ext cx="138897" cy="1628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5011" y="1433945"/>
              <a:ext cx="324196" cy="5902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2105" y="1463838"/>
              <a:ext cx="210392" cy="4852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742105" y="1463838"/>
              <a:ext cx="210820" cy="485775"/>
            </a:xfrm>
            <a:custGeom>
              <a:avLst/>
              <a:gdLst/>
              <a:ahLst/>
              <a:cxnLst/>
              <a:rect l="l" t="t" r="r" b="b"/>
              <a:pathLst>
                <a:path w="210819" h="485775">
                  <a:moveTo>
                    <a:pt x="0" y="105197"/>
                  </a:moveTo>
                  <a:lnTo>
                    <a:pt x="105197" y="0"/>
                  </a:lnTo>
                  <a:lnTo>
                    <a:pt x="210392" y="105197"/>
                  </a:lnTo>
                  <a:lnTo>
                    <a:pt x="157794" y="105197"/>
                  </a:lnTo>
                  <a:lnTo>
                    <a:pt x="157794" y="485287"/>
                  </a:lnTo>
                  <a:lnTo>
                    <a:pt x="52597" y="485287"/>
                  </a:lnTo>
                  <a:lnTo>
                    <a:pt x="52597" y="105197"/>
                  </a:lnTo>
                  <a:lnTo>
                    <a:pt x="0" y="105197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9123" y="1475509"/>
              <a:ext cx="328352" cy="58604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8242" y="1501461"/>
              <a:ext cx="210393" cy="48528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38242" y="1501460"/>
              <a:ext cx="210820" cy="485775"/>
            </a:xfrm>
            <a:custGeom>
              <a:avLst/>
              <a:gdLst/>
              <a:ahLst/>
              <a:cxnLst/>
              <a:rect l="l" t="t" r="r" b="b"/>
              <a:pathLst>
                <a:path w="210820" h="485775">
                  <a:moveTo>
                    <a:pt x="210392" y="380090"/>
                  </a:moveTo>
                  <a:lnTo>
                    <a:pt x="105195" y="485287"/>
                  </a:lnTo>
                  <a:lnTo>
                    <a:pt x="0" y="380090"/>
                  </a:lnTo>
                  <a:lnTo>
                    <a:pt x="52597" y="380090"/>
                  </a:lnTo>
                  <a:lnTo>
                    <a:pt x="52597" y="0"/>
                  </a:lnTo>
                  <a:lnTo>
                    <a:pt x="157794" y="0"/>
                  </a:lnTo>
                  <a:lnTo>
                    <a:pt x="157794" y="380090"/>
                  </a:lnTo>
                  <a:lnTo>
                    <a:pt x="210392" y="380090"/>
                  </a:lnTo>
                  <a:close/>
                </a:path>
              </a:pathLst>
            </a:custGeom>
            <a:ln w="9524">
              <a:solidFill>
                <a:srgbClr val="EE9D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6904" y="2178711"/>
              <a:ext cx="179792" cy="1820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58249" y="2321460"/>
              <a:ext cx="548005" cy="39370"/>
            </a:xfrm>
            <a:custGeom>
              <a:avLst/>
              <a:gdLst/>
              <a:ahLst/>
              <a:cxnLst/>
              <a:rect l="l" t="t" r="r" b="b"/>
              <a:pathLst>
                <a:path w="548005" h="39369">
                  <a:moveTo>
                    <a:pt x="0" y="0"/>
                  </a:moveTo>
                  <a:lnTo>
                    <a:pt x="9206" y="39269"/>
                  </a:lnTo>
                  <a:lnTo>
                    <a:pt x="538657" y="39269"/>
                  </a:lnTo>
                  <a:lnTo>
                    <a:pt x="547561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695" y="2178711"/>
              <a:ext cx="179766" cy="1820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87696" y="1776535"/>
              <a:ext cx="889000" cy="551180"/>
            </a:xfrm>
            <a:custGeom>
              <a:avLst/>
              <a:gdLst/>
              <a:ahLst/>
              <a:cxnLst/>
              <a:rect l="l" t="t" r="r" b="b"/>
              <a:pathLst>
                <a:path w="889000" h="551180">
                  <a:moveTo>
                    <a:pt x="342091" y="0"/>
                  </a:moveTo>
                  <a:lnTo>
                    <a:pt x="296297" y="4589"/>
                  </a:lnTo>
                  <a:lnTo>
                    <a:pt x="253645" y="17752"/>
                  </a:lnTo>
                  <a:lnTo>
                    <a:pt x="215049" y="38581"/>
                  </a:lnTo>
                  <a:lnTo>
                    <a:pt x="181423" y="66168"/>
                  </a:lnTo>
                  <a:lnTo>
                    <a:pt x="153680" y="99606"/>
                  </a:lnTo>
                  <a:lnTo>
                    <a:pt x="132733" y="137988"/>
                  </a:lnTo>
                  <a:lnTo>
                    <a:pt x="119495" y="180406"/>
                  </a:lnTo>
                  <a:lnTo>
                    <a:pt x="114879" y="225953"/>
                  </a:lnTo>
                  <a:lnTo>
                    <a:pt x="115233" y="232587"/>
                  </a:lnTo>
                  <a:lnTo>
                    <a:pt x="68837" y="256863"/>
                  </a:lnTo>
                  <a:lnTo>
                    <a:pt x="32380" y="295786"/>
                  </a:lnTo>
                  <a:lnTo>
                    <a:pt x="8541" y="341766"/>
                  </a:lnTo>
                  <a:lnTo>
                    <a:pt x="0" y="387215"/>
                  </a:lnTo>
                  <a:lnTo>
                    <a:pt x="0" y="402175"/>
                  </a:lnTo>
                  <a:lnTo>
                    <a:pt x="24535" y="473731"/>
                  </a:lnTo>
                  <a:lnTo>
                    <a:pt x="52639" y="504458"/>
                  </a:lnTo>
                  <a:lnTo>
                    <a:pt x="89019" y="529012"/>
                  </a:lnTo>
                  <a:lnTo>
                    <a:pt x="131965" y="545288"/>
                  </a:lnTo>
                  <a:lnTo>
                    <a:pt x="179766" y="551181"/>
                  </a:lnTo>
                  <a:lnTo>
                    <a:pt x="709205" y="551181"/>
                  </a:lnTo>
                  <a:lnTo>
                    <a:pt x="756951" y="545288"/>
                  </a:lnTo>
                  <a:lnTo>
                    <a:pt x="799886" y="529012"/>
                  </a:lnTo>
                  <a:lnTo>
                    <a:pt x="836284" y="504458"/>
                  </a:lnTo>
                  <a:lnTo>
                    <a:pt x="864419" y="473731"/>
                  </a:lnTo>
                  <a:lnTo>
                    <a:pt x="882565" y="438935"/>
                  </a:lnTo>
                  <a:lnTo>
                    <a:pt x="888997" y="402175"/>
                  </a:lnTo>
                  <a:lnTo>
                    <a:pt x="888997" y="387215"/>
                  </a:lnTo>
                  <a:lnTo>
                    <a:pt x="881033" y="344585"/>
                  </a:lnTo>
                  <a:lnTo>
                    <a:pt x="858729" y="302350"/>
                  </a:lnTo>
                  <a:lnTo>
                    <a:pt x="824468" y="265150"/>
                  </a:lnTo>
                  <a:lnTo>
                    <a:pt x="780634" y="237627"/>
                  </a:lnTo>
                  <a:lnTo>
                    <a:pt x="729611" y="224425"/>
                  </a:lnTo>
                  <a:lnTo>
                    <a:pt x="719619" y="181092"/>
                  </a:lnTo>
                  <a:lnTo>
                    <a:pt x="694817" y="145864"/>
                  </a:lnTo>
                  <a:lnTo>
                    <a:pt x="658676" y="122196"/>
                  </a:lnTo>
                  <a:lnTo>
                    <a:pt x="614668" y="113539"/>
                  </a:lnTo>
                  <a:lnTo>
                    <a:pt x="596841" y="114909"/>
                  </a:lnTo>
                  <a:lnTo>
                    <a:pt x="579896" y="118868"/>
                  </a:lnTo>
                  <a:lnTo>
                    <a:pt x="564035" y="125191"/>
                  </a:lnTo>
                  <a:lnTo>
                    <a:pt x="549465" y="133654"/>
                  </a:lnTo>
                  <a:lnTo>
                    <a:pt x="523073" y="89546"/>
                  </a:lnTo>
                  <a:lnTo>
                    <a:pt x="487653" y="52624"/>
                  </a:lnTo>
                  <a:lnTo>
                    <a:pt x="444693" y="24390"/>
                  </a:lnTo>
                  <a:lnTo>
                    <a:pt x="395677" y="6348"/>
                  </a:lnTo>
                  <a:lnTo>
                    <a:pt x="342091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1103" y="2036914"/>
              <a:ext cx="516255" cy="216535"/>
            </a:xfrm>
            <a:custGeom>
              <a:avLst/>
              <a:gdLst/>
              <a:ahLst/>
              <a:cxnLst/>
              <a:rect l="l" t="t" r="r" b="b"/>
              <a:pathLst>
                <a:path w="516255" h="216535">
                  <a:moveTo>
                    <a:pt x="157060" y="211886"/>
                  </a:moveTo>
                  <a:lnTo>
                    <a:pt x="143586" y="160985"/>
                  </a:lnTo>
                  <a:lnTo>
                    <a:pt x="136575" y="134493"/>
                  </a:lnTo>
                  <a:lnTo>
                    <a:pt x="109461" y="32016"/>
                  </a:lnTo>
                  <a:lnTo>
                    <a:pt x="103822" y="10706"/>
                  </a:lnTo>
                  <a:lnTo>
                    <a:pt x="103822" y="134493"/>
                  </a:lnTo>
                  <a:lnTo>
                    <a:pt x="54406" y="134493"/>
                  </a:lnTo>
                  <a:lnTo>
                    <a:pt x="79298" y="32016"/>
                  </a:lnTo>
                  <a:lnTo>
                    <a:pt x="79832" y="32016"/>
                  </a:lnTo>
                  <a:lnTo>
                    <a:pt x="103822" y="134493"/>
                  </a:lnTo>
                  <a:lnTo>
                    <a:pt x="103822" y="10706"/>
                  </a:lnTo>
                  <a:lnTo>
                    <a:pt x="102069" y="4076"/>
                  </a:lnTo>
                  <a:lnTo>
                    <a:pt x="59372" y="4076"/>
                  </a:lnTo>
                  <a:lnTo>
                    <a:pt x="0" y="211886"/>
                  </a:lnTo>
                  <a:lnTo>
                    <a:pt x="34798" y="211886"/>
                  </a:lnTo>
                  <a:lnTo>
                    <a:pt x="48234" y="160985"/>
                  </a:lnTo>
                  <a:lnTo>
                    <a:pt x="109359" y="160985"/>
                  </a:lnTo>
                  <a:lnTo>
                    <a:pt x="122275" y="211886"/>
                  </a:lnTo>
                  <a:lnTo>
                    <a:pt x="157060" y="211886"/>
                  </a:lnTo>
                  <a:close/>
                </a:path>
                <a:path w="516255" h="216535">
                  <a:moveTo>
                    <a:pt x="366471" y="4064"/>
                  </a:moveTo>
                  <a:lnTo>
                    <a:pt x="333413" y="4064"/>
                  </a:lnTo>
                  <a:lnTo>
                    <a:pt x="306247" y="166458"/>
                  </a:lnTo>
                  <a:lnTo>
                    <a:pt x="305650" y="166458"/>
                  </a:lnTo>
                  <a:lnTo>
                    <a:pt x="277583" y="4064"/>
                  </a:lnTo>
                  <a:lnTo>
                    <a:pt x="242468" y="4064"/>
                  </a:lnTo>
                  <a:lnTo>
                    <a:pt x="215011" y="165595"/>
                  </a:lnTo>
                  <a:lnTo>
                    <a:pt x="214401" y="165595"/>
                  </a:lnTo>
                  <a:lnTo>
                    <a:pt x="186956" y="4064"/>
                  </a:lnTo>
                  <a:lnTo>
                    <a:pt x="153301" y="4064"/>
                  </a:lnTo>
                  <a:lnTo>
                    <a:pt x="193624" y="211886"/>
                  </a:lnTo>
                  <a:lnTo>
                    <a:pt x="232257" y="211886"/>
                  </a:lnTo>
                  <a:lnTo>
                    <a:pt x="258876" y="55333"/>
                  </a:lnTo>
                  <a:lnTo>
                    <a:pt x="259499" y="55333"/>
                  </a:lnTo>
                  <a:lnTo>
                    <a:pt x="286397" y="211886"/>
                  </a:lnTo>
                  <a:lnTo>
                    <a:pt x="324967" y="211886"/>
                  </a:lnTo>
                  <a:lnTo>
                    <a:pt x="366471" y="4064"/>
                  </a:lnTo>
                  <a:close/>
                </a:path>
                <a:path w="516255" h="216535">
                  <a:moveTo>
                    <a:pt x="516255" y="153416"/>
                  </a:moveTo>
                  <a:lnTo>
                    <a:pt x="492912" y="107378"/>
                  </a:lnTo>
                  <a:lnTo>
                    <a:pt x="451307" y="90208"/>
                  </a:lnTo>
                  <a:lnTo>
                    <a:pt x="437045" y="83654"/>
                  </a:lnTo>
                  <a:lnTo>
                    <a:pt x="427329" y="76111"/>
                  </a:lnTo>
                  <a:lnTo>
                    <a:pt x="421779" y="66827"/>
                  </a:lnTo>
                  <a:lnTo>
                    <a:pt x="420027" y="55029"/>
                  </a:lnTo>
                  <a:lnTo>
                    <a:pt x="422389" y="40995"/>
                  </a:lnTo>
                  <a:lnTo>
                    <a:pt x="428675" y="31711"/>
                  </a:lnTo>
                  <a:lnTo>
                    <a:pt x="437642" y="26593"/>
                  </a:lnTo>
                  <a:lnTo>
                    <a:pt x="448056" y="25019"/>
                  </a:lnTo>
                  <a:lnTo>
                    <a:pt x="461391" y="27051"/>
                  </a:lnTo>
                  <a:lnTo>
                    <a:pt x="470471" y="32918"/>
                  </a:lnTo>
                  <a:lnTo>
                    <a:pt x="475665" y="42341"/>
                  </a:lnTo>
                  <a:lnTo>
                    <a:pt x="477316" y="55029"/>
                  </a:lnTo>
                  <a:lnTo>
                    <a:pt x="477316" y="59397"/>
                  </a:lnTo>
                  <a:lnTo>
                    <a:pt x="510705" y="59397"/>
                  </a:lnTo>
                  <a:lnTo>
                    <a:pt x="510705" y="54686"/>
                  </a:lnTo>
                  <a:lnTo>
                    <a:pt x="508990" y="37084"/>
                  </a:lnTo>
                  <a:lnTo>
                    <a:pt x="501218" y="19291"/>
                  </a:lnTo>
                  <a:lnTo>
                    <a:pt x="483425" y="5524"/>
                  </a:lnTo>
                  <a:lnTo>
                    <a:pt x="451624" y="0"/>
                  </a:lnTo>
                  <a:lnTo>
                    <a:pt x="424954" y="3873"/>
                  </a:lnTo>
                  <a:lnTo>
                    <a:pt x="404469" y="15227"/>
                  </a:lnTo>
                  <a:lnTo>
                    <a:pt x="391337" y="33680"/>
                  </a:lnTo>
                  <a:lnTo>
                    <a:pt x="386702" y="58864"/>
                  </a:lnTo>
                  <a:lnTo>
                    <a:pt x="389229" y="78638"/>
                  </a:lnTo>
                  <a:lnTo>
                    <a:pt x="397065" y="94107"/>
                  </a:lnTo>
                  <a:lnTo>
                    <a:pt x="410616" y="106197"/>
                  </a:lnTo>
                  <a:lnTo>
                    <a:pt x="430250" y="115824"/>
                  </a:lnTo>
                  <a:lnTo>
                    <a:pt x="453059" y="123736"/>
                  </a:lnTo>
                  <a:lnTo>
                    <a:pt x="465645" y="128752"/>
                  </a:lnTo>
                  <a:lnTo>
                    <a:pt x="475030" y="136080"/>
                  </a:lnTo>
                  <a:lnTo>
                    <a:pt x="480885" y="146469"/>
                  </a:lnTo>
                  <a:lnTo>
                    <a:pt x="482917" y="160655"/>
                  </a:lnTo>
                  <a:lnTo>
                    <a:pt x="480936" y="171894"/>
                  </a:lnTo>
                  <a:lnTo>
                    <a:pt x="475005" y="181584"/>
                  </a:lnTo>
                  <a:lnTo>
                    <a:pt x="465124" y="188391"/>
                  </a:lnTo>
                  <a:lnTo>
                    <a:pt x="451307" y="190957"/>
                  </a:lnTo>
                  <a:lnTo>
                    <a:pt x="436245" y="188556"/>
                  </a:lnTo>
                  <a:lnTo>
                    <a:pt x="425564" y="181381"/>
                  </a:lnTo>
                  <a:lnTo>
                    <a:pt x="419214" y="169468"/>
                  </a:lnTo>
                  <a:lnTo>
                    <a:pt x="417118" y="152844"/>
                  </a:lnTo>
                  <a:lnTo>
                    <a:pt x="417118" y="147561"/>
                  </a:lnTo>
                  <a:lnTo>
                    <a:pt x="383743" y="147561"/>
                  </a:lnTo>
                  <a:lnTo>
                    <a:pt x="383743" y="152514"/>
                  </a:lnTo>
                  <a:lnTo>
                    <a:pt x="386372" y="174713"/>
                  </a:lnTo>
                  <a:lnTo>
                    <a:pt x="396062" y="195148"/>
                  </a:lnTo>
                  <a:lnTo>
                    <a:pt x="415455" y="210121"/>
                  </a:lnTo>
                  <a:lnTo>
                    <a:pt x="447205" y="215938"/>
                  </a:lnTo>
                  <a:lnTo>
                    <a:pt x="475754" y="212382"/>
                  </a:lnTo>
                  <a:lnTo>
                    <a:pt x="497522" y="201256"/>
                  </a:lnTo>
                  <a:lnTo>
                    <a:pt x="511390" y="181838"/>
                  </a:lnTo>
                  <a:lnTo>
                    <a:pt x="516255" y="153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78005" y="679769"/>
              <a:ext cx="2656840" cy="673735"/>
            </a:xfrm>
            <a:custGeom>
              <a:avLst/>
              <a:gdLst/>
              <a:ahLst/>
              <a:cxnLst/>
              <a:rect l="l" t="t" r="r" b="b"/>
              <a:pathLst>
                <a:path w="2656840" h="673735">
                  <a:moveTo>
                    <a:pt x="0" y="66094"/>
                  </a:moveTo>
                  <a:lnTo>
                    <a:pt x="5193" y="40367"/>
                  </a:lnTo>
                  <a:lnTo>
                    <a:pt x="19358" y="19358"/>
                  </a:lnTo>
                  <a:lnTo>
                    <a:pt x="40367" y="5193"/>
                  </a:lnTo>
                  <a:lnTo>
                    <a:pt x="66094" y="0"/>
                  </a:lnTo>
                  <a:lnTo>
                    <a:pt x="2590359" y="0"/>
                  </a:lnTo>
                  <a:lnTo>
                    <a:pt x="2616086" y="5193"/>
                  </a:lnTo>
                  <a:lnTo>
                    <a:pt x="2637094" y="19358"/>
                  </a:lnTo>
                  <a:lnTo>
                    <a:pt x="2651259" y="40367"/>
                  </a:lnTo>
                  <a:lnTo>
                    <a:pt x="2656453" y="66094"/>
                  </a:lnTo>
                  <a:lnTo>
                    <a:pt x="2656453" y="607099"/>
                  </a:lnTo>
                  <a:lnTo>
                    <a:pt x="2651259" y="632826"/>
                  </a:lnTo>
                  <a:lnTo>
                    <a:pt x="2637094" y="653835"/>
                  </a:lnTo>
                  <a:lnTo>
                    <a:pt x="2616086" y="667999"/>
                  </a:lnTo>
                  <a:lnTo>
                    <a:pt x="2590359" y="673193"/>
                  </a:lnTo>
                  <a:lnTo>
                    <a:pt x="66094" y="673193"/>
                  </a:lnTo>
                  <a:lnTo>
                    <a:pt x="40367" y="667999"/>
                  </a:lnTo>
                  <a:lnTo>
                    <a:pt x="19358" y="653835"/>
                  </a:lnTo>
                  <a:lnTo>
                    <a:pt x="5193" y="632826"/>
                  </a:lnTo>
                  <a:lnTo>
                    <a:pt x="0" y="607099"/>
                  </a:lnTo>
                  <a:lnTo>
                    <a:pt x="0" y="66094"/>
                  </a:lnTo>
                  <a:close/>
                </a:path>
              </a:pathLst>
            </a:custGeom>
            <a:ln w="6349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53305" y="2814353"/>
            <a:ext cx="8559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Microsoft YaHei"/>
                <a:cs typeface="Microsoft YaHei"/>
              </a:rPr>
              <a:t>Web/AP</a:t>
            </a:r>
            <a:r>
              <a:rPr sz="1050" b="1" spc="-6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575" b="1" spc="44" baseline="-10582" dirty="0">
                <a:solidFill>
                  <a:srgbClr val="FFFFFF"/>
                </a:solidFill>
                <a:latin typeface="Microsoft YaHei"/>
                <a:cs typeface="Microsoft YaHei"/>
              </a:rPr>
              <a:t>10</a:t>
            </a:r>
            <a:endParaRPr sz="1575" baseline="-10582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45146" y="2566703"/>
            <a:ext cx="1216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74700" algn="l"/>
              </a:tabLst>
            </a:pPr>
            <a:r>
              <a:rPr sz="1050" b="1" dirty="0">
                <a:solidFill>
                  <a:srgbClr val="FFFFFF"/>
                </a:solidFill>
                <a:latin typeface="Microsoft YaHei"/>
                <a:cs typeface="Microsoft YaHei"/>
              </a:rPr>
              <a:t>開発用 </a:t>
            </a:r>
            <a:r>
              <a:rPr sz="1050" u="heavy" dirty="0">
                <a:solidFill>
                  <a:srgbClr val="FFFFFF"/>
                </a:solidFill>
                <a:uFill>
                  <a:solidFill>
                    <a:srgbClr val="8C332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baseline="-6172" dirty="0">
                <a:solidFill>
                  <a:srgbClr val="474746"/>
                </a:solidFill>
                <a:latin typeface="Arial"/>
                <a:cs typeface="Arial"/>
              </a:rPr>
              <a:t>×10</a:t>
            </a:r>
            <a:endParaRPr sz="2700" baseline="-617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50661" y="696163"/>
            <a:ext cx="1270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構成のポイント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50661" y="899363"/>
            <a:ext cx="4109085" cy="195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開発用Web/APインスタンスは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10</a:t>
            </a:r>
            <a:r>
              <a:rPr sz="14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台常時稼働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50" dirty="0">
                <a:solidFill>
                  <a:srgbClr val="474746"/>
                </a:solidFill>
                <a:latin typeface="Microsoft YaHei"/>
                <a:cs typeface="Microsoft YaHei"/>
              </a:rPr>
              <a:t>RDS</a:t>
            </a: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は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10</a:t>
            </a:r>
            <a:r>
              <a:rPr sz="14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台常時稼働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AWS</a:t>
            </a:r>
            <a:r>
              <a:rPr sz="1400" b="1" spc="30" dirty="0">
                <a:solidFill>
                  <a:srgbClr val="474746"/>
                </a:solidFill>
                <a:latin typeface="Microsoft YaHei"/>
                <a:cs typeface="Microsoft YaHei"/>
              </a:rPr>
              <a:t>へのア</a:t>
            </a:r>
            <a:r>
              <a:rPr sz="1400" b="1" spc="95" dirty="0">
                <a:solidFill>
                  <a:srgbClr val="474746"/>
                </a:solidFill>
                <a:latin typeface="Microsoft YaHei"/>
                <a:cs typeface="Microsoft YaHei"/>
              </a:rPr>
              <a:t>ップ◻ードは無</a:t>
            </a:r>
            <a:r>
              <a:rPr sz="1400" b="1" spc="45" dirty="0">
                <a:solidFill>
                  <a:srgbClr val="474746"/>
                </a:solidFill>
                <a:latin typeface="Microsoft YaHei"/>
                <a:cs typeface="Microsoft YaHei"/>
              </a:rPr>
              <a:t>料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474746"/>
                </a:solidFill>
                <a:latin typeface="Microsoft YaHei"/>
                <a:cs typeface="Microsoft YaHei"/>
              </a:rPr>
              <a:t>AWS</a:t>
            </a: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からのダウン◻ードは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15GB/</a:t>
            </a:r>
            <a:r>
              <a:rPr sz="1400" b="1" spc="80" dirty="0">
                <a:solidFill>
                  <a:srgbClr val="474746"/>
                </a:solidFill>
                <a:latin typeface="Microsoft YaHei"/>
                <a:cs typeface="Microsoft YaHei"/>
              </a:rPr>
              <a:t>月まで無</a:t>
            </a:r>
            <a:r>
              <a:rPr sz="14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料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ts val="1639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85" dirty="0">
                <a:solidFill>
                  <a:srgbClr val="474746"/>
                </a:solidFill>
                <a:latin typeface="Microsoft YaHei"/>
                <a:cs typeface="Microsoft YaHei"/>
              </a:rPr>
              <a:t>EBS</a:t>
            </a: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は</a:t>
            </a:r>
            <a:r>
              <a:rPr sz="1400" b="1" spc="55" dirty="0">
                <a:solidFill>
                  <a:srgbClr val="474746"/>
                </a:solidFill>
                <a:latin typeface="Microsoft YaHei"/>
                <a:cs typeface="Microsoft YaHei"/>
              </a:rPr>
              <a:t>10GB </a:t>
            </a:r>
            <a:r>
              <a:rPr sz="14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x</a:t>
            </a:r>
            <a:r>
              <a:rPr sz="1400" b="1" spc="55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10</a:t>
            </a:r>
            <a:r>
              <a:rPr sz="1400" b="1" spc="65" dirty="0">
                <a:solidFill>
                  <a:srgbClr val="474746"/>
                </a:solidFill>
                <a:latin typeface="Microsoft YaHei"/>
                <a:cs typeface="Microsoft YaHei"/>
              </a:rPr>
              <a:t> = 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100GB</a:t>
            </a:r>
            <a:r>
              <a:rPr sz="1400" b="1" spc="10" dirty="0">
                <a:solidFill>
                  <a:srgbClr val="474746"/>
                </a:solidFill>
                <a:latin typeface="Microsoft YaHei"/>
                <a:cs typeface="Microsoft YaHei"/>
              </a:rPr>
              <a:t>/月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ts val="1639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50" dirty="0">
                <a:solidFill>
                  <a:srgbClr val="474746"/>
                </a:solidFill>
                <a:latin typeface="Microsoft YaHei"/>
                <a:cs typeface="Microsoft YaHei"/>
              </a:rPr>
              <a:t>RDS</a:t>
            </a: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のストレージは</a:t>
            </a:r>
            <a:r>
              <a:rPr sz="1400" b="1" spc="55" dirty="0">
                <a:solidFill>
                  <a:srgbClr val="474746"/>
                </a:solidFill>
                <a:latin typeface="Microsoft YaHei"/>
                <a:cs typeface="Microsoft YaHei"/>
              </a:rPr>
              <a:t>10GB </a:t>
            </a:r>
            <a:r>
              <a:rPr sz="14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x</a:t>
            </a:r>
            <a:r>
              <a:rPr sz="1400" b="1" spc="60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10</a:t>
            </a:r>
            <a:r>
              <a:rPr sz="1400" b="1" spc="70" dirty="0">
                <a:solidFill>
                  <a:srgbClr val="474746"/>
                </a:solidFill>
                <a:latin typeface="Microsoft YaHei"/>
                <a:cs typeface="Microsoft YaHei"/>
              </a:rPr>
              <a:t> = </a:t>
            </a:r>
            <a:r>
              <a:rPr sz="1400" b="1" spc="75" dirty="0">
                <a:solidFill>
                  <a:srgbClr val="474746"/>
                </a:solidFill>
                <a:latin typeface="Microsoft YaHei"/>
                <a:cs typeface="Microsoft YaHei"/>
              </a:rPr>
              <a:t>100GB</a:t>
            </a:r>
            <a:r>
              <a:rPr sz="1400" b="1" spc="10" dirty="0">
                <a:solidFill>
                  <a:srgbClr val="474746"/>
                </a:solidFill>
                <a:latin typeface="Microsoft YaHei"/>
                <a:cs typeface="Microsoft YaHei"/>
              </a:rPr>
              <a:t>/月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65" dirty="0">
                <a:solidFill>
                  <a:srgbClr val="474746"/>
                </a:solidFill>
                <a:latin typeface="Microsoft YaHei"/>
                <a:cs typeface="Microsoft YaHei"/>
              </a:rPr>
              <a:t>EC2</a:t>
            </a: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は全てt2.micro</a:t>
            </a:r>
            <a:r>
              <a:rPr sz="14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を使用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50" dirty="0">
                <a:solidFill>
                  <a:srgbClr val="474746"/>
                </a:solidFill>
                <a:latin typeface="Microsoft YaHei"/>
                <a:cs typeface="Microsoft YaHei"/>
              </a:rPr>
              <a:t>RDS</a:t>
            </a: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はdb.t2.micro</a:t>
            </a:r>
            <a:r>
              <a:rPr sz="14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を使用</a:t>
            </a:r>
            <a:endParaRPr sz="1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dirty="0">
                <a:solidFill>
                  <a:srgbClr val="474746"/>
                </a:solidFill>
                <a:latin typeface="Microsoft YaHei"/>
                <a:cs typeface="Microsoft YaHei"/>
              </a:rPr>
              <a:t>1VPN</a:t>
            </a:r>
            <a:r>
              <a:rPr sz="1400" b="1" spc="-15" dirty="0">
                <a:solidFill>
                  <a:srgbClr val="474746"/>
                </a:solidFill>
                <a:latin typeface="Microsoft YaHei"/>
                <a:cs typeface="Microsoft YaHei"/>
              </a:rPr>
              <a:t>常時接続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38147" y="3480983"/>
            <a:ext cx="4262755" cy="899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98400"/>
              </a:lnSpc>
              <a:spcBef>
                <a:spcPts val="130"/>
              </a:spcBef>
            </a:pPr>
            <a:r>
              <a:rPr sz="1600" b="1" spc="25" dirty="0">
                <a:solidFill>
                  <a:srgbClr val="474746"/>
                </a:solidFill>
                <a:latin typeface="Microsoft YaHei"/>
                <a:cs typeface="Microsoft YaHei"/>
              </a:rPr>
              <a:t>月額 ：※</a:t>
            </a:r>
            <a:r>
              <a:rPr sz="1600" b="1" spc="-5" dirty="0">
                <a:solidFill>
                  <a:srgbClr val="474746"/>
                </a:solidFill>
                <a:latin typeface="Microsoft YaHei"/>
                <a:cs typeface="Microsoft YaHei"/>
              </a:rPr>
              <a:t>実際の価格については以下参照</a:t>
            </a:r>
            <a:r>
              <a:rPr sz="1600" b="1" spc="-50" dirty="0">
                <a:solidFill>
                  <a:srgbClr val="474746"/>
                </a:solidFill>
                <a:latin typeface="Microsoft YaHei"/>
                <a:cs typeface="Microsoft YaHei"/>
              </a:rPr>
              <a:t> </a:t>
            </a:r>
            <a:r>
              <a:rPr sz="1400" b="1" u="sng" spc="4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  <a:hlinkClick r:id="rId13"/>
              </a:rPr>
              <a:t>http://calculator.s3.amazonaws.com/</a:t>
            </a:r>
            <a:r>
              <a:rPr sz="1400" b="1" spc="40" dirty="0">
                <a:solidFill>
                  <a:srgbClr val="004B91"/>
                </a:solidFill>
                <a:latin typeface="Microsoft YaHei"/>
                <a:cs typeface="Microsoft YaHei"/>
              </a:rPr>
              <a:t> </a:t>
            </a:r>
            <a:r>
              <a:rPr sz="1400" b="1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index.html?lng=ja_̲JP#r=NRT&amp;key=calc-</a:t>
            </a:r>
            <a:r>
              <a:rPr sz="1400" b="1" u="sng" spc="-93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‐‑‒</a:t>
            </a:r>
            <a:r>
              <a:rPr sz="1400" b="1" dirty="0">
                <a:solidFill>
                  <a:srgbClr val="004B91"/>
                </a:solidFill>
                <a:latin typeface="Microsoft YaHei"/>
                <a:cs typeface="Microsoft YaHei"/>
              </a:rPr>
              <a:t> </a:t>
            </a:r>
            <a:r>
              <a:rPr sz="1400" b="1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F95215A9</a:t>
            </a:r>
            <a:r>
              <a:rPr sz="1400" b="1" u="sng" spc="-28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-‐‑‒</a:t>
            </a:r>
            <a:r>
              <a:rPr sz="1400" b="1" u="sng" spc="-37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8BDE</a:t>
            </a:r>
            <a:r>
              <a:rPr sz="1400" b="1" u="sng" spc="-434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-‐‑‒</a:t>
            </a:r>
            <a:r>
              <a:rPr sz="1400" b="1" u="sng" spc="-45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4A9D</a:t>
            </a:r>
            <a:r>
              <a:rPr sz="1400" b="1" u="sng" spc="-33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-‐‑‒</a:t>
            </a:r>
            <a:r>
              <a:rPr sz="1400" b="1" u="sng" spc="-28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8E66</a:t>
            </a:r>
            <a:r>
              <a:rPr sz="1400" b="1" u="sng" spc="-12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-‐‑‒</a:t>
            </a:r>
            <a:r>
              <a:rPr sz="1400" b="1" u="sng" spc="-7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Microsoft YaHei"/>
                <a:cs typeface="Microsoft YaHei"/>
              </a:rPr>
              <a:t>77CF4F0938D1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36597" y="3822132"/>
            <a:ext cx="4133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×10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96725" y="1200774"/>
            <a:ext cx="4705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74746"/>
                </a:solidFill>
                <a:latin typeface="PMingLiU"/>
                <a:cs typeface="PMingLiU"/>
              </a:rPr>
              <a:t>オフィス</a:t>
            </a:r>
            <a:endParaRPr sz="900">
              <a:latin typeface="PMingLiU"/>
              <a:cs typeface="PMingLiU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716645" y="469733"/>
            <a:ext cx="1780539" cy="2715895"/>
            <a:chOff x="1716645" y="469733"/>
            <a:chExt cx="1780539" cy="2715895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6645" y="469733"/>
              <a:ext cx="573650" cy="5736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97033" y="1861215"/>
              <a:ext cx="600074" cy="6000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29181" y="1032767"/>
              <a:ext cx="535780" cy="5357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6387" y="710026"/>
              <a:ext cx="642937" cy="64293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07597" y="2461290"/>
              <a:ext cx="673100" cy="683895"/>
            </a:xfrm>
            <a:custGeom>
              <a:avLst/>
              <a:gdLst/>
              <a:ahLst/>
              <a:cxnLst/>
              <a:rect l="l" t="t" r="r" b="b"/>
              <a:pathLst>
                <a:path w="673100" h="683894">
                  <a:moveTo>
                    <a:pt x="557641" y="0"/>
                  </a:moveTo>
                  <a:lnTo>
                    <a:pt x="115652" y="0"/>
                  </a:lnTo>
                  <a:lnTo>
                    <a:pt x="70639" y="9053"/>
                  </a:lnTo>
                  <a:lnTo>
                    <a:pt x="33877" y="33738"/>
                  </a:lnTo>
                  <a:lnTo>
                    <a:pt x="9089" y="70343"/>
                  </a:lnTo>
                  <a:lnTo>
                    <a:pt x="0" y="115155"/>
                  </a:lnTo>
                  <a:lnTo>
                    <a:pt x="0" y="568563"/>
                  </a:lnTo>
                  <a:lnTo>
                    <a:pt x="9089" y="613388"/>
                  </a:lnTo>
                  <a:lnTo>
                    <a:pt x="33877" y="649996"/>
                  </a:lnTo>
                  <a:lnTo>
                    <a:pt x="70639" y="674680"/>
                  </a:lnTo>
                  <a:lnTo>
                    <a:pt x="115652" y="683732"/>
                  </a:lnTo>
                  <a:lnTo>
                    <a:pt x="557641" y="683732"/>
                  </a:lnTo>
                  <a:lnTo>
                    <a:pt x="602630" y="674680"/>
                  </a:lnTo>
                  <a:lnTo>
                    <a:pt x="639326" y="649996"/>
                  </a:lnTo>
                  <a:lnTo>
                    <a:pt x="664045" y="613388"/>
                  </a:lnTo>
                  <a:lnTo>
                    <a:pt x="673103" y="568563"/>
                  </a:lnTo>
                  <a:lnTo>
                    <a:pt x="673103" y="115155"/>
                  </a:lnTo>
                  <a:lnTo>
                    <a:pt x="664045" y="70343"/>
                  </a:lnTo>
                  <a:lnTo>
                    <a:pt x="639326" y="33738"/>
                  </a:lnTo>
                  <a:lnTo>
                    <a:pt x="602630" y="9053"/>
                  </a:lnTo>
                  <a:lnTo>
                    <a:pt x="557641" y="0"/>
                  </a:lnTo>
                  <a:close/>
                </a:path>
              </a:pathLst>
            </a:custGeom>
            <a:solidFill>
              <a:srgbClr val="F686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5238" y="3029855"/>
              <a:ext cx="115462" cy="15533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918463" y="3145015"/>
              <a:ext cx="447675" cy="40640"/>
            </a:xfrm>
            <a:custGeom>
              <a:avLst/>
              <a:gdLst/>
              <a:ahLst/>
              <a:cxnLst/>
              <a:rect l="l" t="t" r="r" b="b"/>
              <a:pathLst>
                <a:path w="447675" h="40639">
                  <a:moveTo>
                    <a:pt x="447568" y="0"/>
                  </a:moveTo>
                  <a:lnTo>
                    <a:pt x="0" y="0"/>
                  </a:lnTo>
                  <a:lnTo>
                    <a:pt x="0" y="40175"/>
                  </a:lnTo>
                  <a:lnTo>
                    <a:pt x="447568" y="40175"/>
                  </a:lnTo>
                  <a:lnTo>
                    <a:pt x="447568" y="0"/>
                  </a:lnTo>
                  <a:close/>
                </a:path>
              </a:pathLst>
            </a:custGeom>
            <a:solidFill>
              <a:srgbClr val="9E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07595" y="3029851"/>
              <a:ext cx="115652" cy="15534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3477249" y="3043925"/>
            <a:ext cx="226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GB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43923" y="2555797"/>
            <a:ext cx="425450" cy="3378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99060">
              <a:lnSpc>
                <a:spcPts val="1200"/>
              </a:lnSpc>
              <a:spcBef>
                <a:spcPts val="190"/>
              </a:spcBef>
            </a:pPr>
            <a:r>
              <a:rPr sz="105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Git</a:t>
            </a:r>
            <a:r>
              <a:rPr sz="105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コード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85173" y="2873297"/>
            <a:ext cx="934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リポジトリ</a:t>
            </a:r>
            <a:r>
              <a:rPr sz="1575" b="1" spc="44" baseline="-7936" dirty="0">
                <a:solidFill>
                  <a:srgbClr val="FFFFFF"/>
                </a:solidFill>
                <a:latin typeface="Microsoft YaHei"/>
                <a:cs typeface="Microsoft YaHei"/>
              </a:rPr>
              <a:t>50</a:t>
            </a:r>
            <a:endParaRPr sz="1575" baseline="-7936">
              <a:latin typeface="Microsoft YaHei"/>
              <a:cs typeface="Microsoft YaHe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66803" y="2594253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×1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605297" y="1594438"/>
            <a:ext cx="756920" cy="303530"/>
          </a:xfrm>
          <a:custGeom>
            <a:avLst/>
            <a:gdLst/>
            <a:ahLst/>
            <a:cxnLst/>
            <a:rect l="l" t="t" r="r" b="b"/>
            <a:pathLst>
              <a:path w="756920" h="303530">
                <a:moveTo>
                  <a:pt x="756429" y="0"/>
                </a:moveTo>
                <a:lnTo>
                  <a:pt x="0" y="0"/>
                </a:lnTo>
                <a:lnTo>
                  <a:pt x="0" y="303212"/>
                </a:lnTo>
                <a:lnTo>
                  <a:pt x="756429" y="303212"/>
                </a:lnTo>
                <a:lnTo>
                  <a:pt x="7564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773994" y="1649524"/>
            <a:ext cx="425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30GB</a:t>
            </a:r>
            <a:endParaRPr sz="1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7848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（ご参考）デプ◻イやプ◻ビジョニングの自動</a:t>
            </a:r>
            <a:r>
              <a:rPr spc="-1689" dirty="0"/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819915"/>
            <a:ext cx="8145780" cy="27051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ビジネスは変化するもの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顧客とビジネスの間のフィードバックループを加速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利用者の反応やシステムの安定性を見ながら小規模単位でリリース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繰り返し高頻度でデプ◻イするには自動化が必要！！</a:t>
            </a:r>
            <a:endParaRPr sz="20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95A5D"/>
              </a:buClr>
              <a:buFont typeface="Arial"/>
              <a:buChar char="•"/>
            </a:pPr>
            <a:endParaRPr sz="175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Provisioning</a:t>
            </a:r>
            <a:r>
              <a:rPr sz="2000" spc="25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&amp;</a:t>
            </a:r>
            <a:r>
              <a:rPr sz="2000" spc="254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Deploy</a:t>
            </a:r>
            <a:r>
              <a:rPr sz="2000" spc="254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spc="60" dirty="0">
                <a:solidFill>
                  <a:srgbClr val="595A5D"/>
                </a:solidFill>
                <a:latin typeface="Yu Gothic"/>
                <a:cs typeface="Yu Gothic"/>
              </a:rPr>
              <a:t>on</a:t>
            </a:r>
            <a:r>
              <a:rPr sz="2000" spc="250" dirty="0">
                <a:solidFill>
                  <a:srgbClr val="595A5D"/>
                </a:solidFill>
                <a:latin typeface="Yu Gothic"/>
                <a:cs typeface="Yu Gothic"/>
              </a:rPr>
              <a:t> </a:t>
            </a:r>
            <a:r>
              <a:rPr sz="2000" spc="-25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endParaRPr sz="2000">
              <a:latin typeface="Yu Gothic"/>
              <a:cs typeface="Yu Gothic"/>
            </a:endParaRPr>
          </a:p>
          <a:p>
            <a:pPr marL="355600" marR="5080">
              <a:lnSpc>
                <a:spcPts val="1900"/>
              </a:lnSpc>
              <a:spcBef>
                <a:spcPts val="100"/>
              </a:spcBef>
            </a:pPr>
            <a:r>
              <a:rPr sz="1600" u="sng" spc="-2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http://adsj-</a:t>
            </a:r>
            <a:r>
              <a:rPr sz="1600" u="sng" spc="-5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‐‑‒</a:t>
            </a:r>
            <a:r>
              <a:rPr sz="1600" u="sng" spc="-5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contents.s3.amazonaws.com/solution-</a:t>
            </a:r>
            <a:r>
              <a:rPr sz="1600" u="sng" spc="-10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‐‑‒casestudy/20140702_̲AWS-</a:t>
            </a:r>
            <a:r>
              <a:rPr sz="1600" u="sng" spc="-90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‐‑‒</a:t>
            </a:r>
            <a:r>
              <a:rPr sz="1600" spc="-60" dirty="0">
                <a:solidFill>
                  <a:srgbClr val="004B91"/>
                </a:solidFill>
                <a:latin typeface="Yu Gothic"/>
                <a:cs typeface="Yu Gothic"/>
              </a:rPr>
              <a:t> </a:t>
            </a:r>
            <a:r>
              <a:rPr sz="1600" u="sng" spc="-6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BlackBelt-</a:t>
            </a:r>
            <a:r>
              <a:rPr sz="1600" u="sng" spc="-30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‐‑‒Deploy-</a:t>
            </a:r>
            <a:r>
              <a:rPr sz="1600" u="sng" spc="-9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‐‑‒public.pdf</a:t>
            </a:r>
            <a:endParaRPr sz="16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/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/>
              <a:t>AWS</a:t>
            </a:r>
            <a:r>
              <a:rPr spc="-10" dirty="0"/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>
                <a:solidFill>
                  <a:srgbClr val="474746"/>
                </a:solidFill>
              </a:rPr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658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AWS</a:t>
            </a:r>
            <a:r>
              <a:rPr dirty="0"/>
              <a:t>導入事例：株式会社日本経済新聞</a:t>
            </a:r>
            <a:r>
              <a:rPr spc="-830" dirty="0"/>
              <a:t>社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3" y="2401051"/>
            <a:ext cx="3511294" cy="25923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39" y="688884"/>
            <a:ext cx="8392795" cy="382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784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595A5D"/>
                </a:solidFill>
                <a:latin typeface="Yu Gothic"/>
                <a:cs typeface="Yu Gothic"/>
              </a:rPr>
              <a:t>〜～簡単にシステム構築ができるという意味で時間とコストの削減を</a:t>
            </a:r>
            <a:r>
              <a:rPr sz="2000" spc="-50" dirty="0">
                <a:solidFill>
                  <a:srgbClr val="595A5D"/>
                </a:solidFill>
                <a:latin typeface="Yu Gothic"/>
                <a:cs typeface="Yu Gothic"/>
              </a:rPr>
              <a:t>実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現できる点がAWS</a:t>
            </a:r>
            <a:r>
              <a:rPr sz="2000" spc="-120" dirty="0">
                <a:solidFill>
                  <a:srgbClr val="595A5D"/>
                </a:solidFill>
                <a:latin typeface="Yu Gothic"/>
                <a:cs typeface="Yu Gothic"/>
              </a:rPr>
              <a:t>の最大のメリットと感じています〜</a:t>
            </a:r>
            <a:r>
              <a:rPr sz="2000" spc="-50" dirty="0">
                <a:solidFill>
                  <a:srgbClr val="595A5D"/>
                </a:solidFill>
                <a:latin typeface="Yu Gothic"/>
                <a:cs typeface="Yu Gothic"/>
              </a:rPr>
              <a:t>～</a:t>
            </a:r>
            <a:endParaRPr sz="2000">
              <a:latin typeface="Yu Gothic"/>
              <a:cs typeface="Yu Gothic"/>
            </a:endParaRPr>
          </a:p>
          <a:p>
            <a:pPr marL="354965" marR="515620" indent="-342265">
              <a:lnSpc>
                <a:spcPts val="232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AWS上で「日経電子版モバイル」の開発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サービスインにAWS</a:t>
            </a:r>
            <a:r>
              <a:rPr sz="2000" spc="-50" dirty="0">
                <a:solidFill>
                  <a:srgbClr val="595A5D"/>
                </a:solidFill>
                <a:latin typeface="Yu Gothic"/>
                <a:cs typeface="Yu Gothic"/>
              </a:rPr>
              <a:t>を</a:t>
            </a:r>
            <a:r>
              <a:rPr sz="2000" spc="-25" dirty="0">
                <a:solidFill>
                  <a:srgbClr val="595A5D"/>
                </a:solidFill>
                <a:latin typeface="Yu Gothic"/>
                <a:cs typeface="Yu Gothic"/>
              </a:rPr>
              <a:t>利用</a:t>
            </a:r>
            <a:endParaRPr sz="20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システム運用負荷の軽減</a:t>
            </a:r>
            <a:r>
              <a:rPr sz="20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spc="-10" dirty="0">
                <a:solidFill>
                  <a:srgbClr val="595A5D"/>
                </a:solidFill>
                <a:latin typeface="Yu Gothic"/>
                <a:cs typeface="Yu Gothic"/>
              </a:rPr>
              <a:t>システム構築</a:t>
            </a:r>
            <a:endParaRPr sz="20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Yu Gothic"/>
              <a:cs typeface="Yu Gothic"/>
            </a:endParaRPr>
          </a:p>
          <a:p>
            <a:pPr marL="4127500" marR="1513840">
              <a:lnSpc>
                <a:spcPts val="2100"/>
              </a:lnSpc>
              <a:spcBef>
                <a:spcPts val="5"/>
              </a:spcBef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株式会社日本経済新聞社様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システム構成図</a:t>
            </a:r>
            <a:endParaRPr sz="18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Yu Gothic"/>
              <a:cs typeface="Yu Gothic"/>
            </a:endParaRPr>
          </a:p>
          <a:p>
            <a:pPr marL="4127500" marR="5080">
              <a:lnSpc>
                <a:spcPct val="99500"/>
              </a:lnSpc>
              <a:spcBef>
                <a:spcPts val="5"/>
              </a:spcBef>
            </a:pPr>
            <a:r>
              <a:rPr sz="1800" spc="-20" dirty="0">
                <a:solidFill>
                  <a:srgbClr val="474746"/>
                </a:solidFill>
                <a:latin typeface="Yu Gothic"/>
                <a:cs typeface="Yu Gothic"/>
              </a:rPr>
              <a:t>リンク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8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3"/>
              </a:rPr>
              <a:t>http://aws.amazon.com</a:t>
            </a:r>
            <a:r>
              <a:rPr sz="18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/jp/solutions/</a:t>
            </a:r>
            <a:r>
              <a:rPr sz="1800" spc="500" dirty="0">
                <a:solidFill>
                  <a:srgbClr val="004B91"/>
                </a:solidFill>
                <a:latin typeface="Yu Gothic"/>
                <a:cs typeface="Yu Gothic"/>
              </a:rPr>
              <a:t>  </a:t>
            </a:r>
            <a:r>
              <a:rPr sz="1800" u="sng" spc="-13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case</a:t>
            </a:r>
            <a:r>
              <a:rPr sz="1800" u="sng" spc="-10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9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studies/nikkei/</a:t>
            </a:r>
            <a:endParaRPr sz="18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47956"/>
            <a:ext cx="5870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AWS</a:t>
            </a:r>
            <a:r>
              <a:rPr spc="55" dirty="0"/>
              <a:t>導入事例：西鉄ストア株式会</a:t>
            </a:r>
            <a:r>
              <a:rPr spc="-805" dirty="0"/>
              <a:t>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846292"/>
            <a:ext cx="8242300" cy="10515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AWS</a:t>
            </a:r>
            <a:r>
              <a:rPr sz="2000" spc="-5" dirty="0">
                <a:solidFill>
                  <a:srgbClr val="595A5D"/>
                </a:solidFill>
                <a:latin typeface="Yu Gothic"/>
                <a:cs typeface="Yu Gothic"/>
              </a:rPr>
              <a:t>を会計システムの開発環境として利用</a:t>
            </a:r>
            <a:endParaRPr sz="2000">
              <a:latin typeface="Yu Gothic"/>
              <a:cs typeface="Yu Gothic"/>
            </a:endParaRPr>
          </a:p>
          <a:p>
            <a:pPr marL="354965" marR="5080" indent="-342265">
              <a:lnSpc>
                <a:spcPts val="232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売上締め処理や債券計上・改修処理などの業務のためのシステムが</a:t>
            </a:r>
            <a:r>
              <a:rPr sz="2000" spc="-5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2000" dirty="0">
                <a:solidFill>
                  <a:srgbClr val="595A5D"/>
                </a:solidFill>
                <a:latin typeface="Yu Gothic"/>
                <a:cs typeface="Yu Gothic"/>
              </a:rPr>
              <a:t>本番・開発環境ともにAWS</a:t>
            </a:r>
            <a:r>
              <a:rPr sz="2000" spc="-15" dirty="0">
                <a:solidFill>
                  <a:srgbClr val="595A5D"/>
                </a:solidFill>
                <a:latin typeface="Yu Gothic"/>
                <a:cs typeface="Yu Gothic"/>
              </a:rPr>
              <a:t>上で稼働</a:t>
            </a:r>
            <a:endParaRPr sz="2000">
              <a:latin typeface="Yu Gothic"/>
              <a:cs typeface="Yu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222" y="1918552"/>
            <a:ext cx="3316223" cy="31834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78178" y="2850541"/>
            <a:ext cx="4462145" cy="1277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15519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西鉄ストア株式会社様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システム構成図</a:t>
            </a:r>
            <a:endParaRPr sz="18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05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474746"/>
                </a:solidFill>
                <a:latin typeface="Yu Gothic"/>
                <a:cs typeface="Yu Gothic"/>
              </a:rPr>
              <a:t>リンク</a:t>
            </a:r>
            <a:endParaRPr sz="1800"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3"/>
              </a:rPr>
              <a:t>http://aws.amazon.com/jp/solutions/case-</a:t>
            </a:r>
            <a:r>
              <a:rPr sz="1050" u="sng" spc="-9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3"/>
              </a:rPr>
              <a:t>‐‑‒</a:t>
            </a:r>
            <a:r>
              <a:rPr sz="1050" u="sng" spc="-9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studies/nishitetsu-</a:t>
            </a:r>
            <a:r>
              <a:rPr sz="1050" u="sng" spc="-14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‐‑‒store/</a:t>
            </a:r>
            <a:endParaRPr sz="105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/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/>
              <a:t>AWS</a:t>
            </a:r>
            <a:r>
              <a:rPr spc="-10" dirty="0"/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>
                <a:solidFill>
                  <a:srgbClr val="474746"/>
                </a:solidFill>
              </a:rPr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093" y="147956"/>
            <a:ext cx="8719820" cy="446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474746"/>
                </a:solidFill>
                <a:latin typeface="Microsoft YaHei"/>
                <a:cs typeface="Microsoft YaHei"/>
              </a:rPr>
              <a:t>まとめ</a:t>
            </a:r>
            <a:endParaRPr sz="28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今まではサーバー枯渇のため開発者は共有環境で開発することが多かった</a:t>
            </a:r>
            <a:endParaRPr sz="18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95A5D"/>
              </a:buClr>
              <a:buFont typeface="Arial"/>
              <a:buChar char="•"/>
            </a:pPr>
            <a:endParaRPr sz="1350">
              <a:latin typeface="Yu Gothic"/>
              <a:cs typeface="Yu Gothic"/>
            </a:endParaRPr>
          </a:p>
          <a:p>
            <a:pPr marL="354965" marR="5080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AWS上で開発環境を構築することで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開発者</a:t>
            </a:r>
            <a:r>
              <a:rPr sz="1800" spc="110" dirty="0">
                <a:solidFill>
                  <a:srgbClr val="595A5D"/>
                </a:solidFill>
                <a:latin typeface="Yu Gothic"/>
                <a:cs typeface="Yu Gothic"/>
              </a:rPr>
              <a:t>1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人</a:t>
            </a:r>
            <a:r>
              <a:rPr sz="1800" spc="110" dirty="0">
                <a:solidFill>
                  <a:srgbClr val="595A5D"/>
                </a:solidFill>
                <a:latin typeface="Yu Gothic"/>
                <a:cs typeface="Yu Gothic"/>
              </a:rPr>
              <a:t>1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人が個別にインスタンスを利用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できるので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開発スピードの向上が可能</a:t>
            </a:r>
            <a:endParaRPr sz="18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95A5D"/>
              </a:buClr>
              <a:buFont typeface="Arial"/>
              <a:buChar char="•"/>
            </a:pPr>
            <a:endParaRPr sz="135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AWSは従量課金のため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使わない時は削除することで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spc="-10" dirty="0">
                <a:solidFill>
                  <a:srgbClr val="595A5D"/>
                </a:solidFill>
                <a:latin typeface="Yu Gothic"/>
                <a:cs typeface="Yu Gothic"/>
              </a:rPr>
              <a:t>料金を最適化可能</a:t>
            </a:r>
            <a:endParaRPr sz="18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595A5D"/>
              </a:buClr>
              <a:buFont typeface="Arial"/>
              <a:buChar char="•"/>
            </a:pPr>
            <a:endParaRPr sz="1300">
              <a:latin typeface="Yu Gothic"/>
              <a:cs typeface="Yu Gothic"/>
            </a:endParaRPr>
          </a:p>
          <a:p>
            <a:pPr marL="354965" marR="126364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柔軟にインスタンスを追加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スペック変更が可能なため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アプリの機能テストや速度テストがしやすい</a:t>
            </a:r>
            <a:endParaRPr sz="1800">
              <a:latin typeface="Yu Gothic"/>
              <a:cs typeface="Yu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95A5D"/>
              </a:buClr>
              <a:buFont typeface="Arial"/>
              <a:buChar char="•"/>
            </a:pPr>
            <a:endParaRPr sz="1350">
              <a:latin typeface="Yu Gothic"/>
              <a:cs typeface="Yu Gothic"/>
            </a:endParaRPr>
          </a:p>
          <a:p>
            <a:pPr marL="354965" marR="213360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110" dirty="0">
                <a:solidFill>
                  <a:srgbClr val="595A5D"/>
                </a:solidFill>
                <a:latin typeface="Yu Gothic"/>
                <a:cs typeface="Yu Gothic"/>
              </a:rPr>
              <a:t>1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度構築した環境をイメージとして保存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いつでも起動できるため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spc="-10" dirty="0">
                <a:solidFill>
                  <a:srgbClr val="595A5D"/>
                </a:solidFill>
                <a:latin typeface="Yu Gothic"/>
                <a:cs typeface="Yu Gothic"/>
              </a:rPr>
              <a:t>特定のバー</a:t>
            </a:r>
            <a:r>
              <a:rPr sz="1800" dirty="0">
                <a:solidFill>
                  <a:srgbClr val="595A5D"/>
                </a:solidFill>
                <a:latin typeface="Yu Gothic"/>
                <a:cs typeface="Yu Gothic"/>
              </a:rPr>
              <a:t>ジョンのアプリ</a:t>
            </a:r>
            <a:r>
              <a:rPr sz="1800" dirty="0">
                <a:solidFill>
                  <a:srgbClr val="6C6D70"/>
                </a:solidFill>
                <a:latin typeface="Yu Gothic"/>
                <a:cs typeface="Yu Gothic"/>
              </a:rPr>
              <a:t>、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あるいは本番環境と同等の環境をいつでも利用・再現が可能</a:t>
            </a:r>
            <a:endParaRPr sz="1800">
              <a:latin typeface="Yu Gothic"/>
              <a:cs typeface="Yu Gothic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sz="1800" spc="-50" dirty="0">
                <a:solidFill>
                  <a:srgbClr val="595A5D"/>
                </a:solidFill>
                <a:latin typeface="Arial"/>
                <a:cs typeface="Arial"/>
              </a:rPr>
              <a:t>–</a:t>
            </a:r>
            <a:r>
              <a:rPr sz="1800" dirty="0">
                <a:solidFill>
                  <a:srgbClr val="595A5D"/>
                </a:solidFill>
                <a:latin typeface="Arial"/>
                <a:cs typeface="Arial"/>
              </a:rPr>
              <a:t>	</a:t>
            </a:r>
            <a:r>
              <a:rPr sz="1800" spc="-5" dirty="0">
                <a:solidFill>
                  <a:srgbClr val="595A5D"/>
                </a:solidFill>
                <a:latin typeface="Yu Gothic"/>
                <a:cs typeface="Yu Gothic"/>
              </a:rPr>
              <a:t>トラブルシュート用途などに便利</a:t>
            </a:r>
            <a:endParaRPr sz="18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参照リンク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0093" y="753988"/>
            <a:ext cx="7044055" cy="28778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2016760" indent="-342265">
              <a:lnSpc>
                <a:spcPts val="2100"/>
              </a:lnSpc>
              <a:spcBef>
                <a:spcPts val="2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AWS</a:t>
            </a: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アカウント作成の流れ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8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18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/jp/register</a:t>
            </a:r>
            <a:r>
              <a:rPr sz="1800" u="sng" spc="-27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36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flow/</a:t>
            </a:r>
            <a:endParaRPr sz="1800">
              <a:latin typeface="Yu Gothic"/>
              <a:cs typeface="Yu Gothic"/>
            </a:endParaRPr>
          </a:p>
          <a:p>
            <a:pPr marL="354965" indent="-3422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AWSアカウント作成やEC2</a:t>
            </a:r>
            <a:r>
              <a:rPr sz="1800" spc="-5" dirty="0">
                <a:solidFill>
                  <a:srgbClr val="474746"/>
                </a:solidFill>
                <a:latin typeface="Yu Gothic"/>
                <a:cs typeface="Yu Gothic"/>
              </a:rPr>
              <a:t>インスタンス起動方法についての動画</a:t>
            </a:r>
            <a:endParaRPr sz="1800">
              <a:latin typeface="Yu Gothic"/>
              <a:cs typeface="Yu Gothic"/>
            </a:endParaRPr>
          </a:p>
          <a:p>
            <a:pPr marL="355600" marR="1744980">
              <a:lnSpc>
                <a:spcPts val="2100"/>
              </a:lnSpc>
              <a:spcBef>
                <a:spcPts val="130"/>
              </a:spcBef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（日本語字幕付き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） </a:t>
            </a:r>
            <a:r>
              <a:rPr sz="18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18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/jp/getting</a:t>
            </a:r>
            <a:r>
              <a:rPr sz="1800" u="sng" spc="-16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21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started/</a:t>
            </a:r>
            <a:endParaRPr sz="1800">
              <a:latin typeface="Yu Gothic"/>
              <a:cs typeface="Yu Gothic"/>
            </a:endParaRPr>
          </a:p>
          <a:p>
            <a:pPr marL="354965" marR="1230630" indent="-3422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AWS</a:t>
            </a:r>
            <a:r>
              <a:rPr sz="1800" spc="-10" dirty="0">
                <a:solidFill>
                  <a:srgbClr val="474746"/>
                </a:solidFill>
                <a:latin typeface="Yu Gothic"/>
                <a:cs typeface="Yu Gothic"/>
              </a:rPr>
              <a:t>クラウド活用資料集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8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18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/jp/aws</a:t>
            </a:r>
            <a:r>
              <a:rPr sz="1800" u="sng" spc="-30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39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jp</a:t>
            </a:r>
            <a:r>
              <a:rPr sz="1800" u="sng" spc="-20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13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introduction/</a:t>
            </a:r>
            <a:endParaRPr sz="1800">
              <a:latin typeface="Yu Gothic"/>
              <a:cs typeface="Yu Gothic"/>
            </a:endParaRPr>
          </a:p>
          <a:p>
            <a:pPr marL="354965" marR="615950" indent="-342265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74746"/>
                </a:solidFill>
                <a:latin typeface="Yu Gothic"/>
                <a:cs typeface="Yu Gothic"/>
              </a:rPr>
              <a:t>国内のお客様のAWS</a:t>
            </a:r>
            <a:r>
              <a:rPr sz="1800" spc="-15" dirty="0">
                <a:solidFill>
                  <a:srgbClr val="474746"/>
                </a:solidFill>
                <a:latin typeface="Yu Gothic"/>
                <a:cs typeface="Yu Gothic"/>
              </a:rPr>
              <a:t>活用事例</a:t>
            </a:r>
            <a:r>
              <a:rPr sz="1800" spc="-50" dirty="0">
                <a:solidFill>
                  <a:srgbClr val="474746"/>
                </a:solidFill>
                <a:latin typeface="Yu Gothic"/>
                <a:cs typeface="Yu Gothic"/>
              </a:rPr>
              <a:t> </a:t>
            </a:r>
            <a:r>
              <a:rPr sz="18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  <a:hlinkClick r:id="rId2"/>
              </a:rPr>
              <a:t>http://aws.amazon.com</a:t>
            </a:r>
            <a:r>
              <a:rPr sz="1800" u="sng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/jp/solutions/case</a:t>
            </a:r>
            <a:r>
              <a:rPr sz="1800" u="sng" spc="-27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35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studies</a:t>
            </a:r>
            <a:r>
              <a:rPr sz="1800" u="sng" spc="-38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-‐‑‒</a:t>
            </a:r>
            <a:r>
              <a:rPr sz="1800" u="sng" spc="-385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Yu Gothic"/>
                <a:cs typeface="Yu Gothic"/>
              </a:rPr>
              <a:t>jp/</a:t>
            </a:r>
            <a:endParaRPr sz="18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9" y="239001"/>
            <a:ext cx="6692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/>
              <a:t>AWS</a:t>
            </a:r>
            <a:r>
              <a:rPr sz="2500" spc="50" dirty="0"/>
              <a:t>をより深く理解したい方向け</a:t>
            </a:r>
            <a:r>
              <a:rPr sz="2500" dirty="0"/>
              <a:t>に</a:t>
            </a:r>
            <a:endParaRPr sz="2500"/>
          </a:p>
          <a:p>
            <a:pPr marL="12700">
              <a:lnSpc>
                <a:spcPct val="100000"/>
              </a:lnSpc>
            </a:pPr>
            <a:r>
              <a:rPr sz="2500" dirty="0"/>
              <a:t>クラスルームトレーニングを提供しています</a:t>
            </a:r>
            <a:r>
              <a:rPr sz="2500" spc="-50" dirty="0">
                <a:solidFill>
                  <a:srgbClr val="595958"/>
                </a:solidFill>
              </a:rPr>
              <a:t>。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39" y="4701132"/>
            <a:ext cx="2899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74746"/>
                </a:solidFill>
                <a:latin typeface="MS PGothic"/>
                <a:cs typeface="MS PGothic"/>
              </a:rPr>
              <a:t>詳細： </a:t>
            </a:r>
            <a:r>
              <a:rPr sz="1600" u="sng" spc="-10" dirty="0">
                <a:solidFill>
                  <a:srgbClr val="004B91"/>
                </a:solidFill>
                <a:uFill>
                  <a:solidFill>
                    <a:srgbClr val="0060A2"/>
                  </a:solidFill>
                </a:uFill>
                <a:latin typeface="Arial"/>
                <a:cs typeface="Arial"/>
              </a:rPr>
              <a:t>aws.amazon.com/training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9752" y="926087"/>
            <a:ext cx="7323455" cy="4090035"/>
            <a:chOff x="789752" y="926087"/>
            <a:chExt cx="7323455" cy="4090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52" y="926087"/>
              <a:ext cx="7322947" cy="3742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233" y="2357957"/>
              <a:ext cx="684988" cy="4843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07261" y="2351942"/>
              <a:ext cx="697230" cy="496570"/>
            </a:xfrm>
            <a:custGeom>
              <a:avLst/>
              <a:gdLst/>
              <a:ahLst/>
              <a:cxnLst/>
              <a:rect l="l" t="t" r="r" b="b"/>
              <a:pathLst>
                <a:path w="697229" h="496569">
                  <a:moveTo>
                    <a:pt x="98581" y="0"/>
                  </a:moveTo>
                  <a:lnTo>
                    <a:pt x="697103" y="197412"/>
                  </a:lnTo>
                  <a:lnTo>
                    <a:pt x="598521" y="496296"/>
                  </a:lnTo>
                  <a:lnTo>
                    <a:pt x="0" y="298883"/>
                  </a:lnTo>
                  <a:lnTo>
                    <a:pt x="98581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657" y="3471254"/>
              <a:ext cx="684989" cy="4843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42687" y="3465239"/>
              <a:ext cx="697230" cy="496570"/>
            </a:xfrm>
            <a:custGeom>
              <a:avLst/>
              <a:gdLst/>
              <a:ahLst/>
              <a:cxnLst/>
              <a:rect l="l" t="t" r="r" b="b"/>
              <a:pathLst>
                <a:path w="697229" h="496570">
                  <a:moveTo>
                    <a:pt x="98581" y="0"/>
                  </a:moveTo>
                  <a:lnTo>
                    <a:pt x="697103" y="197412"/>
                  </a:lnTo>
                  <a:lnTo>
                    <a:pt x="598521" y="496296"/>
                  </a:lnTo>
                  <a:lnTo>
                    <a:pt x="0" y="298883"/>
                  </a:lnTo>
                  <a:lnTo>
                    <a:pt x="98581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488" y="1163334"/>
              <a:ext cx="684989" cy="4843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8517" y="1157319"/>
              <a:ext cx="697230" cy="496570"/>
            </a:xfrm>
            <a:custGeom>
              <a:avLst/>
              <a:gdLst/>
              <a:ahLst/>
              <a:cxnLst/>
              <a:rect l="l" t="t" r="r" b="b"/>
              <a:pathLst>
                <a:path w="697229" h="496569">
                  <a:moveTo>
                    <a:pt x="98581" y="0"/>
                  </a:moveTo>
                  <a:lnTo>
                    <a:pt x="697103" y="197412"/>
                  </a:lnTo>
                  <a:lnTo>
                    <a:pt x="598521" y="496296"/>
                  </a:lnTo>
                  <a:lnTo>
                    <a:pt x="0" y="298883"/>
                  </a:lnTo>
                  <a:lnTo>
                    <a:pt x="98581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6498" y="1034808"/>
              <a:ext cx="684988" cy="4843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30526" y="1028794"/>
              <a:ext cx="697230" cy="496570"/>
            </a:xfrm>
            <a:custGeom>
              <a:avLst/>
              <a:gdLst/>
              <a:ahLst/>
              <a:cxnLst/>
              <a:rect l="l" t="t" r="r" b="b"/>
              <a:pathLst>
                <a:path w="697229" h="496569">
                  <a:moveTo>
                    <a:pt x="98582" y="0"/>
                  </a:moveTo>
                  <a:lnTo>
                    <a:pt x="697103" y="197412"/>
                  </a:lnTo>
                  <a:lnTo>
                    <a:pt x="598520" y="496296"/>
                  </a:lnTo>
                  <a:lnTo>
                    <a:pt x="0" y="298883"/>
                  </a:lnTo>
                  <a:lnTo>
                    <a:pt x="98582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7004" y="4701329"/>
              <a:ext cx="620577" cy="3053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02240" y="4696567"/>
              <a:ext cx="630555" cy="314960"/>
            </a:xfrm>
            <a:custGeom>
              <a:avLst/>
              <a:gdLst/>
              <a:ahLst/>
              <a:cxnLst/>
              <a:rect l="l" t="t" r="r" b="b"/>
              <a:pathLst>
                <a:path w="630554" h="314960">
                  <a:moveTo>
                    <a:pt x="0" y="0"/>
                  </a:moveTo>
                  <a:lnTo>
                    <a:pt x="630237" y="0"/>
                  </a:lnTo>
                  <a:lnTo>
                    <a:pt x="630237" y="314721"/>
                  </a:lnTo>
                  <a:lnTo>
                    <a:pt x="0" y="31472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37637" y="4742098"/>
            <a:ext cx="1092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74746"/>
                </a:solidFill>
                <a:latin typeface="MS PGothic"/>
                <a:cs typeface="MS PGothic"/>
              </a:rPr>
              <a:t>認定資格試験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36" y="1994342"/>
            <a:ext cx="5715000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sz="3200" spc="-20" dirty="0"/>
              <a:t>AWS</a:t>
            </a:r>
            <a:r>
              <a:rPr sz="3200" dirty="0"/>
              <a:t>を活用すれば</a:t>
            </a:r>
            <a:r>
              <a:rPr sz="3200" spc="-50" dirty="0">
                <a:solidFill>
                  <a:srgbClr val="595958"/>
                </a:solidFill>
              </a:rPr>
              <a:t>、</a:t>
            </a:r>
            <a:endParaRPr sz="3200"/>
          </a:p>
          <a:p>
            <a:pPr marL="12700">
              <a:lnSpc>
                <a:spcPts val="3820"/>
              </a:lnSpc>
            </a:pPr>
            <a:r>
              <a:rPr sz="3200" dirty="0"/>
              <a:t>これらの悩みを解決できます</a:t>
            </a:r>
            <a:r>
              <a:rPr sz="3200" spc="-50" dirty="0">
                <a:solidFill>
                  <a:srgbClr val="595958"/>
                </a:solidFill>
              </a:rPr>
              <a:t>。</a:t>
            </a:r>
            <a:endParaRPr sz="3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28" y="147956"/>
            <a:ext cx="882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60" dirty="0">
                <a:solidFill>
                  <a:srgbClr val="474746"/>
                </a:solidFill>
                <a:latin typeface="Microsoft YaHei"/>
                <a:cs typeface="Microsoft YaHei"/>
              </a:rPr>
              <a:t>Q&amp;A</a:t>
            </a:r>
            <a:endParaRPr sz="28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5462" y="976703"/>
            <a:ext cx="3457573" cy="3446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32323"/>
                </a:solidFill>
              </a:rPr>
              <a:t>アジェンダ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95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65" dirty="0"/>
              <a:t>Introduction</a:t>
            </a:r>
          </a:p>
          <a:p>
            <a:pPr marL="354965" indent="-342265">
              <a:lnSpc>
                <a:spcPct val="100000"/>
              </a:lnSpc>
              <a:spcBef>
                <a:spcPts val="1095"/>
              </a:spcBef>
              <a:buClr>
                <a:srgbClr val="47474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55" dirty="0">
                <a:solidFill>
                  <a:srgbClr val="595958"/>
                </a:solidFill>
              </a:rPr>
              <a:t>AWS</a:t>
            </a:r>
            <a:r>
              <a:rPr spc="-10" dirty="0">
                <a:solidFill>
                  <a:srgbClr val="474746"/>
                </a:solidFill>
              </a:rPr>
              <a:t>概要おさらい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で構築するメリット</a:t>
            </a: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開発環境を</a:t>
            </a:r>
            <a:r>
              <a:rPr spc="55" dirty="0"/>
              <a:t>AWS</a:t>
            </a:r>
            <a:r>
              <a:rPr spc="-10" dirty="0"/>
              <a:t>で構築するには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事例紹介</a:t>
            </a: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D6D7D6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まとめ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96148" y="0"/>
            <a:ext cx="2548255" cy="2631440"/>
            <a:chOff x="6596148" y="0"/>
            <a:chExt cx="2548255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6148" y="0"/>
              <a:ext cx="2547849" cy="263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153785"/>
              <a:ext cx="1330036" cy="13508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834" y="0"/>
              <a:ext cx="1981200" cy="2059939"/>
            </a:xfrm>
            <a:custGeom>
              <a:avLst/>
              <a:gdLst/>
              <a:ahLst/>
              <a:cxnLst/>
              <a:rect l="l" t="t" r="r" b="b"/>
              <a:pathLst>
                <a:path w="1981200" h="2059939">
                  <a:moveTo>
                    <a:pt x="839112" y="0"/>
                  </a:moveTo>
                  <a:lnTo>
                    <a:pt x="0" y="0"/>
                  </a:lnTo>
                  <a:lnTo>
                    <a:pt x="1981164" y="2059709"/>
                  </a:lnTo>
                  <a:lnTo>
                    <a:pt x="1981164" y="1187330"/>
                  </a:lnTo>
                  <a:lnTo>
                    <a:pt x="839112" y="0"/>
                  </a:lnTo>
                  <a:close/>
                </a:path>
              </a:pathLst>
            </a:custGeom>
            <a:solidFill>
              <a:srgbClr val="006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28240" y="354808"/>
              <a:ext cx="947419" cy="979169"/>
            </a:xfrm>
            <a:custGeom>
              <a:avLst/>
              <a:gdLst/>
              <a:ahLst/>
              <a:cxnLst/>
              <a:rect l="l" t="t" r="r" b="b"/>
              <a:pathLst>
                <a:path w="947420" h="979169">
                  <a:moveTo>
                    <a:pt x="795534" y="808990"/>
                  </a:moveTo>
                  <a:lnTo>
                    <a:pt x="787488" y="808990"/>
                  </a:lnTo>
                  <a:lnTo>
                    <a:pt x="779266" y="810260"/>
                  </a:lnTo>
                  <a:lnTo>
                    <a:pt x="744910" y="840740"/>
                  </a:lnTo>
                  <a:lnTo>
                    <a:pt x="741255" y="861060"/>
                  </a:lnTo>
                  <a:lnTo>
                    <a:pt x="742863" y="872490"/>
                  </a:lnTo>
                  <a:lnTo>
                    <a:pt x="763021" y="905510"/>
                  </a:lnTo>
                  <a:lnTo>
                    <a:pt x="799586" y="929640"/>
                  </a:lnTo>
                  <a:lnTo>
                    <a:pt x="829687" y="935990"/>
                  </a:lnTo>
                  <a:lnTo>
                    <a:pt x="823949" y="942340"/>
                  </a:lnTo>
                  <a:lnTo>
                    <a:pt x="819792" y="949960"/>
                  </a:lnTo>
                  <a:lnTo>
                    <a:pt x="817218" y="956310"/>
                  </a:lnTo>
                  <a:lnTo>
                    <a:pt x="839897" y="979170"/>
                  </a:lnTo>
                  <a:lnTo>
                    <a:pt x="842373" y="971550"/>
                  </a:lnTo>
                  <a:lnTo>
                    <a:pt x="845955" y="965200"/>
                  </a:lnTo>
                  <a:lnTo>
                    <a:pt x="850648" y="958850"/>
                  </a:lnTo>
                  <a:lnTo>
                    <a:pt x="855682" y="952500"/>
                  </a:lnTo>
                  <a:lnTo>
                    <a:pt x="863746" y="943610"/>
                  </a:lnTo>
                  <a:lnTo>
                    <a:pt x="874840" y="933450"/>
                  </a:lnTo>
                  <a:lnTo>
                    <a:pt x="888964" y="919480"/>
                  </a:lnTo>
                  <a:lnTo>
                    <a:pt x="894165" y="914400"/>
                  </a:lnTo>
                  <a:lnTo>
                    <a:pt x="829034" y="914400"/>
                  </a:lnTo>
                  <a:lnTo>
                    <a:pt x="813862" y="911860"/>
                  </a:lnTo>
                  <a:lnTo>
                    <a:pt x="806331" y="909320"/>
                  </a:lnTo>
                  <a:lnTo>
                    <a:pt x="799160" y="904240"/>
                  </a:lnTo>
                  <a:lnTo>
                    <a:pt x="792350" y="900430"/>
                  </a:lnTo>
                  <a:lnTo>
                    <a:pt x="772246" y="859790"/>
                  </a:lnTo>
                  <a:lnTo>
                    <a:pt x="775034" y="852170"/>
                  </a:lnTo>
                  <a:lnTo>
                    <a:pt x="784909" y="843280"/>
                  </a:lnTo>
                  <a:lnTo>
                    <a:pt x="789462" y="840740"/>
                  </a:lnTo>
                  <a:lnTo>
                    <a:pt x="799875" y="839470"/>
                  </a:lnTo>
                  <a:lnTo>
                    <a:pt x="853706" y="839470"/>
                  </a:lnTo>
                  <a:lnTo>
                    <a:pt x="849047" y="835660"/>
                  </a:lnTo>
                  <a:lnTo>
                    <a:pt x="842184" y="830580"/>
                  </a:lnTo>
                  <a:lnTo>
                    <a:pt x="836119" y="825500"/>
                  </a:lnTo>
                  <a:lnTo>
                    <a:pt x="830851" y="821690"/>
                  </a:lnTo>
                  <a:lnTo>
                    <a:pt x="826381" y="819150"/>
                  </a:lnTo>
                  <a:lnTo>
                    <a:pt x="818930" y="815340"/>
                  </a:lnTo>
                  <a:lnTo>
                    <a:pt x="811269" y="811530"/>
                  </a:lnTo>
                  <a:lnTo>
                    <a:pt x="795534" y="808990"/>
                  </a:lnTo>
                  <a:close/>
                </a:path>
                <a:path w="947420" h="979169">
                  <a:moveTo>
                    <a:pt x="853706" y="839470"/>
                  </a:moveTo>
                  <a:lnTo>
                    <a:pt x="805159" y="839470"/>
                  </a:lnTo>
                  <a:lnTo>
                    <a:pt x="810525" y="842010"/>
                  </a:lnTo>
                  <a:lnTo>
                    <a:pt x="815007" y="844550"/>
                  </a:lnTo>
                  <a:lnTo>
                    <a:pt x="820408" y="847090"/>
                  </a:lnTo>
                  <a:lnTo>
                    <a:pt x="826727" y="852170"/>
                  </a:lnTo>
                  <a:lnTo>
                    <a:pt x="846897" y="867410"/>
                  </a:lnTo>
                  <a:lnTo>
                    <a:pt x="858536" y="875030"/>
                  </a:lnTo>
                  <a:lnTo>
                    <a:pt x="868883" y="881380"/>
                  </a:lnTo>
                  <a:lnTo>
                    <a:pt x="877937" y="886460"/>
                  </a:lnTo>
                  <a:lnTo>
                    <a:pt x="869600" y="894080"/>
                  </a:lnTo>
                  <a:lnTo>
                    <a:pt x="829034" y="914400"/>
                  </a:lnTo>
                  <a:lnTo>
                    <a:pt x="894165" y="914400"/>
                  </a:lnTo>
                  <a:lnTo>
                    <a:pt x="918872" y="890270"/>
                  </a:lnTo>
                  <a:lnTo>
                    <a:pt x="925708" y="883920"/>
                  </a:lnTo>
                  <a:lnTo>
                    <a:pt x="931259" y="877570"/>
                  </a:lnTo>
                  <a:lnTo>
                    <a:pt x="935526" y="873760"/>
                  </a:lnTo>
                  <a:lnTo>
                    <a:pt x="938510" y="869950"/>
                  </a:lnTo>
                  <a:lnTo>
                    <a:pt x="939327" y="868680"/>
                  </a:lnTo>
                  <a:lnTo>
                    <a:pt x="895497" y="868680"/>
                  </a:lnTo>
                  <a:lnTo>
                    <a:pt x="886251" y="863600"/>
                  </a:lnTo>
                  <a:lnTo>
                    <a:pt x="875427" y="855980"/>
                  </a:lnTo>
                  <a:lnTo>
                    <a:pt x="863026" y="847090"/>
                  </a:lnTo>
                  <a:lnTo>
                    <a:pt x="853706" y="839470"/>
                  </a:lnTo>
                  <a:close/>
                </a:path>
                <a:path w="947420" h="979169">
                  <a:moveTo>
                    <a:pt x="915876" y="787400"/>
                  </a:moveTo>
                  <a:lnTo>
                    <a:pt x="869299" y="787400"/>
                  </a:lnTo>
                  <a:lnTo>
                    <a:pt x="875898" y="788670"/>
                  </a:lnTo>
                  <a:lnTo>
                    <a:pt x="882801" y="792480"/>
                  </a:lnTo>
                  <a:lnTo>
                    <a:pt x="910015" y="821690"/>
                  </a:lnTo>
                  <a:lnTo>
                    <a:pt x="914661" y="838200"/>
                  </a:lnTo>
                  <a:lnTo>
                    <a:pt x="914040" y="844550"/>
                  </a:lnTo>
                  <a:lnTo>
                    <a:pt x="911637" y="850900"/>
                  </a:lnTo>
                  <a:lnTo>
                    <a:pt x="907451" y="857250"/>
                  </a:lnTo>
                  <a:lnTo>
                    <a:pt x="901482" y="863600"/>
                  </a:lnTo>
                  <a:lnTo>
                    <a:pt x="900649" y="863600"/>
                  </a:lnTo>
                  <a:lnTo>
                    <a:pt x="895497" y="868680"/>
                  </a:lnTo>
                  <a:lnTo>
                    <a:pt x="939327" y="868680"/>
                  </a:lnTo>
                  <a:lnTo>
                    <a:pt x="943410" y="862330"/>
                  </a:lnTo>
                  <a:lnTo>
                    <a:pt x="946276" y="854710"/>
                  </a:lnTo>
                  <a:lnTo>
                    <a:pt x="947112" y="847090"/>
                  </a:lnTo>
                  <a:lnTo>
                    <a:pt x="947269" y="842010"/>
                  </a:lnTo>
                  <a:lnTo>
                    <a:pt x="946488" y="835660"/>
                  </a:lnTo>
                  <a:lnTo>
                    <a:pt x="944770" y="829310"/>
                  </a:lnTo>
                  <a:lnTo>
                    <a:pt x="942115" y="821690"/>
                  </a:lnTo>
                  <a:lnTo>
                    <a:pt x="938353" y="815340"/>
                  </a:lnTo>
                  <a:lnTo>
                    <a:pt x="933320" y="806450"/>
                  </a:lnTo>
                  <a:lnTo>
                    <a:pt x="927016" y="798830"/>
                  </a:lnTo>
                  <a:lnTo>
                    <a:pt x="919440" y="791210"/>
                  </a:lnTo>
                  <a:lnTo>
                    <a:pt x="915876" y="787400"/>
                  </a:lnTo>
                  <a:close/>
                </a:path>
                <a:path w="947420" h="979169">
                  <a:moveTo>
                    <a:pt x="733441" y="792480"/>
                  </a:moveTo>
                  <a:lnTo>
                    <a:pt x="691822" y="792480"/>
                  </a:lnTo>
                  <a:lnTo>
                    <a:pt x="674944" y="807720"/>
                  </a:lnTo>
                  <a:lnTo>
                    <a:pt x="695157" y="829310"/>
                  </a:lnTo>
                  <a:lnTo>
                    <a:pt x="733441" y="792480"/>
                  </a:lnTo>
                  <a:close/>
                </a:path>
                <a:path w="947420" h="979169">
                  <a:moveTo>
                    <a:pt x="860810" y="758190"/>
                  </a:moveTo>
                  <a:lnTo>
                    <a:pt x="853013" y="758190"/>
                  </a:lnTo>
                  <a:lnTo>
                    <a:pt x="845227" y="759460"/>
                  </a:lnTo>
                  <a:lnTo>
                    <a:pt x="837228" y="762000"/>
                  </a:lnTo>
                  <a:lnTo>
                    <a:pt x="829015" y="765810"/>
                  </a:lnTo>
                  <a:lnTo>
                    <a:pt x="820588" y="769620"/>
                  </a:lnTo>
                  <a:lnTo>
                    <a:pt x="838713" y="795020"/>
                  </a:lnTo>
                  <a:lnTo>
                    <a:pt x="847259" y="791210"/>
                  </a:lnTo>
                  <a:lnTo>
                    <a:pt x="855206" y="787400"/>
                  </a:lnTo>
                  <a:lnTo>
                    <a:pt x="915876" y="787400"/>
                  </a:lnTo>
                  <a:lnTo>
                    <a:pt x="911123" y="782320"/>
                  </a:lnTo>
                  <a:lnTo>
                    <a:pt x="894219" y="769620"/>
                  </a:lnTo>
                  <a:lnTo>
                    <a:pt x="885633" y="764540"/>
                  </a:lnTo>
                  <a:lnTo>
                    <a:pt x="877120" y="760730"/>
                  </a:lnTo>
                  <a:lnTo>
                    <a:pt x="860810" y="758190"/>
                  </a:lnTo>
                  <a:close/>
                </a:path>
                <a:path w="947420" h="979169">
                  <a:moveTo>
                    <a:pt x="726177" y="615950"/>
                  </a:moveTo>
                  <a:lnTo>
                    <a:pt x="681910" y="627380"/>
                  </a:lnTo>
                  <a:lnTo>
                    <a:pt x="650608" y="650240"/>
                  </a:lnTo>
                  <a:lnTo>
                    <a:pt x="626660" y="680720"/>
                  </a:lnTo>
                  <a:lnTo>
                    <a:pt x="615801" y="725170"/>
                  </a:lnTo>
                  <a:lnTo>
                    <a:pt x="617042" y="736600"/>
                  </a:lnTo>
                  <a:lnTo>
                    <a:pt x="636391" y="773430"/>
                  </a:lnTo>
                  <a:lnTo>
                    <a:pt x="676414" y="793750"/>
                  </a:lnTo>
                  <a:lnTo>
                    <a:pt x="691822" y="792480"/>
                  </a:lnTo>
                  <a:lnTo>
                    <a:pt x="733441" y="792480"/>
                  </a:lnTo>
                  <a:lnTo>
                    <a:pt x="754564" y="772160"/>
                  </a:lnTo>
                  <a:lnTo>
                    <a:pt x="693159" y="772160"/>
                  </a:lnTo>
                  <a:lnTo>
                    <a:pt x="682645" y="770890"/>
                  </a:lnTo>
                  <a:lnTo>
                    <a:pt x="646889" y="741680"/>
                  </a:lnTo>
                  <a:lnTo>
                    <a:pt x="644939" y="731520"/>
                  </a:lnTo>
                  <a:lnTo>
                    <a:pt x="645033" y="720090"/>
                  </a:lnTo>
                  <a:lnTo>
                    <a:pt x="672726" y="673100"/>
                  </a:lnTo>
                  <a:lnTo>
                    <a:pt x="709767" y="648970"/>
                  </a:lnTo>
                  <a:lnTo>
                    <a:pt x="721015" y="646430"/>
                  </a:lnTo>
                  <a:lnTo>
                    <a:pt x="780223" y="646430"/>
                  </a:lnTo>
                  <a:lnTo>
                    <a:pt x="779354" y="645160"/>
                  </a:lnTo>
                  <a:lnTo>
                    <a:pt x="774056" y="640080"/>
                  </a:lnTo>
                  <a:lnTo>
                    <a:pt x="765828" y="632460"/>
                  </a:lnTo>
                  <a:lnTo>
                    <a:pt x="756899" y="626110"/>
                  </a:lnTo>
                  <a:lnTo>
                    <a:pt x="747268" y="621030"/>
                  </a:lnTo>
                  <a:lnTo>
                    <a:pt x="726177" y="615950"/>
                  </a:lnTo>
                  <a:close/>
                </a:path>
                <a:path w="947420" h="979169">
                  <a:moveTo>
                    <a:pt x="780223" y="646430"/>
                  </a:moveTo>
                  <a:lnTo>
                    <a:pt x="731523" y="646430"/>
                  </a:lnTo>
                  <a:lnTo>
                    <a:pt x="741096" y="648970"/>
                  </a:lnTo>
                  <a:lnTo>
                    <a:pt x="749736" y="652780"/>
                  </a:lnTo>
                  <a:lnTo>
                    <a:pt x="757443" y="659130"/>
                  </a:lnTo>
                  <a:lnTo>
                    <a:pt x="763775" y="668020"/>
                  </a:lnTo>
                  <a:lnTo>
                    <a:pt x="767926" y="676910"/>
                  </a:lnTo>
                  <a:lnTo>
                    <a:pt x="769898" y="687070"/>
                  </a:lnTo>
                  <a:lnTo>
                    <a:pt x="769691" y="698500"/>
                  </a:lnTo>
                  <a:lnTo>
                    <a:pt x="751948" y="734060"/>
                  </a:lnTo>
                  <a:lnTo>
                    <a:pt x="715840" y="764540"/>
                  </a:lnTo>
                  <a:lnTo>
                    <a:pt x="693159" y="772160"/>
                  </a:lnTo>
                  <a:lnTo>
                    <a:pt x="754564" y="772160"/>
                  </a:lnTo>
                  <a:lnTo>
                    <a:pt x="836413" y="693420"/>
                  </a:lnTo>
                  <a:lnTo>
                    <a:pt x="790967" y="693420"/>
                  </a:lnTo>
                  <a:lnTo>
                    <a:pt x="791818" y="687070"/>
                  </a:lnTo>
                  <a:lnTo>
                    <a:pt x="783700" y="651510"/>
                  </a:lnTo>
                  <a:lnTo>
                    <a:pt x="780223" y="646430"/>
                  </a:lnTo>
                  <a:close/>
                </a:path>
                <a:path w="947420" h="979169">
                  <a:moveTo>
                    <a:pt x="856965" y="629920"/>
                  </a:moveTo>
                  <a:lnTo>
                    <a:pt x="790967" y="693420"/>
                  </a:lnTo>
                  <a:lnTo>
                    <a:pt x="836413" y="693420"/>
                  </a:lnTo>
                  <a:lnTo>
                    <a:pt x="878658" y="652780"/>
                  </a:lnTo>
                  <a:lnTo>
                    <a:pt x="856965" y="629920"/>
                  </a:lnTo>
                  <a:close/>
                </a:path>
                <a:path w="947420" h="979169">
                  <a:moveTo>
                    <a:pt x="648139" y="509270"/>
                  </a:moveTo>
                  <a:lnTo>
                    <a:pt x="594201" y="509270"/>
                  </a:lnTo>
                  <a:lnTo>
                    <a:pt x="603446" y="511810"/>
                  </a:lnTo>
                  <a:lnTo>
                    <a:pt x="612023" y="514350"/>
                  </a:lnTo>
                  <a:lnTo>
                    <a:pt x="639744" y="552450"/>
                  </a:lnTo>
                  <a:lnTo>
                    <a:pt x="639099" y="558800"/>
                  </a:lnTo>
                  <a:lnTo>
                    <a:pt x="537352" y="665480"/>
                  </a:lnTo>
                  <a:lnTo>
                    <a:pt x="559043" y="688340"/>
                  </a:lnTo>
                  <a:lnTo>
                    <a:pt x="640720" y="609600"/>
                  </a:lnTo>
                  <a:lnTo>
                    <a:pt x="666542" y="579120"/>
                  </a:lnTo>
                  <a:lnTo>
                    <a:pt x="671928" y="557530"/>
                  </a:lnTo>
                  <a:lnTo>
                    <a:pt x="671608" y="551180"/>
                  </a:lnTo>
                  <a:lnTo>
                    <a:pt x="651220" y="511810"/>
                  </a:lnTo>
                  <a:lnTo>
                    <a:pt x="648139" y="509270"/>
                  </a:lnTo>
                  <a:close/>
                </a:path>
                <a:path w="947420" h="979169">
                  <a:moveTo>
                    <a:pt x="588275" y="452120"/>
                  </a:moveTo>
                  <a:lnTo>
                    <a:pt x="455263" y="580390"/>
                  </a:lnTo>
                  <a:lnTo>
                    <a:pt x="476956" y="601980"/>
                  </a:lnTo>
                  <a:lnTo>
                    <a:pt x="549521" y="532130"/>
                  </a:lnTo>
                  <a:lnTo>
                    <a:pt x="561883" y="521970"/>
                  </a:lnTo>
                  <a:lnTo>
                    <a:pt x="573451" y="514350"/>
                  </a:lnTo>
                  <a:lnTo>
                    <a:pt x="584223" y="510540"/>
                  </a:lnTo>
                  <a:lnTo>
                    <a:pt x="594201" y="509270"/>
                  </a:lnTo>
                  <a:lnTo>
                    <a:pt x="648139" y="509270"/>
                  </a:lnTo>
                  <a:lnTo>
                    <a:pt x="637354" y="500380"/>
                  </a:lnTo>
                  <a:lnTo>
                    <a:pt x="622337" y="492760"/>
                  </a:lnTo>
                  <a:lnTo>
                    <a:pt x="611559" y="490220"/>
                  </a:lnTo>
                  <a:lnTo>
                    <a:pt x="588852" y="490220"/>
                  </a:lnTo>
                  <a:lnTo>
                    <a:pt x="607749" y="472440"/>
                  </a:lnTo>
                  <a:lnTo>
                    <a:pt x="588275" y="452120"/>
                  </a:lnTo>
                  <a:close/>
                </a:path>
                <a:path w="947420" h="979169">
                  <a:moveTo>
                    <a:pt x="444934" y="334010"/>
                  </a:moveTo>
                  <a:lnTo>
                    <a:pt x="393233" y="353060"/>
                  </a:lnTo>
                  <a:lnTo>
                    <a:pt x="362146" y="382270"/>
                  </a:lnTo>
                  <a:lnTo>
                    <a:pt x="342515" y="433070"/>
                  </a:lnTo>
                  <a:lnTo>
                    <a:pt x="343595" y="449580"/>
                  </a:lnTo>
                  <a:lnTo>
                    <a:pt x="368969" y="495300"/>
                  </a:lnTo>
                  <a:lnTo>
                    <a:pt x="404157" y="519430"/>
                  </a:lnTo>
                  <a:lnTo>
                    <a:pt x="429479" y="524510"/>
                  </a:lnTo>
                  <a:lnTo>
                    <a:pt x="455052" y="519430"/>
                  </a:lnTo>
                  <a:lnTo>
                    <a:pt x="467857" y="513080"/>
                  </a:lnTo>
                  <a:lnTo>
                    <a:pt x="454026" y="494030"/>
                  </a:lnTo>
                  <a:lnTo>
                    <a:pt x="422018" y="494030"/>
                  </a:lnTo>
                  <a:lnTo>
                    <a:pt x="414271" y="492760"/>
                  </a:lnTo>
                  <a:lnTo>
                    <a:pt x="380480" y="469900"/>
                  </a:lnTo>
                  <a:lnTo>
                    <a:pt x="372353" y="439420"/>
                  </a:lnTo>
                  <a:lnTo>
                    <a:pt x="374049" y="427990"/>
                  </a:lnTo>
                  <a:lnTo>
                    <a:pt x="378212" y="416560"/>
                  </a:lnTo>
                  <a:lnTo>
                    <a:pt x="384843" y="405130"/>
                  </a:lnTo>
                  <a:lnTo>
                    <a:pt x="393941" y="394970"/>
                  </a:lnTo>
                  <a:lnTo>
                    <a:pt x="429594" y="394970"/>
                  </a:lnTo>
                  <a:lnTo>
                    <a:pt x="413626" y="378460"/>
                  </a:lnTo>
                  <a:lnTo>
                    <a:pt x="422997" y="370840"/>
                  </a:lnTo>
                  <a:lnTo>
                    <a:pt x="432626" y="367030"/>
                  </a:lnTo>
                  <a:lnTo>
                    <a:pt x="442511" y="363220"/>
                  </a:lnTo>
                  <a:lnTo>
                    <a:pt x="508434" y="363220"/>
                  </a:lnTo>
                  <a:lnTo>
                    <a:pt x="506421" y="360680"/>
                  </a:lnTo>
                  <a:lnTo>
                    <a:pt x="492668" y="349250"/>
                  </a:lnTo>
                  <a:lnTo>
                    <a:pt x="477836" y="340360"/>
                  </a:lnTo>
                  <a:lnTo>
                    <a:pt x="461924" y="335280"/>
                  </a:lnTo>
                  <a:lnTo>
                    <a:pt x="444934" y="334010"/>
                  </a:lnTo>
                  <a:close/>
                </a:path>
                <a:path w="947420" h="979169">
                  <a:moveTo>
                    <a:pt x="448494" y="486410"/>
                  </a:moveTo>
                  <a:lnTo>
                    <a:pt x="439130" y="490220"/>
                  </a:lnTo>
                  <a:lnTo>
                    <a:pt x="430305" y="492760"/>
                  </a:lnTo>
                  <a:lnTo>
                    <a:pt x="422018" y="494030"/>
                  </a:lnTo>
                  <a:lnTo>
                    <a:pt x="454026" y="494030"/>
                  </a:lnTo>
                  <a:lnTo>
                    <a:pt x="448494" y="486410"/>
                  </a:lnTo>
                  <a:close/>
                </a:path>
                <a:path w="947420" h="979169">
                  <a:moveTo>
                    <a:pt x="429594" y="394970"/>
                  </a:moveTo>
                  <a:lnTo>
                    <a:pt x="393941" y="394970"/>
                  </a:lnTo>
                  <a:lnTo>
                    <a:pt x="489217" y="494030"/>
                  </a:lnTo>
                  <a:lnTo>
                    <a:pt x="491964" y="491490"/>
                  </a:lnTo>
                  <a:lnTo>
                    <a:pt x="494005" y="488950"/>
                  </a:lnTo>
                  <a:lnTo>
                    <a:pt x="495340" y="487680"/>
                  </a:lnTo>
                  <a:lnTo>
                    <a:pt x="509836" y="472440"/>
                  </a:lnTo>
                  <a:lnTo>
                    <a:pt x="520461" y="455930"/>
                  </a:lnTo>
                  <a:lnTo>
                    <a:pt x="522020" y="452120"/>
                  </a:lnTo>
                  <a:lnTo>
                    <a:pt x="484868" y="452120"/>
                  </a:lnTo>
                  <a:lnTo>
                    <a:pt x="429594" y="394970"/>
                  </a:lnTo>
                  <a:close/>
                </a:path>
                <a:path w="947420" h="979169">
                  <a:moveTo>
                    <a:pt x="606170" y="488950"/>
                  </a:moveTo>
                  <a:lnTo>
                    <a:pt x="588852" y="490220"/>
                  </a:lnTo>
                  <a:lnTo>
                    <a:pt x="611559" y="490220"/>
                  </a:lnTo>
                  <a:lnTo>
                    <a:pt x="606170" y="488950"/>
                  </a:lnTo>
                  <a:close/>
                </a:path>
                <a:path w="947420" h="979169">
                  <a:moveTo>
                    <a:pt x="508434" y="363220"/>
                  </a:moveTo>
                  <a:lnTo>
                    <a:pt x="452654" y="363220"/>
                  </a:lnTo>
                  <a:lnTo>
                    <a:pt x="462573" y="364490"/>
                  </a:lnTo>
                  <a:lnTo>
                    <a:pt x="471786" y="367030"/>
                  </a:lnTo>
                  <a:lnTo>
                    <a:pt x="499767" y="397510"/>
                  </a:lnTo>
                  <a:lnTo>
                    <a:pt x="502012" y="407670"/>
                  </a:lnTo>
                  <a:lnTo>
                    <a:pt x="501863" y="419100"/>
                  </a:lnTo>
                  <a:lnTo>
                    <a:pt x="500179" y="426720"/>
                  </a:lnTo>
                  <a:lnTo>
                    <a:pt x="496786" y="435610"/>
                  </a:lnTo>
                  <a:lnTo>
                    <a:pt x="491682" y="443230"/>
                  </a:lnTo>
                  <a:lnTo>
                    <a:pt x="484868" y="452120"/>
                  </a:lnTo>
                  <a:lnTo>
                    <a:pt x="522020" y="452120"/>
                  </a:lnTo>
                  <a:lnTo>
                    <a:pt x="527217" y="439420"/>
                  </a:lnTo>
                  <a:lnTo>
                    <a:pt x="530103" y="421640"/>
                  </a:lnTo>
                  <a:lnTo>
                    <a:pt x="529336" y="405130"/>
                  </a:lnTo>
                  <a:lnTo>
                    <a:pt x="525134" y="389890"/>
                  </a:lnTo>
                  <a:lnTo>
                    <a:pt x="517496" y="374650"/>
                  </a:lnTo>
                  <a:lnTo>
                    <a:pt x="508434" y="363220"/>
                  </a:lnTo>
                  <a:close/>
                </a:path>
                <a:path w="947420" h="979169">
                  <a:moveTo>
                    <a:pt x="166053" y="300990"/>
                  </a:moveTo>
                  <a:lnTo>
                    <a:pt x="156665" y="311150"/>
                  </a:lnTo>
                  <a:lnTo>
                    <a:pt x="150445" y="322580"/>
                  </a:lnTo>
                  <a:lnTo>
                    <a:pt x="147393" y="334010"/>
                  </a:lnTo>
                  <a:lnTo>
                    <a:pt x="147509" y="346710"/>
                  </a:lnTo>
                  <a:lnTo>
                    <a:pt x="163548" y="383540"/>
                  </a:lnTo>
                  <a:lnTo>
                    <a:pt x="193353" y="411480"/>
                  </a:lnTo>
                  <a:lnTo>
                    <a:pt x="223904" y="424180"/>
                  </a:lnTo>
                  <a:lnTo>
                    <a:pt x="243755" y="424180"/>
                  </a:lnTo>
                  <a:lnTo>
                    <a:pt x="253371" y="421640"/>
                  </a:lnTo>
                  <a:lnTo>
                    <a:pt x="263634" y="417830"/>
                  </a:lnTo>
                  <a:lnTo>
                    <a:pt x="275398" y="410210"/>
                  </a:lnTo>
                  <a:lnTo>
                    <a:pt x="291627" y="396240"/>
                  </a:lnTo>
                  <a:lnTo>
                    <a:pt x="229024" y="396240"/>
                  </a:lnTo>
                  <a:lnTo>
                    <a:pt x="221827" y="394970"/>
                  </a:lnTo>
                  <a:lnTo>
                    <a:pt x="186094" y="369570"/>
                  </a:lnTo>
                  <a:lnTo>
                    <a:pt x="175592" y="340360"/>
                  </a:lnTo>
                  <a:lnTo>
                    <a:pt x="178061" y="334010"/>
                  </a:lnTo>
                  <a:lnTo>
                    <a:pt x="183932" y="326390"/>
                  </a:lnTo>
                  <a:lnTo>
                    <a:pt x="166053" y="300990"/>
                  </a:lnTo>
                  <a:close/>
                </a:path>
                <a:path w="947420" h="979169">
                  <a:moveTo>
                    <a:pt x="314782" y="189230"/>
                  </a:moveTo>
                  <a:lnTo>
                    <a:pt x="303860" y="189230"/>
                  </a:lnTo>
                  <a:lnTo>
                    <a:pt x="281506" y="194310"/>
                  </a:lnTo>
                  <a:lnTo>
                    <a:pt x="239805" y="220980"/>
                  </a:lnTo>
                  <a:lnTo>
                    <a:pt x="210905" y="265430"/>
                  </a:lnTo>
                  <a:lnTo>
                    <a:pt x="206185" y="298450"/>
                  </a:lnTo>
                  <a:lnTo>
                    <a:pt x="209474" y="314960"/>
                  </a:lnTo>
                  <a:lnTo>
                    <a:pt x="239187" y="353060"/>
                  </a:lnTo>
                  <a:lnTo>
                    <a:pt x="265611" y="363220"/>
                  </a:lnTo>
                  <a:lnTo>
                    <a:pt x="280781" y="363220"/>
                  </a:lnTo>
                  <a:lnTo>
                    <a:pt x="270689" y="373380"/>
                  </a:lnTo>
                  <a:lnTo>
                    <a:pt x="262259" y="381000"/>
                  </a:lnTo>
                  <a:lnTo>
                    <a:pt x="250385" y="389890"/>
                  </a:lnTo>
                  <a:lnTo>
                    <a:pt x="236183" y="394970"/>
                  </a:lnTo>
                  <a:lnTo>
                    <a:pt x="229024" y="396240"/>
                  </a:lnTo>
                  <a:lnTo>
                    <a:pt x="291627" y="396240"/>
                  </a:lnTo>
                  <a:lnTo>
                    <a:pt x="303430" y="386080"/>
                  </a:lnTo>
                  <a:lnTo>
                    <a:pt x="349645" y="341630"/>
                  </a:lnTo>
                  <a:lnTo>
                    <a:pt x="275012" y="341630"/>
                  </a:lnTo>
                  <a:lnTo>
                    <a:pt x="265319" y="339090"/>
                  </a:lnTo>
                  <a:lnTo>
                    <a:pt x="237800" y="309880"/>
                  </a:lnTo>
                  <a:lnTo>
                    <a:pt x="235525" y="289560"/>
                  </a:lnTo>
                  <a:lnTo>
                    <a:pt x="238025" y="279400"/>
                  </a:lnTo>
                  <a:lnTo>
                    <a:pt x="263612" y="242570"/>
                  </a:lnTo>
                  <a:lnTo>
                    <a:pt x="298636" y="220980"/>
                  </a:lnTo>
                  <a:lnTo>
                    <a:pt x="309891" y="218440"/>
                  </a:lnTo>
                  <a:lnTo>
                    <a:pt x="368116" y="218440"/>
                  </a:lnTo>
                  <a:lnTo>
                    <a:pt x="363842" y="213360"/>
                  </a:lnTo>
                  <a:lnTo>
                    <a:pt x="355082" y="204470"/>
                  </a:lnTo>
                  <a:lnTo>
                    <a:pt x="345777" y="198120"/>
                  </a:lnTo>
                  <a:lnTo>
                    <a:pt x="335928" y="194310"/>
                  </a:lnTo>
                  <a:lnTo>
                    <a:pt x="325534" y="190500"/>
                  </a:lnTo>
                  <a:lnTo>
                    <a:pt x="314782" y="189230"/>
                  </a:lnTo>
                  <a:close/>
                </a:path>
                <a:path w="947420" h="979169">
                  <a:moveTo>
                    <a:pt x="368116" y="218440"/>
                  </a:moveTo>
                  <a:lnTo>
                    <a:pt x="309891" y="218440"/>
                  </a:lnTo>
                  <a:lnTo>
                    <a:pt x="320551" y="219710"/>
                  </a:lnTo>
                  <a:lnTo>
                    <a:pt x="330231" y="220980"/>
                  </a:lnTo>
                  <a:lnTo>
                    <a:pt x="357193" y="250190"/>
                  </a:lnTo>
                  <a:lnTo>
                    <a:pt x="359413" y="270510"/>
                  </a:lnTo>
                  <a:lnTo>
                    <a:pt x="357043" y="281940"/>
                  </a:lnTo>
                  <a:lnTo>
                    <a:pt x="333119" y="316230"/>
                  </a:lnTo>
                  <a:lnTo>
                    <a:pt x="296833" y="340360"/>
                  </a:lnTo>
                  <a:lnTo>
                    <a:pt x="285593" y="341630"/>
                  </a:lnTo>
                  <a:lnTo>
                    <a:pt x="349645" y="341630"/>
                  </a:lnTo>
                  <a:lnTo>
                    <a:pt x="418306" y="275590"/>
                  </a:lnTo>
                  <a:lnTo>
                    <a:pt x="413607" y="270510"/>
                  </a:lnTo>
                  <a:lnTo>
                    <a:pt x="381935" y="270510"/>
                  </a:lnTo>
                  <a:lnTo>
                    <a:pt x="382506" y="254000"/>
                  </a:lnTo>
                  <a:lnTo>
                    <a:pt x="379680" y="238760"/>
                  </a:lnTo>
                  <a:lnTo>
                    <a:pt x="373459" y="224790"/>
                  </a:lnTo>
                  <a:lnTo>
                    <a:pt x="368116" y="218440"/>
                  </a:lnTo>
                  <a:close/>
                </a:path>
                <a:path w="947420" h="979169">
                  <a:moveTo>
                    <a:pt x="138174" y="99060"/>
                  </a:moveTo>
                  <a:lnTo>
                    <a:pt x="99538" y="99060"/>
                  </a:lnTo>
                  <a:lnTo>
                    <a:pt x="173878" y="176530"/>
                  </a:lnTo>
                  <a:lnTo>
                    <a:pt x="138667" y="250190"/>
                  </a:lnTo>
                  <a:lnTo>
                    <a:pt x="165266" y="278130"/>
                  </a:lnTo>
                  <a:lnTo>
                    <a:pt x="222200" y="149860"/>
                  </a:lnTo>
                  <a:lnTo>
                    <a:pt x="186297" y="149860"/>
                  </a:lnTo>
                  <a:lnTo>
                    <a:pt x="138174" y="99060"/>
                  </a:lnTo>
                  <a:close/>
                </a:path>
                <a:path w="947420" h="979169">
                  <a:moveTo>
                    <a:pt x="398338" y="254000"/>
                  </a:moveTo>
                  <a:lnTo>
                    <a:pt x="381935" y="270510"/>
                  </a:lnTo>
                  <a:lnTo>
                    <a:pt x="413607" y="270510"/>
                  </a:lnTo>
                  <a:lnTo>
                    <a:pt x="398338" y="254000"/>
                  </a:lnTo>
                  <a:close/>
                </a:path>
                <a:path w="947420" h="979169">
                  <a:moveTo>
                    <a:pt x="274624" y="31750"/>
                  </a:moveTo>
                  <a:lnTo>
                    <a:pt x="244408" y="31750"/>
                  </a:lnTo>
                  <a:lnTo>
                    <a:pt x="238762" y="41910"/>
                  </a:lnTo>
                  <a:lnTo>
                    <a:pt x="232599" y="53340"/>
                  </a:lnTo>
                  <a:lnTo>
                    <a:pt x="225920" y="66040"/>
                  </a:lnTo>
                  <a:lnTo>
                    <a:pt x="186297" y="149860"/>
                  </a:lnTo>
                  <a:lnTo>
                    <a:pt x="222200" y="149860"/>
                  </a:lnTo>
                  <a:lnTo>
                    <a:pt x="274624" y="31750"/>
                  </a:lnTo>
                  <a:close/>
                </a:path>
                <a:path w="947420" h="979169">
                  <a:moveTo>
                    <a:pt x="251218" y="0"/>
                  </a:moveTo>
                  <a:lnTo>
                    <a:pt x="0" y="106680"/>
                  </a:lnTo>
                  <a:lnTo>
                    <a:pt x="24777" y="132080"/>
                  </a:lnTo>
                  <a:lnTo>
                    <a:pt x="99538" y="99060"/>
                  </a:lnTo>
                  <a:lnTo>
                    <a:pt x="138174" y="99060"/>
                  </a:lnTo>
                  <a:lnTo>
                    <a:pt x="126144" y="86360"/>
                  </a:lnTo>
                  <a:lnTo>
                    <a:pt x="199340" y="55880"/>
                  </a:lnTo>
                  <a:lnTo>
                    <a:pt x="210971" y="49530"/>
                  </a:lnTo>
                  <a:lnTo>
                    <a:pt x="222360" y="44450"/>
                  </a:lnTo>
                  <a:lnTo>
                    <a:pt x="233505" y="38100"/>
                  </a:lnTo>
                  <a:lnTo>
                    <a:pt x="244408" y="31750"/>
                  </a:lnTo>
                  <a:lnTo>
                    <a:pt x="274624" y="31750"/>
                  </a:lnTo>
                  <a:lnTo>
                    <a:pt x="276879" y="26670"/>
                  </a:lnTo>
                  <a:lnTo>
                    <a:pt x="251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365" y="185422"/>
            <a:ext cx="7924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/>
              <a:t>AWS</a:t>
            </a:r>
            <a:r>
              <a:rPr sz="3200" dirty="0"/>
              <a:t>のグローバルインフラストラクチャ</a:t>
            </a:r>
            <a:r>
              <a:rPr sz="3200" spc="-950" dirty="0"/>
              <a:t>ー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352" y="764771"/>
            <a:ext cx="8545483" cy="1072341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4242" y="837713"/>
          <a:ext cx="8239120" cy="9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3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21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94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GovCloud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A973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A973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East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A973A"/>
                    </a:solidFill>
                  </a:tcPr>
                </a:tc>
                <a:tc>
                  <a:txBody>
                    <a:bodyPr/>
                    <a:lstStyle/>
                    <a:p>
                      <a:pPr marL="263525" marR="250190" indent="84455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South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America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A973A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A973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6233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Asia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Pacific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A973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10820">
                        <a:lnSpc>
                          <a:spcPts val="142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US </a:t>
                      </a:r>
                      <a:r>
                        <a:rPr sz="1200" spc="-2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ITAR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4160">
                        <a:lnSpc>
                          <a:spcPts val="1420"/>
                        </a:lnSpc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Region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N.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California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Oregon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N.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Virginia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Sao 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Paulo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Ireland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Sydney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Tokyo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Singapore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  <a:solidFill>
                      <a:srgbClr val="F9E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88355" y="3270176"/>
            <a:ext cx="2105660" cy="124460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E98E31"/>
                </a:solidFill>
                <a:latin typeface="Arial"/>
                <a:cs typeface="Arial"/>
              </a:rPr>
              <a:t>10 </a:t>
            </a:r>
            <a:r>
              <a:rPr sz="1800" spc="-10" dirty="0">
                <a:solidFill>
                  <a:srgbClr val="E98E31"/>
                </a:solidFill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800" dirty="0">
                <a:solidFill>
                  <a:srgbClr val="E98E31"/>
                </a:solidFill>
                <a:latin typeface="Arial"/>
                <a:cs typeface="Arial"/>
              </a:rPr>
              <a:t>25</a:t>
            </a:r>
            <a:r>
              <a:rPr sz="1800" spc="-120" dirty="0">
                <a:solidFill>
                  <a:srgbClr val="E98E3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98E31"/>
                </a:solidFill>
                <a:latin typeface="Arial"/>
                <a:cs typeface="Arial"/>
              </a:rPr>
              <a:t>Availability</a:t>
            </a:r>
            <a:r>
              <a:rPr sz="1800" spc="-25" dirty="0">
                <a:solidFill>
                  <a:srgbClr val="E98E31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98E31"/>
                </a:solidFill>
                <a:latin typeface="Arial"/>
                <a:cs typeface="Arial"/>
              </a:rPr>
              <a:t>Zones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800" dirty="0">
                <a:solidFill>
                  <a:srgbClr val="E98E31"/>
                </a:solidFill>
                <a:latin typeface="Arial"/>
                <a:cs typeface="Arial"/>
              </a:rPr>
              <a:t>51 Edge </a:t>
            </a:r>
            <a:r>
              <a:rPr sz="1800" spc="-10" dirty="0">
                <a:solidFill>
                  <a:srgbClr val="E98E31"/>
                </a:solidFill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880" y="1373887"/>
            <a:ext cx="8928884" cy="35498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2580" y="3251714"/>
            <a:ext cx="224407" cy="2066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79165" y="2564137"/>
            <a:ext cx="838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0070C0"/>
                </a:solidFill>
                <a:latin typeface="Yu Gothic"/>
                <a:cs typeface="Yu Gothic"/>
              </a:rPr>
              <a:t>ダブリン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3712" y="3722589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0C0"/>
                </a:solidFill>
                <a:latin typeface="Yu Gothic"/>
                <a:cs typeface="Yu Gothic"/>
              </a:rPr>
              <a:t>シンガポール</a:t>
            </a:r>
            <a:endParaRPr sz="1800">
              <a:latin typeface="Yu Gothic"/>
              <a:cs typeface="Yu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1043" y="3013363"/>
            <a:ext cx="606828" cy="4779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374907" y="3080975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70C0"/>
                </a:solidFill>
                <a:latin typeface="Microsoft YaHei"/>
                <a:cs typeface="Microsoft YaHei"/>
              </a:rPr>
              <a:t>東京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7371" y="2871246"/>
            <a:ext cx="1041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Yu Gothic"/>
                <a:cs typeface="Yu Gothic"/>
              </a:rPr>
              <a:t>バージニア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2626" y="4096590"/>
            <a:ext cx="1041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Yu Gothic"/>
                <a:cs typeface="Yu Gothic"/>
              </a:rPr>
              <a:t>サンパウロ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1222" y="2234567"/>
            <a:ext cx="1447800" cy="101726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940"/>
              </a:spcBef>
            </a:pPr>
            <a:r>
              <a:rPr sz="1800" spc="-15" dirty="0">
                <a:solidFill>
                  <a:srgbClr val="0070C0"/>
                </a:solidFill>
                <a:latin typeface="MS PGothic"/>
                <a:cs typeface="MS PGothic"/>
              </a:rPr>
              <a:t>オレゴン</a:t>
            </a:r>
            <a:endParaRPr sz="1800">
              <a:latin typeface="MS PGothic"/>
              <a:cs typeface="MS PGothic"/>
            </a:endParaRPr>
          </a:p>
          <a:p>
            <a:pPr marL="12700" marR="5080" indent="241300">
              <a:lnSpc>
                <a:spcPct val="111400"/>
              </a:lnSpc>
              <a:spcBef>
                <a:spcPts val="530"/>
              </a:spcBef>
            </a:pPr>
            <a:r>
              <a:rPr sz="1600" spc="-10" dirty="0">
                <a:solidFill>
                  <a:srgbClr val="0070C0"/>
                </a:solidFill>
                <a:latin typeface="Yu Gothic"/>
                <a:cs typeface="Yu Gothic"/>
              </a:rPr>
              <a:t>GovCloud</a:t>
            </a:r>
            <a:r>
              <a:rPr sz="1600" spc="500" dirty="0">
                <a:solidFill>
                  <a:srgbClr val="0070C0"/>
                </a:solidFill>
                <a:latin typeface="Yu Gothic"/>
                <a:cs typeface="Yu Gothic"/>
              </a:rPr>
              <a:t> </a:t>
            </a:r>
            <a:r>
              <a:rPr sz="1600" spc="-10" dirty="0">
                <a:solidFill>
                  <a:srgbClr val="0070C0"/>
                </a:solidFill>
                <a:latin typeface="Yu Gothic"/>
                <a:cs typeface="Yu Gothic"/>
              </a:rPr>
              <a:t>カリフォルニア</a:t>
            </a:r>
            <a:endParaRPr sz="1600">
              <a:latin typeface="Yu Gothic"/>
              <a:cs typeface="Yu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8268" y="390816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70C0"/>
                </a:solidFill>
                <a:latin typeface="Yu Gothic"/>
                <a:cs typeface="Yu Gothic"/>
              </a:rPr>
              <a:t>シドニー</a:t>
            </a:r>
            <a:endParaRPr sz="1800">
              <a:latin typeface="Yu Gothic"/>
              <a:cs typeface="Yu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0310" y="2982360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0070C0"/>
                </a:solidFill>
                <a:latin typeface="Yu Gothic"/>
                <a:cs typeface="Yu Gothic"/>
              </a:rPr>
              <a:t>(</a:t>
            </a:r>
            <a:r>
              <a:rPr sz="1800" spc="10" dirty="0">
                <a:solidFill>
                  <a:srgbClr val="0070C0"/>
                </a:solidFill>
                <a:latin typeface="Yu Gothic"/>
                <a:cs typeface="Yu Gothic"/>
              </a:rPr>
              <a:t>北京)</a:t>
            </a:r>
            <a:endParaRPr sz="180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4B9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2307</Words>
  <Application>Microsoft Office PowerPoint</Application>
  <PresentationFormat>画面に合わせる (16:9)</PresentationFormat>
  <Paragraphs>652</Paragraphs>
  <Slides>70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</vt:i4>
      </vt:variant>
    </vt:vector>
  </HeadingPairs>
  <TitlesOfParts>
    <vt:vector size="79" baseType="lpstr">
      <vt:lpstr>Microsoft YaHei</vt:lpstr>
      <vt:lpstr>MS PGothic</vt:lpstr>
      <vt:lpstr>PMingLiU</vt:lpstr>
      <vt:lpstr>Yu Gothic</vt:lpstr>
      <vt:lpstr>Arial</vt:lpstr>
      <vt:lpstr>Courier New</vt:lpstr>
      <vt:lpstr>Times New Roman</vt:lpstr>
      <vt:lpstr>Wingdings</vt:lpstr>
      <vt:lpstr>Office Theme</vt:lpstr>
      <vt:lpstr>【初心者向けWebinar】 AWSで開発環境を構築しよう</vt:lpstr>
      <vt:lpstr>アジェンダ</vt:lpstr>
      <vt:lpstr>アジェンダ</vt:lpstr>
      <vt:lpstr>本資料の対象コンテンツについて</vt:lpstr>
      <vt:lpstr>開発環境関連の悩み（１）</vt:lpstr>
      <vt:lpstr>開発環境関連の悩み（２）</vt:lpstr>
      <vt:lpstr>AWSを活用すれば、 これらの悩みを解決できます。</vt:lpstr>
      <vt:lpstr>アジェンダ</vt:lpstr>
      <vt:lpstr>AWSのグローバルインフラストラクチャー</vt:lpstr>
      <vt:lpstr>AWSの様々なサービス</vt:lpstr>
      <vt:lpstr>Amazon EC2(Elastic Compute Cloud)</vt:lpstr>
      <vt:lpstr>AWSは最も汎用性の高いクラウドの一つ</vt:lpstr>
      <vt:lpstr>その他多くのソフトウェアが持ち込み(BYOL)可能</vt:lpstr>
      <vt:lpstr>RDS Amazon RDS(Relational Database Service)</vt:lpstr>
      <vt:lpstr>Amazon VPC(Virtual Private Cloud)</vt:lpstr>
      <vt:lpstr>AWS Identity and Access Management (IAM)</vt:lpstr>
      <vt:lpstr>Amazon S3(Simple Storage Service)</vt:lpstr>
      <vt:lpstr>アジェンダ</vt:lpstr>
      <vt:lpstr>開発環境をAWSで構築するメリット（１）</vt:lpstr>
      <vt:lpstr>開発環境をAWSで構築するメリット（２）</vt:lpstr>
      <vt:lpstr>アジェンダ</vt:lpstr>
      <vt:lpstr>開発環境用の構成イメージ図：インターネット接続パターン</vt:lpstr>
      <vt:lpstr>開発環境用の構成イメージ図：VPN接続パターン</vt:lpstr>
      <vt:lpstr>AWSアカウント登録について</vt:lpstr>
      <vt:lpstr>AWSアカウント登録にあたってのTips</vt:lpstr>
      <vt:lpstr>AWSを早速使ってみる</vt:lpstr>
      <vt:lpstr>ログインが成功すると以下のサービスの一覧画面が表示される</vt:lpstr>
      <vt:lpstr>EC2インスタンス（＝仮想サーバ）の起動手順</vt:lpstr>
      <vt:lpstr>セキュリティグループとは</vt:lpstr>
      <vt:lpstr>キーペアとは</vt:lpstr>
      <vt:lpstr>EC2インスタンスへのログインに必要な鍵認証について</vt:lpstr>
      <vt:lpstr>EC2インスタンスを起動する</vt:lpstr>
      <vt:lpstr>PowerPoint プレゼンテーション</vt:lpstr>
      <vt:lpstr>Step 2:インスタンスタイプの選択</vt:lpstr>
      <vt:lpstr>Step 3:起動台数およびネットワークの選択</vt:lpstr>
      <vt:lpstr>Step 4:ストレージの選択</vt:lpstr>
      <vt:lpstr>Step 5:インスタンスへのタグ付け</vt:lpstr>
      <vt:lpstr>Step 6: セキュリティグループの設定</vt:lpstr>
      <vt:lpstr>Step 7:起動設定の確認</vt:lpstr>
      <vt:lpstr>Step 8:使用するキーペアの作成または選択をして起動</vt:lpstr>
      <vt:lpstr>インスタンスの起動開始</vt:lpstr>
      <vt:lpstr>インスタンスの起動確認およびインターネットから接続</vt:lpstr>
      <vt:lpstr>LinuxインスタンスへSSH◻グインする</vt:lpstr>
      <vt:lpstr>LinuxインスタンスへSSH◻グインする</vt:lpstr>
      <vt:lpstr>WindowsインスタンスへRDPで◻グインする</vt:lpstr>
      <vt:lpstr>LinuxまたはWindowsインスタンスへの接続について</vt:lpstr>
      <vt:lpstr>LinuxインスタンスにApache HTTP Serverをインストールしてみる</vt:lpstr>
      <vt:lpstr>Linuxインスタンス上のApache HTTP Serverにアクセスしてみる</vt:lpstr>
      <vt:lpstr>インストール・設定したインスタンスをイメージとして保存する</vt:lpstr>
      <vt:lpstr>以前構築したものと同じインスタンスをイメージから起動</vt:lpstr>
      <vt:lpstr>開発者一人一人に同等の開発環境をすぐに配布可能</vt:lpstr>
      <vt:lpstr>インスタンスへのパッチ適用について</vt:lpstr>
      <vt:lpstr>インスタンスを昼間だけ稼働させて、夜間は停止させる処理を自動化する</vt:lpstr>
      <vt:lpstr>EC2インスタンスへのファイル転送方法の例</vt:lpstr>
      <vt:lpstr>インスタンスで固定IPを使用する方法</vt:lpstr>
      <vt:lpstr>社内とVPN接続して、セキュアに社内のユーザーがアクセスできるようにする</vt:lpstr>
      <vt:lpstr>社内ユーザーのAWSマネージメントコンソールやAPI, CLIの操作の制限をつける</vt:lpstr>
      <vt:lpstr>開発・検証用RDBをRDSを使ってすぐさま構築</vt:lpstr>
      <vt:lpstr>AWS上で開発環境を構築したときのコストについて</vt:lpstr>
      <vt:lpstr>パターンA：無料利用枠内で利用</vt:lpstr>
      <vt:lpstr>パターンB：開発者10名で個別EC2インスタンスを利用</vt:lpstr>
      <vt:lpstr>（ご参考）デプ◻イやプ◻ビジョニングの自動化</vt:lpstr>
      <vt:lpstr>アジェンダ</vt:lpstr>
      <vt:lpstr>AWS導入事例：株式会社日本経済新聞社</vt:lpstr>
      <vt:lpstr>AWS導入事例：西鉄ストア株式会社</vt:lpstr>
      <vt:lpstr>アジェンダ</vt:lpstr>
      <vt:lpstr>PowerPoint プレゼンテーション</vt:lpstr>
      <vt:lpstr>参照リンク</vt:lpstr>
      <vt:lpstr>AWSをより深く理解したい方向けに クラスルームトレーニングを提供しています。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【初心者向けWebinar】 AWSで開発環境を構築しよう</dc:title>
  <dc:creator>VANNA PAV</dc:creator>
  <cp:lastModifiedBy>PAV VANNA</cp:lastModifiedBy>
  <cp:revision>1</cp:revision>
  <dcterms:created xsi:type="dcterms:W3CDTF">2022-12-20T15:14:54Z</dcterms:created>
  <dcterms:modified xsi:type="dcterms:W3CDTF">2022-12-20T15:19:24Z</dcterms:modified>
</cp:coreProperties>
</file>